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3"/>
  </p:notesMasterIdLst>
  <p:sldIdLst>
    <p:sldId id="262" r:id="rId3"/>
    <p:sldId id="259" r:id="rId4"/>
    <p:sldId id="260" r:id="rId5"/>
    <p:sldId id="261" r:id="rId6"/>
    <p:sldId id="266" r:id="rId7"/>
    <p:sldId id="270" r:id="rId8"/>
    <p:sldId id="275" r:id="rId9"/>
    <p:sldId id="280" r:id="rId10"/>
    <p:sldId id="282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50644-9952-4532-A388-DB6D30C9EC59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F2686-BDCB-45F8-9C07-E1FF95CA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6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C6A1-05D7-A2A2-1304-01DB9E25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6A961-D091-A630-7538-3B81238047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40E46-631C-6D41-C992-6B0B0E247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8AA9D-2E62-35FD-737D-D293D2B1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E2F7-66D4-4305-98EF-36E6E5705EA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5045F-418E-46EB-9AD6-3866763A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E8E34-0438-BE87-CD0E-81DB635D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92BA-CF61-4DA7-A284-C3E3859E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AF60-9CF4-71C4-970B-3BF301E1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03B0E-6CB6-D211-39A0-CC3E5BE36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5A6B5-3BA2-39E9-5345-5A4D3364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E2F7-66D4-4305-98EF-36E6E5705EA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FC541-01D3-4987-4850-35D91558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7A27B-22EF-FC89-A9E2-16AEDBE9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92BA-CF61-4DA7-A284-C3E3859E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A9826-0154-F870-63B1-BEBE0992D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7B0F9-1333-ED67-5A78-6ECF3D5AA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CC239-41B9-DFB2-4462-432A31DD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E2F7-66D4-4305-98EF-36E6E5705EA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CA750-BC58-B8C7-679F-18A6F7C3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86012-3919-2B6E-8EA7-964AF03B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92BA-CF61-4DA7-A284-C3E3859E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9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90C9-6D4A-3B85-5DB2-7205940F7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2457A-0EAB-FC03-DD34-72F8BB1E6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6169F-4A96-3ACF-5518-1767B960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E2F7-66D4-4305-98EF-36E6E5705EA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988F4-D2E7-05F8-8063-F5668EFD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01842-0329-5A28-8DA7-5CE4533F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92BA-CF61-4DA7-A284-C3E3859E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5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9717-42E5-B0AA-A366-B5D62182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D911E-6CB7-7055-5E36-CBE79C37D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81078-70C9-4B23-D952-D821004D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E2F7-66D4-4305-98EF-36E6E5705EA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1444E-EC34-E81F-A350-F7845C4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5D200-CAA8-4A0C-04BE-9529E0C9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92BA-CF61-4DA7-A284-C3E3859E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7A95-6D6E-0A04-0E8A-B548D922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C1C23-D935-B216-0EB6-B84EEFDB7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AA183-573D-8768-430E-4A2791F6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E2F7-66D4-4305-98EF-36E6E5705EA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5B18B-1932-A7B7-8688-B5B70833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F8B4B-CC96-B3B7-4F68-237BE83B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92BA-CF61-4DA7-A284-C3E3859E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A594-D31A-CD38-1454-371C15B7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0C557-DEBD-7D0F-AEAA-B0A8CAF29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767AE-A500-9A74-AF16-260AF3570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FB352-78F0-10E2-EAF6-242A6A99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E2F7-66D4-4305-98EF-36E6E5705EA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11FC6-5AB8-4696-B581-CF135F9B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EA1E2-2DB2-F665-9AB0-2835011A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92BA-CF61-4DA7-A284-C3E3859E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2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2699-E6A9-4F31-BD34-174887CA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B1E25-49E6-D650-BEEB-1FE3B7740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50DC3-F4DC-65E7-8354-E875B0243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89F6F-B0C4-A816-C333-7F5590821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E79AF-DB7F-8943-9DD0-FDDAFF637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BA5D6-1E55-F8BC-C59C-2421AE33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E2F7-66D4-4305-98EF-36E6E5705EA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944CF-4A5A-0808-E606-FA53E0E3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6625FA-A16D-F1B6-95E9-50C35807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92BA-CF61-4DA7-A284-C3E3859E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F116-4EE5-62FD-7108-4F3C416D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E1004-6D53-A580-4360-D9A8B718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E2F7-66D4-4305-98EF-36E6E5705EA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973D7-4307-DCE0-7177-7BBEC814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30887-D7C8-D515-A194-D58C80C6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92BA-CF61-4DA7-A284-C3E3859E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C7854-BC4C-D149-F609-2A6DC963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E2F7-66D4-4305-98EF-36E6E5705EA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F48B8-E8C5-82D2-D2E6-B2A3B5AF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083C3-95AD-95A0-E365-E9F36237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92BA-CF61-4DA7-A284-C3E3859E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3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0B5D-56FC-2074-D39F-2982AC4E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5B8B8-055D-1C2C-F425-04AAB889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11EA9-8027-A8DF-1F4A-A57DA6F4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8895F-7D56-4DA0-349D-FC9B2E40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E2F7-66D4-4305-98EF-36E6E5705EA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1EDB7-B507-71C4-79DB-0CC81AC4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F06A2-C75B-0044-B6F3-6B5D0CC2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92BA-CF61-4DA7-A284-C3E3859E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5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8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DCB09-373E-C804-94B3-181F8FB6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12B79-924A-3F48-7577-BF9DC4711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FD92F-619F-3F3F-A148-9E510B256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17E2F7-66D4-4305-98EF-36E6E5705EAD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9260F-76C0-015E-BB4F-2BFFE2ED6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98D76-C288-9CD7-A30F-CEE06AE53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992BA-CF61-4DA7-A284-C3E3859E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6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FD5B-9C1E-070F-8F14-C6E80B511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buNone/>
            </a:pPr>
            <a:r>
              <a:rPr lang="en-US" sz="5400" b="1" kern="1200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Senator Will Brownsberger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BE6D0-A280-810A-05D3-ECD818426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400" b="0" i="1" kern="1200" dirty="0">
                <a:solidFill>
                  <a:srgbClr val="5B6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Town Meeting  ·  June 1, 2026</a:t>
            </a:r>
          </a:p>
        </p:txBody>
      </p:sp>
    </p:spTree>
    <p:extLst>
      <p:ext uri="{BB962C8B-B14F-4D97-AF65-F5344CB8AC3E}">
        <p14:creationId xmlns:p14="http://schemas.microsoft.com/office/powerpoint/2010/main" val="323475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EC0B9-599D-3C4C-4E78-63EE0112A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61-EF39-0691-E281-772E710B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836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6000" b="1" kern="1200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Reach me anytime!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89DDE-1BD2-D011-839C-91B31B40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1493"/>
            <a:ext cx="6113106" cy="2155469"/>
          </a:xfrm>
        </p:spPr>
        <p:txBody>
          <a:bodyPr>
            <a:normAutofit/>
          </a:bodyPr>
          <a:lstStyle/>
          <a:p>
            <a:pPr marL="228600" indent="-228600" algn="l">
              <a:lnSpc>
                <a:spcPct val="130000"/>
              </a:lnSpc>
              <a:spcBef>
                <a:spcPts val="800"/>
              </a:spcBef>
              <a:buFont typeface="Arial"/>
              <a:buChar char="•"/>
            </a:pPr>
            <a:r>
              <a:rPr lang="en-US" b="1" kern="1200" dirty="0">
                <a:solidFill>
                  <a:srgbClr val="1E2761"/>
                </a:solidFill>
                <a:latin typeface="Calibri" pitchFamily="34" charset="0"/>
              </a:rPr>
              <a:t>617-771-8274</a:t>
            </a:r>
            <a:endParaRPr lang="en-US" sz="2400" b="0" i="1" kern="1200" dirty="0">
              <a:solidFill>
                <a:srgbClr val="374061"/>
              </a:solidFill>
              <a:latin typeface="Calibri" pitchFamily="34" charset="0"/>
            </a:endParaRPr>
          </a:p>
          <a:p>
            <a:pPr marL="228600" indent="-228600" algn="l">
              <a:lnSpc>
                <a:spcPct val="130000"/>
              </a:lnSpc>
              <a:spcBef>
                <a:spcPts val="800"/>
              </a:spcBef>
              <a:buFont typeface="Arial"/>
              <a:buChar char="•"/>
            </a:pPr>
            <a:r>
              <a:rPr lang="en-US" b="1" kern="1200" dirty="0">
                <a:solidFill>
                  <a:srgbClr val="1E2761"/>
                </a:solidFill>
                <a:latin typeface="Calibri" pitchFamily="34" charset="0"/>
              </a:rPr>
              <a:t>william.Brownsberger@masenate.gov</a:t>
            </a:r>
            <a:endParaRPr lang="en-US" sz="2400" b="0" i="1" kern="1200" dirty="0">
              <a:solidFill>
                <a:srgbClr val="374061"/>
              </a:solidFill>
              <a:latin typeface="Calibri" pitchFamily="34" charset="0"/>
            </a:endParaRPr>
          </a:p>
          <a:p>
            <a:pPr marL="228600" indent="-228600" algn="l">
              <a:lnSpc>
                <a:spcPct val="130000"/>
              </a:lnSpc>
              <a:spcBef>
                <a:spcPts val="800"/>
              </a:spcBef>
              <a:buFont typeface="Arial"/>
              <a:buChar char="•"/>
            </a:pPr>
            <a:r>
              <a:rPr lang="en-US" b="1" kern="1200" dirty="0">
                <a:solidFill>
                  <a:srgbClr val="1E2761"/>
                </a:solidFill>
                <a:latin typeface="Calibri" pitchFamily="34" charset="0"/>
              </a:rPr>
              <a:t>willbrownsberger.com</a:t>
            </a:r>
            <a:endParaRPr lang="en-US" sz="2400" b="0" kern="1200" dirty="0">
              <a:solidFill>
                <a:srgbClr val="1E276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1038163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Chronology of Open Meeting Rules Expansion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9601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5B6B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Four phases, from a baseline that barred fully remote boards to today’s standing authorization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481328"/>
            <a:ext cx="5349240" cy="2395728"/>
          </a:xfrm>
          <a:prstGeom prst="rect">
            <a:avLst/>
          </a:prstGeom>
          <a:solidFill>
            <a:srgbClr val="F4F7FC"/>
          </a:solidFill>
          <a:ln w="12700">
            <a:solidFill>
              <a:srgbClr val="E2E8F0"/>
            </a:solidFill>
            <a:prstDash val="solid"/>
          </a:ln>
          <a:effectLst>
            <a:outerShdw blurRad="88900" dist="38100" dir="81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48640" y="1481328"/>
            <a:ext cx="82296" cy="2395728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04672" y="1719072"/>
            <a:ext cx="603504" cy="603504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2" y="1856232"/>
            <a:ext cx="329184" cy="32918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6192" y="1719072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150" normalizeH="0" baseline="0" noProof="0" dirty="0">
                <a:ln>
                  <a:noFill/>
                </a:ln>
                <a:solidFill>
                  <a:srgbClr val="5B6B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PRE-PANDEMIC BASELINE — 2009–2019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36192" y="1956816"/>
            <a:ext cx="4160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Remote tightly limited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22960" y="2432304"/>
            <a:ext cx="4818888" cy="1316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Acts of 2009, c.28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(eff. 7/1/2010): consolidated the Open Meeting Law and moved enforcement to the Attorney General.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940 CMR 29.10 (2011):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let individual members appear remotely, but a quorum — and the chair — still had to be physically present. No fully remote boards or town meetings.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263640" y="1481328"/>
            <a:ext cx="5349240" cy="2395728"/>
          </a:xfrm>
          <a:prstGeom prst="rect">
            <a:avLst/>
          </a:prstGeom>
          <a:solidFill>
            <a:srgbClr val="F4F7FC"/>
          </a:solidFill>
          <a:ln w="12700">
            <a:solidFill>
              <a:srgbClr val="E2E8F0"/>
            </a:solidFill>
            <a:prstDash val="solid"/>
          </a:ln>
          <a:effectLst>
            <a:outerShdw blurRad="88900" dist="38100" dir="81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263640" y="1481328"/>
            <a:ext cx="82296" cy="2395728"/>
          </a:xfrm>
          <a:prstGeom prst="rect">
            <a:avLst/>
          </a:prstGeom>
          <a:solidFill>
            <a:srgbClr val="B8504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519672" y="1719072"/>
            <a:ext cx="603504" cy="603504"/>
          </a:xfrm>
          <a:prstGeom prst="ellipse">
            <a:avLst/>
          </a:prstGeom>
          <a:solidFill>
            <a:srgbClr val="B8504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832" y="1856232"/>
            <a:ext cx="329184" cy="32918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251192" y="1719072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150" normalizeH="0" baseline="0" noProof="0" dirty="0">
                <a:ln>
                  <a:noFill/>
                </a:ln>
                <a:solidFill>
                  <a:srgbClr val="5B6B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PANDEMIC SHIFT — 2020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7251192" y="1956816"/>
            <a:ext cx="4160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Fully remote enabled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6537960" y="2432304"/>
            <a:ext cx="4818888" cy="1316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Mar 12, 2020 — Baker Executive Order: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suspended the physical-quorum rule; bodies could meet fully remotely with “adequate, alternative” public access.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Acts of 2020, c.92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(signed 6/5/2020): expressly let representative town meetings convene remotely, with Select Board + Moderator approval.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548640" y="4187952"/>
            <a:ext cx="5349240" cy="2395728"/>
          </a:xfrm>
          <a:prstGeom prst="rect">
            <a:avLst/>
          </a:prstGeom>
          <a:solidFill>
            <a:srgbClr val="F4F7FC"/>
          </a:solidFill>
          <a:ln w="12700">
            <a:solidFill>
              <a:srgbClr val="E2E8F0"/>
            </a:solidFill>
            <a:prstDash val="solid"/>
          </a:ln>
          <a:effectLst>
            <a:outerShdw blurRad="88900" dist="38100" dir="81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548640" y="4187952"/>
            <a:ext cx="82296" cy="2395728"/>
          </a:xfrm>
          <a:prstGeom prst="rect">
            <a:avLst/>
          </a:prstGeom>
          <a:solidFill>
            <a:srgbClr val="2C7A7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16"/>
          <p:cNvSpPr/>
          <p:nvPr/>
        </p:nvSpPr>
        <p:spPr>
          <a:xfrm>
            <a:off x="804672" y="4425696"/>
            <a:ext cx="603504" cy="603504"/>
          </a:xfrm>
          <a:prstGeom prst="ellipse">
            <a:avLst/>
          </a:prstGeom>
          <a:solidFill>
            <a:srgbClr val="2C7A7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32" y="4562856"/>
            <a:ext cx="329184" cy="329184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1536192" y="4425696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150" normalizeH="0" baseline="0" noProof="0" dirty="0">
                <a:ln>
                  <a:noFill/>
                </a:ln>
                <a:solidFill>
                  <a:srgbClr val="5B6B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THE EXTENSION ERA — 2021–2023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18"/>
          <p:cNvSpPr/>
          <p:nvPr/>
        </p:nvSpPr>
        <p:spPr>
          <a:xfrm>
            <a:off x="1536192" y="4663440"/>
            <a:ext cx="4160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Repeated short extensions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19"/>
          <p:cNvSpPr/>
          <p:nvPr/>
        </p:nvSpPr>
        <p:spPr>
          <a:xfrm>
            <a:off x="822960" y="5138928"/>
            <a:ext cx="4818888" cy="1316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c.20 / 2021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(6/16/21) → Apr 1, 2022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c.22 / 2022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(2/12/22) → Jul 15, 2022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c.107 / 2022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(7/16/22) → Mar 31, 2023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c.2 / 2023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(3/29/23) → Mar 31, 2025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0"/>
          <p:cNvSpPr/>
          <p:nvPr/>
        </p:nvSpPr>
        <p:spPr>
          <a:xfrm>
            <a:off x="6263640" y="4187952"/>
            <a:ext cx="5349240" cy="2395728"/>
          </a:xfrm>
          <a:prstGeom prst="rect">
            <a:avLst/>
          </a:prstGeom>
          <a:solidFill>
            <a:srgbClr val="FBF6E6"/>
          </a:solidFill>
          <a:ln w="12700">
            <a:solidFill>
              <a:srgbClr val="E2E8F0"/>
            </a:solidFill>
            <a:prstDash val="solid"/>
          </a:ln>
          <a:effectLst>
            <a:outerShdw blurRad="88900" dist="38100" dir="81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1"/>
          <p:cNvSpPr/>
          <p:nvPr/>
        </p:nvSpPr>
        <p:spPr>
          <a:xfrm>
            <a:off x="6263640" y="4187952"/>
            <a:ext cx="82296" cy="2395728"/>
          </a:xfrm>
          <a:prstGeom prst="rect">
            <a:avLst/>
          </a:prstGeom>
          <a:solidFill>
            <a:srgbClr val="C9A227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22"/>
          <p:cNvSpPr/>
          <p:nvPr/>
        </p:nvSpPr>
        <p:spPr>
          <a:xfrm>
            <a:off x="6519672" y="4425696"/>
            <a:ext cx="603504" cy="603504"/>
          </a:xfrm>
          <a:prstGeom prst="ellipse">
            <a:avLst/>
          </a:prstGeom>
          <a:solidFill>
            <a:srgbClr val="C9A227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832" y="4562856"/>
            <a:ext cx="329184" cy="329184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7251192" y="4425696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150" normalizeH="0" baseline="0" noProof="0" dirty="0">
                <a:ln>
                  <a:noFill/>
                </a:ln>
                <a:solidFill>
                  <a:srgbClr val="9A7B1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CURRENT FRAMEWORK — 2025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4"/>
          <p:cNvSpPr/>
          <p:nvPr/>
        </p:nvSpPr>
        <p:spPr>
          <a:xfrm>
            <a:off x="7251192" y="4663440"/>
            <a:ext cx="4160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Standing authorization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5"/>
          <p:cNvSpPr/>
          <p:nvPr/>
        </p:nvSpPr>
        <p:spPr>
          <a:xfrm>
            <a:off x="6537960" y="5138928"/>
            <a:ext cx="4818888" cy="1316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Acts of 2025, c.2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(signed 3/28/2025): extended both authorizations to </a:t>
            </a: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9A7B1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June 30, 2027.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Also struck the COVID-19 predicate for representative town meetings — moderators may now seek remote/hybrid authorization for any reason.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26"/>
          <p:cNvSpPr/>
          <p:nvPr/>
        </p:nvSpPr>
        <p:spPr>
          <a:xfrm>
            <a:off x="548640" y="6528816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5B6B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Sources: malegislature.gov session-law text; Mass.gov &amp; AGO Open Meeting Law guidance.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8686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Where It Stands Today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96012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5B6B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Both meeting types are authorized under the same law and share one expiration date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508760"/>
            <a:ext cx="5349240" cy="2240280"/>
          </a:xfrm>
          <a:prstGeom prst="rect">
            <a:avLst/>
          </a:prstGeom>
          <a:solidFill>
            <a:srgbClr val="F4F7FC"/>
          </a:solidFill>
          <a:ln w="12700">
            <a:solidFill>
              <a:srgbClr val="E2E8F0"/>
            </a:solidFill>
            <a:prstDash val="solid"/>
          </a:ln>
          <a:effectLst>
            <a:outerShdw blurRad="88900" dist="38100" dir="81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59536" y="1819656"/>
            <a:ext cx="640080" cy="64008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965960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45920" y="1837944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General Public Bodies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1645920" y="2221992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B6B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City councils, select boards, planning boards, school committees, etc.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/>
          <p:cNvSpPr/>
          <p:nvPr/>
        </p:nvSpPr>
        <p:spPr>
          <a:xfrm>
            <a:off x="877824" y="2880360"/>
            <a:ext cx="4709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Expires 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9A7B1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June 30, 2027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77824" y="3300984"/>
            <a:ext cx="4709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5B6B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Auth: Acts of 2025 c.2 §1, amending §30A of c.20 of 2021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263640" y="1508760"/>
            <a:ext cx="5349240" cy="2240280"/>
          </a:xfrm>
          <a:prstGeom prst="rect">
            <a:avLst/>
          </a:prstGeom>
          <a:solidFill>
            <a:srgbClr val="F4F7FC"/>
          </a:solidFill>
          <a:ln w="12700">
            <a:solidFill>
              <a:srgbClr val="E2E8F0"/>
            </a:solidFill>
            <a:prstDash val="solid"/>
          </a:ln>
          <a:effectLst>
            <a:outerShdw blurRad="88900" dist="38100" dir="81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574536" y="1819656"/>
            <a:ext cx="640080" cy="64008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840" y="1965960"/>
            <a:ext cx="347472" cy="347472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360920" y="1837944"/>
            <a:ext cx="4023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761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Representative Town Meetings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7360920" y="2221992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B6B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Towns with a representative town meeting form of government.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592824" y="2880360"/>
            <a:ext cx="4709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E293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Expires 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9A7B1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June 30, 2027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6592824" y="3300984"/>
            <a:ext cx="4709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5B6B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Auth: Acts of 2025 c.2 §§3–4, amending c.22 of 2022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548640" y="4069080"/>
            <a:ext cx="11064240" cy="1965960"/>
          </a:xfrm>
          <a:prstGeom prst="rect">
            <a:avLst/>
          </a:prstGeom>
          <a:solidFill>
            <a:srgbClr val="1E2761"/>
          </a:solidFill>
          <a:ln/>
          <a:effectLst>
            <a:outerShdw blurRad="88900" dist="38100" dir="81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548640" y="4069080"/>
            <a:ext cx="109728" cy="1965960"/>
          </a:xfrm>
          <a:prstGeom prst="rect">
            <a:avLst/>
          </a:prstGeom>
          <a:solidFill>
            <a:srgbClr val="C9A227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914400" y="4325112"/>
            <a:ext cx="10424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250" normalizeH="0" baseline="0" noProof="0" dirty="0">
                <a:ln>
                  <a:noFill/>
                </a:ln>
                <a:solidFill>
                  <a:srgbClr val="C9A22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KEY 2025 MODERNIZATION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914400" y="4672584"/>
            <a:ext cx="104241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The 2025 act decoupled remote town meetings from the pandemic.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ADCF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It struck the language tying the remote/hybrid option to “COVID-19 pandemic conditions,” so a town moderator may now request Select Board authorization for a remote or hybrid representative town meeting for any logistical reason — not only a public-health emergency.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ADCF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The general public-meeting flexibilities remain temporary and still sunset on June 30, 2027.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548640" y="6199632"/>
            <a:ext cx="11064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5B6B8C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Sources: Acts of 2025, c.2 (malegislature.gov); Mass.gov OML guidance (updated 4/8/2025).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64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1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Competing Approaches to Making Hybrid Permanent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548640" y="932688"/>
            <a:ext cx="11064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5B6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June 30, 2027 sunset is a placeholder. In the 194th General Court the real question is how to make remote/hybrid permanent — require it, or merely allow it.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548640" y="1481328"/>
            <a:ext cx="5440680" cy="3584448"/>
          </a:xfrm>
          <a:prstGeom prst="rect">
            <a:avLst/>
          </a:prstGeom>
          <a:solidFill>
            <a:srgbClr val="FFFFFF"/>
          </a:solidFill>
          <a:ln w="12700">
            <a:solidFill>
              <a:srgbClr val="D8DEEA"/>
            </a:solidFill>
            <a:prstDash val="solid"/>
          </a:ln>
          <a:effectLst>
            <a:outerShdw blurRad="88900" dist="38100" dir="81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481328"/>
            <a:ext cx="5440680" cy="841248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700784"/>
            <a:ext cx="402336" cy="40233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89888" y="1627632"/>
            <a:ext cx="4434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GUARANTEE HYBRID ACCESS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1389888" y="1956816"/>
            <a:ext cx="4434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remote access a right (mandate)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786384" y="2450592"/>
            <a:ext cx="4965192" cy="914400"/>
          </a:xfrm>
          <a:prstGeom prst="rect">
            <a:avLst/>
          </a:prstGeom>
          <a:solidFill>
            <a:srgbClr val="FBF6E6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786384" y="2450592"/>
            <a:ext cx="73152" cy="914400"/>
          </a:xfrm>
          <a:prstGeom prst="rect">
            <a:avLst/>
          </a:prstGeom>
          <a:solidFill>
            <a:srgbClr val="C9A22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69264" y="2542032"/>
            <a:ext cx="4727448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200"/>
              </a:spcAft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H.3299 — Rep. Antonio Cabral (New Bedford)</a:t>
            </a:r>
            <a:endParaRPr lang="en-US" sz="11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1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“An Act to Modernize Participation in Public Meetings”</a:t>
            </a:r>
            <a:endParaRPr lang="en-US" sz="11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100" b="1" dirty="0">
                <a:solidFill>
                  <a:srgbClr val="9A7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Reported from committee as redraft H.4831 (12/18/2025)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822960" y="3474720"/>
            <a:ext cx="491032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Would </a:t>
            </a:r>
            <a:r>
              <a:rPr lang="en-US" sz="11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</a:t>
            </a: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every public body to be open both in person and remotely — permanent hybrid, all levels of government.</a:t>
            </a:r>
            <a:endParaRPr lang="en-US" sz="11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Pairs the mandate with a multi-year phase-in and a state trust fund to help municipalities pay for the technology.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822960" y="4389120"/>
            <a:ext cx="491032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en-US" sz="980" dirty="0"/>
          </a:p>
        </p:txBody>
      </p:sp>
      <p:sp>
        <p:nvSpPr>
          <p:cNvPr id="14" name="Shape 11"/>
          <p:cNvSpPr/>
          <p:nvPr/>
        </p:nvSpPr>
        <p:spPr>
          <a:xfrm>
            <a:off x="6172200" y="1481328"/>
            <a:ext cx="5440680" cy="3584448"/>
          </a:xfrm>
          <a:prstGeom prst="rect">
            <a:avLst/>
          </a:prstGeom>
          <a:solidFill>
            <a:srgbClr val="FFFFFF"/>
          </a:solidFill>
          <a:ln w="12700">
            <a:solidFill>
              <a:srgbClr val="D8DEEA"/>
            </a:solidFill>
            <a:prstDash val="solid"/>
          </a:ln>
          <a:effectLst>
            <a:outerShdw blurRad="88900" dist="38100" dir="81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6172200" y="1481328"/>
            <a:ext cx="5440680" cy="841248"/>
          </a:xfrm>
          <a:prstGeom prst="rect">
            <a:avLst/>
          </a:prstGeom>
          <a:solidFill>
            <a:srgbClr val="C9A22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1700784"/>
            <a:ext cx="402336" cy="402336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7013448" y="1627632"/>
            <a:ext cx="4434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PERMIT, DON’T REQUIRE</a:t>
            </a:r>
            <a:endParaRPr lang="en-US" sz="1650" dirty="0"/>
          </a:p>
        </p:txBody>
      </p:sp>
      <p:sp>
        <p:nvSpPr>
          <p:cNvPr id="18" name="Text 14"/>
          <p:cNvSpPr/>
          <p:nvPr/>
        </p:nvSpPr>
        <p:spPr>
          <a:xfrm>
            <a:off x="7013448" y="1956816"/>
            <a:ext cx="4434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 the format a local choice (option)</a:t>
            </a:r>
            <a:endParaRPr lang="en-US" sz="1150" dirty="0"/>
          </a:p>
        </p:txBody>
      </p:sp>
      <p:sp>
        <p:nvSpPr>
          <p:cNvPr id="19" name="Shape 15"/>
          <p:cNvSpPr/>
          <p:nvPr/>
        </p:nvSpPr>
        <p:spPr>
          <a:xfrm>
            <a:off x="6409944" y="2450592"/>
            <a:ext cx="4965192" cy="914400"/>
          </a:xfrm>
          <a:prstGeom prst="rect">
            <a:avLst/>
          </a:prstGeom>
          <a:solidFill>
            <a:srgbClr val="EEF3FC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6409944" y="2450592"/>
            <a:ext cx="73152" cy="91440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7"/>
          <p:cNvSpPr/>
          <p:nvPr/>
        </p:nvSpPr>
        <p:spPr>
          <a:xfrm>
            <a:off x="6592824" y="2542032"/>
            <a:ext cx="4727448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200"/>
              </a:spcAft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Gov. Healey’s Municipal Empowerment Act</a:t>
            </a:r>
            <a:endParaRPr lang="en-US" sz="11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H.3342 (Rep. Gregoire) and S.2197 (Sen. Oliveira)</a:t>
            </a:r>
            <a:endParaRPr lang="en-US" sz="11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100" b="1" dirty="0">
                <a:solidFill>
                  <a:srgbClr val="5B6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S2197 has moved forward to Senate Ways and Means</a:t>
            </a:r>
            <a:endParaRPr lang="en-US" sz="1100" b="1" dirty="0"/>
          </a:p>
        </p:txBody>
      </p:sp>
      <p:sp>
        <p:nvSpPr>
          <p:cNvPr id="22" name="Text 18"/>
          <p:cNvSpPr/>
          <p:nvPr/>
        </p:nvSpPr>
        <p:spPr>
          <a:xfrm>
            <a:off x="6446520" y="3474720"/>
            <a:ext cx="491032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500"/>
              </a:spcAft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Would </a:t>
            </a:r>
            <a:r>
              <a:rPr lang="en-US" sz="11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permanently authorize — but not require</a:t>
            </a: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cities and towns to offer remote or hybrid meetings.</a:t>
            </a:r>
            <a:endParaRPr lang="en-US" sz="11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Leaves each body to decide its format; no new access mandate or funding requirement.</a:t>
            </a:r>
            <a:endParaRPr lang="en-US" sz="1100" dirty="0"/>
          </a:p>
        </p:txBody>
      </p:sp>
      <p:sp>
        <p:nvSpPr>
          <p:cNvPr id="23" name="Text 19"/>
          <p:cNvSpPr/>
          <p:nvPr/>
        </p:nvSpPr>
        <p:spPr>
          <a:xfrm>
            <a:off x="6446520" y="4389120"/>
            <a:ext cx="491032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en-US" sz="980" dirty="0"/>
          </a:p>
        </p:txBody>
      </p:sp>
      <p:sp>
        <p:nvSpPr>
          <p:cNvPr id="24" name="Shape 20"/>
          <p:cNvSpPr/>
          <p:nvPr/>
        </p:nvSpPr>
        <p:spPr>
          <a:xfrm>
            <a:off x="548640" y="5248656"/>
            <a:ext cx="11064240" cy="1097280"/>
          </a:xfrm>
          <a:prstGeom prst="rect">
            <a:avLst/>
          </a:prstGeom>
          <a:solidFill>
            <a:srgbClr val="141A3D"/>
          </a:solidFill>
          <a:ln/>
          <a:effectLst>
            <a:outerShdw blurRad="88900" dist="38100" dir="81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1"/>
          <p:cNvSpPr/>
          <p:nvPr/>
        </p:nvSpPr>
        <p:spPr>
          <a:xfrm>
            <a:off x="548640" y="5248656"/>
            <a:ext cx="109728" cy="1097280"/>
          </a:xfrm>
          <a:prstGeom prst="rect">
            <a:avLst/>
          </a:prstGeom>
          <a:solidFill>
            <a:srgbClr val="C9A22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" y="5559552"/>
            <a:ext cx="457200" cy="457200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1508760" y="5394960"/>
            <a:ext cx="9921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kern="0" dirty="0">
                <a:solidFill>
                  <a:srgbClr val="C9A2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Belmont Home Rule Petition (Article 15 of 2026 Town Meeting) follows the “Permit, Don’t Require” Approach </a:t>
            </a:r>
            <a:endParaRPr lang="en-US" sz="2400" dirty="0"/>
          </a:p>
        </p:txBody>
      </p:sp>
      <p:sp>
        <p:nvSpPr>
          <p:cNvPr id="28" name="Text 23"/>
          <p:cNvSpPr/>
          <p:nvPr/>
        </p:nvSpPr>
        <p:spPr>
          <a:xfrm>
            <a:off x="548640" y="6455664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0C485-35E7-9A72-7619-4A93899CAF6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0047"/>
            <a:ext cx="12192000" cy="2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43DB40-7F8C-C2F4-0D0A-1A68B6200924}"/>
              </a:ext>
            </a:extLst>
          </p:cNvPr>
          <p:cNvSpPr txBox="1"/>
          <p:nvPr/>
        </p:nvSpPr>
        <p:spPr>
          <a:xfrm>
            <a:off x="502881" y="6640674"/>
            <a:ext cx="3810000" cy="17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b="0" i="1" kern="1200" dirty="0">
                <a:solidFill>
                  <a:srgbClr val="5B6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MassachusettsCentralRailTrail.Org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6C65C-0099-8694-21D9-B2259DC235A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7472"/>
            <a:ext cx="12192000" cy="292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8DE7BF-B09E-985C-1B45-756A004B2CEA}"/>
              </a:ext>
            </a:extLst>
          </p:cNvPr>
          <p:cNvSpPr txBox="1"/>
          <p:nvPr/>
        </p:nvSpPr>
        <p:spPr>
          <a:xfrm>
            <a:off x="502881" y="1006508"/>
            <a:ext cx="3810000" cy="171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000" b="0" i="1" kern="1200" dirty="0">
                <a:solidFill>
                  <a:srgbClr val="5B6B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BelmontCommunityPath.Com</a:t>
            </a:r>
          </a:p>
        </p:txBody>
      </p:sp>
      <p:sp>
        <p:nvSpPr>
          <p:cNvPr id="100" name="Title"/>
          <p:cNvSpPr txBox="1"/>
          <p:nvPr/>
        </p:nvSpPr>
        <p:spPr>
          <a:xfrm>
            <a:off x="409575" y="285750"/>
            <a:ext cx="11782425" cy="447675"/>
          </a:xfrm>
          <a:prstGeom prst="rect">
            <a:avLst/>
          </a:prstGeom>
          <a:noFill/>
        </p:spPr>
        <p:txBody>
          <a:bodyPr wrap="square" rtlCol="0" anchor="t"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Making Connections – Across Belmont and Across the State</a:t>
            </a:r>
            <a:endParaRPr lang="en-US" sz="3200" b="1" kern="1200" dirty="0">
              <a:solidFill>
                <a:srgbClr val="1E2761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537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9C07-9242-C6DE-007D-D7A75E09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442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kern="1200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major commitment of state/federal funds – </a:t>
            </a:r>
            <a:br>
              <a:rPr lang="en-US" sz="3600" b="1" kern="1200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r>
              <a:rPr lang="en-US" sz="3600" b="1" dirty="0">
                <a:solidFill>
                  <a:srgbClr val="1E2761"/>
                </a:solidFill>
                <a:latin typeface="Georgia" pitchFamily="34" charset="0"/>
              </a:rPr>
              <a:t>Belmont (</a:t>
            </a:r>
            <a:r>
              <a:rPr lang="en-US" sz="3600" b="1" i="1" u="sng" dirty="0">
                <a:solidFill>
                  <a:srgbClr val="1E2761"/>
                </a:solidFill>
                <a:latin typeface="Georgia" pitchFamily="34" charset="0"/>
              </a:rPr>
              <a:t>phase 1 alone</a:t>
            </a:r>
            <a:r>
              <a:rPr lang="en-US" sz="3600" b="1" dirty="0">
                <a:solidFill>
                  <a:srgbClr val="1E2761"/>
                </a:solidFill>
                <a:latin typeface="Georgia" pitchFamily="34" charset="0"/>
              </a:rPr>
              <a:t>): $48,934,961</a:t>
            </a:r>
            <a:br>
              <a:rPr lang="en-US" sz="2800" b="1" kern="1200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</a:br>
            <a:endParaRPr lang="en-US" sz="2800" b="1" kern="1200" dirty="0">
              <a:solidFill>
                <a:srgbClr val="1E2761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DAC29-49D0-E297-F7E2-408C689A5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927600"/>
          </a:xfrm>
        </p:spPr>
        <p:txBody>
          <a:bodyPr>
            <a:normAutofit fontScale="92500" lnSpcReduction="20000"/>
          </a:bodyPr>
          <a:lstStyle/>
          <a:p>
            <a:pPr marL="228600" indent="-228600" algn="l">
              <a:lnSpc>
                <a:spcPct val="120000"/>
              </a:lnSpc>
              <a:spcBef>
                <a:spcPts val="800"/>
              </a:spcBef>
              <a:buFont typeface="Arial"/>
              <a:buChar char="•"/>
            </a:pPr>
            <a:r>
              <a:rPr lang="en-US" sz="2200" b="1" kern="1200" dirty="0">
                <a:solidFill>
                  <a:srgbClr val="1E2761"/>
                </a:solidFill>
                <a:latin typeface="Calibri" pitchFamily="34" charset="0"/>
              </a:rPr>
              <a:t>Major challenges surmounted through sustained effort</a:t>
            </a:r>
          </a:p>
          <a:p>
            <a:pPr marL="571500" lvl="1" indent="-228600" algn="l">
              <a:lnSpc>
                <a:spcPct val="120000"/>
              </a:lnSpc>
              <a:spcBef>
                <a:spcPts val="3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5B6B8C"/>
                </a:solidFill>
                <a:latin typeface="Calibri" pitchFamily="34" charset="0"/>
              </a:rPr>
              <a:t>Route selection (a town challenge)</a:t>
            </a:r>
          </a:p>
          <a:p>
            <a:pPr marL="571500" lvl="1" indent="-228600" algn="l">
              <a:lnSpc>
                <a:spcPct val="120000"/>
              </a:lnSpc>
              <a:spcBef>
                <a:spcPts val="3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5B6B8C"/>
                </a:solidFill>
                <a:latin typeface="Calibri" pitchFamily="34" charset="0"/>
              </a:rPr>
              <a:t>Engineering disputes — tunnel-jacking vs. cut and cover</a:t>
            </a:r>
          </a:p>
          <a:p>
            <a:pPr marL="571500" lvl="1" indent="-228600" algn="l">
              <a:lnSpc>
                <a:spcPct val="120000"/>
              </a:lnSpc>
              <a:spcBef>
                <a:spcPts val="3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5B6B8C"/>
                </a:solidFill>
                <a:latin typeface="Calibri" pitchFamily="34" charset="0"/>
              </a:rPr>
              <a:t>MBTA — easement, tunnel coordination, shutdown planning</a:t>
            </a:r>
          </a:p>
          <a:p>
            <a:pPr marL="571500" lvl="1" indent="-228600" algn="l">
              <a:lnSpc>
                <a:spcPct val="120000"/>
              </a:lnSpc>
              <a:spcBef>
                <a:spcPts val="3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5B6B8C"/>
                </a:solidFill>
                <a:latin typeface="Calibri" pitchFamily="34" charset="0"/>
              </a:rPr>
              <a:t>Cost-escalation</a:t>
            </a:r>
          </a:p>
          <a:p>
            <a:pPr marL="228600" indent="-228600" algn="l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 b="1" kern="1200" dirty="0">
                <a:solidFill>
                  <a:srgbClr val="1E2761"/>
                </a:solidFill>
                <a:latin typeface="Calibri" pitchFamily="34" charset="0"/>
              </a:rPr>
              <a:t>State collaboration and commitment</a:t>
            </a:r>
          </a:p>
          <a:p>
            <a:pPr marL="571500" lvl="1" indent="-228600" algn="l">
              <a:lnSpc>
                <a:spcPct val="120000"/>
              </a:lnSpc>
              <a:spcBef>
                <a:spcPts val="3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5B6B8C"/>
                </a:solidFill>
                <a:latin typeface="Calibri" pitchFamily="34" charset="0"/>
              </a:rPr>
              <a:t>Metropolitan Area Planning Council</a:t>
            </a:r>
          </a:p>
          <a:p>
            <a:pPr marL="571500" lvl="1" indent="-228600" algn="l">
              <a:lnSpc>
                <a:spcPct val="120000"/>
              </a:lnSpc>
              <a:spcBef>
                <a:spcPts val="3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5B6B8C"/>
                </a:solidFill>
                <a:latin typeface="Calibri" pitchFamily="34" charset="0"/>
              </a:rPr>
              <a:t>MassDOT staff</a:t>
            </a:r>
            <a:endParaRPr lang="en-US" sz="1800" dirty="0">
              <a:solidFill>
                <a:srgbClr val="5B6B8C"/>
              </a:solidFill>
              <a:latin typeface="Calibri" pitchFamily="34" charset="0"/>
            </a:endParaRPr>
          </a:p>
          <a:p>
            <a:pPr marL="571500" lvl="1" indent="-228600" algn="l">
              <a:lnSpc>
                <a:spcPct val="120000"/>
              </a:lnSpc>
              <a:spcBef>
                <a:spcPts val="3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5B6B8C"/>
                </a:solidFill>
                <a:latin typeface="Calibri" pitchFamily="34" charset="0"/>
              </a:rPr>
              <a:t>Department of Conservation and Recreation </a:t>
            </a:r>
          </a:p>
          <a:p>
            <a:pPr marL="571500" lvl="1" indent="-228600" algn="l">
              <a:lnSpc>
                <a:spcPct val="120000"/>
              </a:lnSpc>
              <a:spcBef>
                <a:spcPts val="3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5B6B8C"/>
                </a:solidFill>
                <a:latin typeface="Calibri" pitchFamily="34" charset="0"/>
              </a:rPr>
              <a:t>MBTA — easement, tunnel coordination</a:t>
            </a:r>
          </a:p>
          <a:p>
            <a:pPr marL="571500" lvl="1" indent="-228600" algn="l">
              <a:lnSpc>
                <a:spcPct val="120000"/>
              </a:lnSpc>
              <a:spcBef>
                <a:spcPts val="3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5B6B8C"/>
                </a:solidFill>
                <a:latin typeface="Calibri" pitchFamily="34" charset="0"/>
              </a:rPr>
              <a:t>MassDOT Secretarial leadership – Phil Eng</a:t>
            </a:r>
          </a:p>
          <a:p>
            <a:pPr>
              <a:lnSpc>
                <a:spcPct val="120000"/>
              </a:lnSpc>
              <a:spcBef>
                <a:spcPts val="800"/>
              </a:spcBef>
              <a:buFont typeface="Arial"/>
              <a:buChar char="•"/>
            </a:pPr>
            <a:r>
              <a:rPr lang="en-US" sz="2200" b="1" dirty="0">
                <a:solidFill>
                  <a:srgbClr val="1E2761"/>
                </a:solidFill>
                <a:latin typeface="Calibri" pitchFamily="34" charset="0"/>
              </a:rPr>
              <a:t>Town leadership</a:t>
            </a:r>
          </a:p>
          <a:p>
            <a:pPr marL="571500" lvl="1">
              <a:lnSpc>
                <a:spcPct val="120000"/>
              </a:lnSpc>
              <a:spcBef>
                <a:spcPts val="300"/>
              </a:spcBef>
              <a:buFont typeface="Arial"/>
              <a:buChar char="–"/>
            </a:pPr>
            <a:r>
              <a:rPr lang="en-US" sz="1800" dirty="0">
                <a:solidFill>
                  <a:srgbClr val="5B6B8C"/>
                </a:solidFill>
                <a:latin typeface="Calibri" pitchFamily="34" charset="0"/>
              </a:rPr>
              <a:t>Community Path Committee</a:t>
            </a:r>
          </a:p>
          <a:p>
            <a:pPr marL="571500" lvl="1">
              <a:lnSpc>
                <a:spcPct val="120000"/>
              </a:lnSpc>
              <a:spcBef>
                <a:spcPts val="300"/>
              </a:spcBef>
              <a:buFont typeface="Arial"/>
              <a:buChar char="–"/>
            </a:pPr>
            <a:r>
              <a:rPr lang="en-US" sz="1800" dirty="0">
                <a:solidFill>
                  <a:srgbClr val="5B6B8C"/>
                </a:solidFill>
                <a:latin typeface="Calibri" pitchFamily="34" charset="0"/>
              </a:rPr>
              <a:t>Town Staff and Consulting Engineers</a:t>
            </a:r>
          </a:p>
          <a:p>
            <a:pPr marL="571500" lvl="1">
              <a:lnSpc>
                <a:spcPct val="120000"/>
              </a:lnSpc>
              <a:spcBef>
                <a:spcPts val="300"/>
              </a:spcBef>
              <a:buFont typeface="Arial"/>
              <a:buChar char="–"/>
            </a:pPr>
            <a:r>
              <a:rPr lang="en-US" sz="1800" dirty="0">
                <a:solidFill>
                  <a:srgbClr val="5B6B8C"/>
                </a:solidFill>
                <a:latin typeface="Calibri" pitchFamily="34" charset="0"/>
              </a:rPr>
              <a:t>Select Board and Town Meeting</a:t>
            </a:r>
          </a:p>
          <a:p>
            <a:pPr marL="342900" lvl="1" indent="0" algn="l">
              <a:lnSpc>
                <a:spcPct val="120000"/>
              </a:lnSpc>
              <a:spcBef>
                <a:spcPts val="300"/>
              </a:spcBef>
              <a:buNone/>
            </a:pPr>
            <a:endParaRPr lang="en-US" sz="1800" b="0" kern="1200" dirty="0">
              <a:solidFill>
                <a:srgbClr val="5B6B8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4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9D7F-0206-3499-0229-8ED19333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b="1" kern="1200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 the question is transparency, the answer is ‘YES.’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E873D-39D1-F305-9438-044189BDB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l">
              <a:lnSpc>
                <a:spcPct val="130000"/>
              </a:lnSpc>
              <a:spcBef>
                <a:spcPts val="400"/>
              </a:spcBef>
              <a:buFont typeface="Arial"/>
              <a:buChar char="•"/>
            </a:pPr>
            <a:r>
              <a:rPr lang="en-US" sz="2400" b="0" kern="1200" dirty="0">
                <a:solidFill>
                  <a:srgbClr val="1E2761"/>
                </a:solidFill>
                <a:latin typeface="Calibri" pitchFamily="34" charset="0"/>
              </a:rPr>
              <a:t>CTHRU – all state spending publicly viewable</a:t>
            </a:r>
          </a:p>
          <a:p>
            <a:pPr marL="228600" indent="-228600" algn="l">
              <a:lnSpc>
                <a:spcPct val="130000"/>
              </a:lnSpc>
              <a:spcBef>
                <a:spcPts val="400"/>
              </a:spcBef>
              <a:buFont typeface="Arial"/>
              <a:buChar char="•"/>
            </a:pPr>
            <a:r>
              <a:rPr lang="en-US" sz="2400" b="0" kern="1200" dirty="0">
                <a:solidFill>
                  <a:srgbClr val="1E2761"/>
                </a:solidFill>
                <a:latin typeface="Calibri" pitchFamily="34" charset="0"/>
              </a:rPr>
              <a:t>Competitive legislative procurement</a:t>
            </a:r>
          </a:p>
          <a:p>
            <a:pPr marL="228600" indent="-228600" algn="l">
              <a:lnSpc>
                <a:spcPct val="130000"/>
              </a:lnSpc>
              <a:spcBef>
                <a:spcPts val="400"/>
              </a:spcBef>
              <a:buFont typeface="Arial"/>
              <a:buChar char="•"/>
            </a:pPr>
            <a:r>
              <a:rPr lang="en-US" sz="2400" b="0" kern="1200" dirty="0">
                <a:solidFill>
                  <a:srgbClr val="1E2761"/>
                </a:solidFill>
                <a:latin typeface="Calibri" pitchFamily="34" charset="0"/>
              </a:rPr>
              <a:t>MBTA pension transparency</a:t>
            </a:r>
          </a:p>
          <a:p>
            <a:pPr marL="228600" indent="-228600" algn="l">
              <a:lnSpc>
                <a:spcPct val="130000"/>
              </a:lnSpc>
              <a:spcBef>
                <a:spcPts val="400"/>
              </a:spcBef>
              <a:buFont typeface="Arial"/>
              <a:buChar char="•"/>
            </a:pPr>
            <a:r>
              <a:rPr lang="en-US" sz="2400" b="0" kern="1200" dirty="0">
                <a:solidFill>
                  <a:srgbClr val="1E2761"/>
                </a:solidFill>
                <a:latin typeface="Calibri" pitchFamily="34" charset="0"/>
              </a:rPr>
              <a:t>MBTA fiscal and oversight board</a:t>
            </a:r>
          </a:p>
          <a:p>
            <a:pPr marL="228600" indent="-228600" algn="l">
              <a:lnSpc>
                <a:spcPct val="130000"/>
              </a:lnSpc>
              <a:spcBef>
                <a:spcPts val="400"/>
              </a:spcBef>
              <a:buFont typeface="Arial"/>
              <a:buChar char="•"/>
            </a:pPr>
            <a:r>
              <a:rPr lang="en-US" sz="2400" b="0" kern="1200" dirty="0">
                <a:solidFill>
                  <a:srgbClr val="1E2761"/>
                </a:solidFill>
                <a:latin typeface="Calibri" pitchFamily="34" charset="0"/>
              </a:rPr>
              <a:t>Environmental investments – Mass Save benefit cost analysis</a:t>
            </a:r>
          </a:p>
          <a:p>
            <a:pPr marL="228600" indent="-228600" algn="l">
              <a:lnSpc>
                <a:spcPct val="130000"/>
              </a:lnSpc>
              <a:spcBef>
                <a:spcPts val="400"/>
              </a:spcBef>
              <a:buFont typeface="Arial"/>
              <a:buChar char="•"/>
            </a:pPr>
            <a:r>
              <a:rPr lang="en-US" sz="2400" b="0" kern="1200" dirty="0">
                <a:solidFill>
                  <a:srgbClr val="1E2761"/>
                </a:solidFill>
                <a:latin typeface="Calibri" pitchFamily="34" charset="0"/>
              </a:rPr>
              <a:t>Affordable housing spending</a:t>
            </a:r>
          </a:p>
          <a:p>
            <a:pPr marL="228600" indent="-228600" algn="l">
              <a:lnSpc>
                <a:spcPct val="130000"/>
              </a:lnSpc>
              <a:spcBef>
                <a:spcPts val="400"/>
              </a:spcBef>
              <a:buFont typeface="Arial"/>
              <a:buChar char="•"/>
            </a:pPr>
            <a:r>
              <a:rPr lang="en-US" sz="2400" b="0" kern="1200" dirty="0">
                <a:solidFill>
                  <a:srgbClr val="1E2761"/>
                </a:solidFill>
                <a:latin typeface="Calibri" pitchFamily="34" charset="0"/>
              </a:rPr>
              <a:t>Legislative rules changes to assure </a:t>
            </a:r>
            <a:r>
              <a:rPr lang="en-US" sz="2400" b="0" i="1" kern="1200" dirty="0">
                <a:solidFill>
                  <a:srgbClr val="1E2761"/>
                </a:solidFill>
                <a:latin typeface="Calibri" pitchFamily="34" charset="0"/>
              </a:rPr>
              <a:t>all</a:t>
            </a:r>
            <a:r>
              <a:rPr lang="en-US" sz="2400" b="0" kern="1200" dirty="0">
                <a:solidFill>
                  <a:srgbClr val="1E2761"/>
                </a:solidFill>
                <a:latin typeface="Calibri" pitchFamily="34" charset="0"/>
              </a:rPr>
              <a:t> votes public</a:t>
            </a:r>
          </a:p>
        </p:txBody>
      </p:sp>
    </p:spTree>
    <p:extLst>
      <p:ext uri="{BB962C8B-B14F-4D97-AF65-F5344CB8AC3E}">
        <p14:creationId xmlns:p14="http://schemas.microsoft.com/office/powerpoint/2010/main" val="212059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F8D76-020E-37F0-BB8C-93CF89B37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4FE1-FD4E-A827-6658-9A95C458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b="1" kern="1200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 the question is transparency, the answer is ‘YES</a:t>
            </a:r>
            <a:r>
              <a:rPr lang="en-US" sz="32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.</a:t>
            </a:r>
            <a:r>
              <a:rPr lang="en-US" sz="3200" b="1" kern="1200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0D48E-036E-54ED-9051-484AAAC39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l">
              <a:lnSpc>
                <a:spcPct val="130000"/>
              </a:lnSpc>
              <a:spcBef>
                <a:spcPts val="800"/>
              </a:spcBef>
              <a:buFont typeface="Arial"/>
              <a:buChar char="•"/>
            </a:pPr>
            <a:r>
              <a:rPr lang="en-US" b="1" kern="1200" dirty="0">
                <a:solidFill>
                  <a:srgbClr val="1E2761"/>
                </a:solidFill>
                <a:latin typeface="Calibri" pitchFamily="34" charset="0"/>
              </a:rPr>
              <a:t>Public records</a:t>
            </a:r>
            <a:r>
              <a:rPr lang="en-US" b="0" kern="1200" dirty="0">
                <a:solidFill>
                  <a:srgbClr val="1E2761"/>
                </a:solidFill>
                <a:latin typeface="Calibri" pitchFamily="34" charset="0"/>
              </a:rPr>
              <a:t> </a:t>
            </a:r>
            <a:r>
              <a:rPr lang="en-US" sz="2400" b="0" kern="1200" dirty="0">
                <a:solidFill>
                  <a:srgbClr val="1E2761"/>
                </a:solidFill>
                <a:latin typeface="Calibri" pitchFamily="34" charset="0"/>
              </a:rPr>
              <a:t>— support extension of public records law to cover the legislature </a:t>
            </a:r>
            <a:r>
              <a:rPr lang="en-US" sz="2400" b="0" i="1" kern="1200" dirty="0">
                <a:solidFill>
                  <a:srgbClr val="374061"/>
                </a:solidFill>
                <a:latin typeface="Calibri" pitchFamily="34" charset="0"/>
              </a:rPr>
              <a:t>(most records already public)</a:t>
            </a:r>
          </a:p>
          <a:p>
            <a:pPr marL="228600" indent="-228600" algn="l">
              <a:lnSpc>
                <a:spcPct val="130000"/>
              </a:lnSpc>
              <a:spcBef>
                <a:spcPts val="800"/>
              </a:spcBef>
              <a:buFont typeface="Arial"/>
              <a:buChar char="•"/>
            </a:pPr>
            <a:r>
              <a:rPr lang="en-US" b="1" kern="1200" dirty="0">
                <a:solidFill>
                  <a:srgbClr val="1E2761"/>
                </a:solidFill>
                <a:latin typeface="Calibri" pitchFamily="34" charset="0"/>
              </a:rPr>
              <a:t>Audit of the legislature</a:t>
            </a:r>
            <a:r>
              <a:rPr lang="en-US" b="0" kern="1200" dirty="0">
                <a:solidFill>
                  <a:srgbClr val="1E2761"/>
                </a:solidFill>
                <a:latin typeface="Calibri" pitchFamily="34" charset="0"/>
              </a:rPr>
              <a:t> </a:t>
            </a:r>
            <a:r>
              <a:rPr lang="en-US" sz="2400" b="0" kern="1200" dirty="0">
                <a:solidFill>
                  <a:srgbClr val="1E2761"/>
                </a:solidFill>
                <a:latin typeface="Calibri" pitchFamily="34" charset="0"/>
              </a:rPr>
              <a:t>— support voluntary compliance with court-clarified scope </a:t>
            </a:r>
            <a:r>
              <a:rPr lang="en-US" sz="2400" b="0" i="1" kern="1200" dirty="0">
                <a:solidFill>
                  <a:srgbClr val="374061"/>
                </a:solidFill>
                <a:latin typeface="Calibri" pitchFamily="34" charset="0"/>
              </a:rPr>
              <a:t>(most requested documents already public)</a:t>
            </a:r>
          </a:p>
          <a:p>
            <a:pPr marL="228600" indent="-228600" algn="l">
              <a:lnSpc>
                <a:spcPct val="130000"/>
              </a:lnSpc>
              <a:spcBef>
                <a:spcPts val="800"/>
              </a:spcBef>
              <a:buFont typeface="Arial"/>
              <a:buChar char="•"/>
            </a:pPr>
            <a:r>
              <a:rPr lang="en-US" b="1" kern="1200" dirty="0">
                <a:solidFill>
                  <a:srgbClr val="1E2761"/>
                </a:solidFill>
                <a:latin typeface="Calibri" pitchFamily="34" charset="0"/>
              </a:rPr>
              <a:t>Constituent correspondence</a:t>
            </a:r>
            <a:r>
              <a:rPr lang="en-US" b="0" kern="1200" dirty="0">
                <a:solidFill>
                  <a:srgbClr val="1E2761"/>
                </a:solidFill>
                <a:latin typeface="Calibri" pitchFamily="34" charset="0"/>
              </a:rPr>
              <a:t> </a:t>
            </a:r>
            <a:r>
              <a:rPr lang="en-US" sz="2400" b="0" kern="1200" dirty="0">
                <a:solidFill>
                  <a:srgbClr val="1E2761"/>
                </a:solidFill>
                <a:latin typeface="Calibri" pitchFamily="34" charset="0"/>
              </a:rPr>
              <a:t>— seeking your feedback on disclosure.</a:t>
            </a:r>
          </a:p>
        </p:txBody>
      </p:sp>
    </p:spTree>
    <p:extLst>
      <p:ext uri="{BB962C8B-B14F-4D97-AF65-F5344CB8AC3E}">
        <p14:creationId xmlns:p14="http://schemas.microsoft.com/office/powerpoint/2010/main" val="292025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FE3C-8897-BAC9-9AB1-DE534EA5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80" y="18255"/>
            <a:ext cx="10515600" cy="1325563"/>
          </a:xfrm>
        </p:spPr>
        <p:txBody>
          <a:bodyPr/>
          <a:lstStyle/>
          <a:p>
            <a:pPr algn="l">
              <a:buNone/>
            </a:pPr>
            <a:r>
              <a:rPr lang="en-US" sz="3200" b="1" kern="1200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Major upcoming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C7AF3-71AC-B5D3-F543-8B67D67B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616"/>
            <a:ext cx="10515600" cy="4861347"/>
          </a:xfrm>
        </p:spPr>
        <p:txBody>
          <a:bodyPr>
            <a:normAutofit fontScale="85000" lnSpcReduction="20000"/>
          </a:bodyPr>
          <a:lstStyle/>
          <a:p>
            <a:pPr marL="228600" indent="-2286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2100" b="1" kern="1200" dirty="0">
                <a:solidFill>
                  <a:srgbClr val="1E2761"/>
                </a:solidFill>
                <a:latin typeface="Calibri" pitchFamily="34" charset="0"/>
              </a:rPr>
              <a:t>Recently sent to Governor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Cannabis regulatory reform</a:t>
            </a:r>
          </a:p>
          <a:p>
            <a:pPr marL="228600" indent="-228600" algn="l">
              <a:lnSpc>
                <a:spcPct val="11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100" b="1" kern="1200" dirty="0">
                <a:solidFill>
                  <a:srgbClr val="1E2761"/>
                </a:solidFill>
                <a:latin typeface="Calibri" pitchFamily="34" charset="0"/>
              </a:rPr>
              <a:t>Both branches acted, reconciling differences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Budget (including local aid)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Transportation bonding (including “Chapter 90” local aid for roads)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Transportation/Education “Fair Share” supplemental budget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PROTECT Act to defend residents from ICE overreach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Bell-to-bell school cell phone ban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Early literacy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Higher education bond bill – public facilities</a:t>
            </a:r>
          </a:p>
          <a:p>
            <a:pPr marL="228600" indent="-228600" algn="l">
              <a:lnSpc>
                <a:spcPct val="11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100" b="1" kern="1200" dirty="0">
                <a:solidFill>
                  <a:srgbClr val="1E2761"/>
                </a:solidFill>
                <a:latin typeface="Calibri" pitchFamily="34" charset="0"/>
              </a:rPr>
              <a:t>One branch acted, pending second branch action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Energy affordability, climate mitigation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Environmental bond, climate resiliency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General data privacy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Animal cruelty – ban puppy mills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Targeted property tax relief</a:t>
            </a:r>
          </a:p>
          <a:p>
            <a:pPr marL="228600" indent="-228600" algn="l">
              <a:lnSpc>
                <a:spcPct val="11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100" b="1" kern="1200" dirty="0">
                <a:solidFill>
                  <a:srgbClr val="1E2761"/>
                </a:solidFill>
                <a:latin typeface="Calibri" pitchFamily="34" charset="0"/>
              </a:rPr>
              <a:t>Other major issues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Housing production – focus on permitting – moving in pieces</a:t>
            </a:r>
          </a:p>
          <a:p>
            <a:pPr marL="571500" lvl="1" indent="-228600" algn="l">
              <a:lnSpc>
                <a:spcPct val="110000"/>
              </a:lnSpc>
              <a:spcBef>
                <a:spcPts val="200"/>
              </a:spcBef>
              <a:buFont typeface="Arial"/>
              <a:buChar char="–"/>
            </a:pPr>
            <a:r>
              <a:rPr lang="en-US" sz="1800" b="0" kern="1200" dirty="0">
                <a:solidFill>
                  <a:srgbClr val="374061"/>
                </a:solidFill>
                <a:latin typeface="Calibri" pitchFamily="34" charset="0"/>
              </a:rPr>
              <a:t>Primary care</a:t>
            </a:r>
          </a:p>
        </p:txBody>
      </p:sp>
    </p:spTree>
    <p:extLst>
      <p:ext uri="{BB962C8B-B14F-4D97-AF65-F5344CB8AC3E}">
        <p14:creationId xmlns:p14="http://schemas.microsoft.com/office/powerpoint/2010/main" val="31177399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45DDDC7-997B-448D-B6A9-5CAA4AB40FE0}">
  <we:reference id="wa200010001" version="1.0.0.1" store="en-US" storeType="OMEX"/>
  <we:alternateReferences>
    <we:reference id="WA200010001" version="1.0.0.1" store="WA200010001" storeType="OMEX"/>
  </we:alternateReferences>
  <we:properties>
    <we:property name="claude.fileId" value="&quot;162c3a53-1ed3-47ab-8e4e-6a56153ef028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1050</Words>
  <Application>Microsoft Office PowerPoint</Application>
  <PresentationFormat>Widescreen</PresentationFormat>
  <Paragraphs>112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Georgia</vt:lpstr>
      <vt:lpstr>1_Office Theme</vt:lpstr>
      <vt:lpstr>Office Theme</vt:lpstr>
      <vt:lpstr>Senator Will Brownsberger</vt:lpstr>
      <vt:lpstr>PowerPoint Presentation</vt:lpstr>
      <vt:lpstr>PowerPoint Presentation</vt:lpstr>
      <vt:lpstr>PowerPoint Presentation</vt:lpstr>
      <vt:lpstr>PowerPoint Presentation</vt:lpstr>
      <vt:lpstr>A major commitment of state/federal funds –  Belmont (phase 1 alone): $48,934,961 </vt:lpstr>
      <vt:lpstr>When the question is transparency, the answer is ‘YES.’</vt:lpstr>
      <vt:lpstr>When the question is transparency, the answer is ‘YES.’</vt:lpstr>
      <vt:lpstr>Major upcoming legislation</vt:lpstr>
      <vt:lpstr>Reach me anytime!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Brownsberger (MS Dev)</dc:creator>
  <cp:lastModifiedBy>Will Brownsberger (MS Dev)</cp:lastModifiedBy>
  <cp:revision>10</cp:revision>
  <dcterms:created xsi:type="dcterms:W3CDTF">2026-05-22T17:09:58Z</dcterms:created>
  <dcterms:modified xsi:type="dcterms:W3CDTF">2026-05-22T21:17:37Z</dcterms:modified>
</cp:coreProperties>
</file>