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4"/>
  </p:notesMasterIdLst>
  <p:sldIdLst>
    <p:sldId id="256" r:id="rId2"/>
    <p:sldId id="288" r:id="rId3"/>
    <p:sldId id="278" r:id="rId4"/>
    <p:sldId id="279" r:id="rId5"/>
    <p:sldId id="280" r:id="rId6"/>
    <p:sldId id="285" r:id="rId7"/>
    <p:sldId id="281" r:id="rId8"/>
    <p:sldId id="282" r:id="rId9"/>
    <p:sldId id="283" r:id="rId10"/>
    <p:sldId id="284" r:id="rId11"/>
    <p:sldId id="286" r:id="rId12"/>
    <p:sldId id="287" r:id="rId13"/>
  </p:sldIdLst>
  <p:sldSz cx="9144000" cy="6858000" type="screen4x3"/>
  <p:notesSz cx="69850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9FB270-99C3-4C5F-BA31-A45CF6C95696}" v="1579" dt="2026-04-13T20:08:50.156"/>
    <p1510:client id="{4B620162-F14D-F489-D446-FED3493D5935}" v="2052" dt="2026-04-13T23:59:48.137"/>
    <p1510:client id="{A38F64E9-F843-42EB-B3F8-F45A56D34901}" v="34" dt="2026-04-13T10:53:48.046"/>
    <p1510:client id="{D2005186-7CEA-D387-72E6-94C735D130E1}" v="2" dt="2026-04-14T13:07:46.0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DD9E8475-5FC9-8C81-6764-6784A5D126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A4412690-AF1B-F28A-86DD-8D6F665ACB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C3DDCB75-9736-0B42-9664-A39D816B4D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8613" name="Rectangle 5">
            <a:extLst>
              <a:ext uri="{FF2B5EF4-FFF2-40B4-BE49-F238E27FC236}">
                <a16:creationId xmlns:a16="http://schemas.microsoft.com/office/drawing/2014/main" id="{BFAAA5E2-F1B2-4C92-5D6F-0DD4DBE985A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8614" name="Rectangle 6">
            <a:extLst>
              <a:ext uri="{FF2B5EF4-FFF2-40B4-BE49-F238E27FC236}">
                <a16:creationId xmlns:a16="http://schemas.microsoft.com/office/drawing/2014/main" id="{AC3B05C7-9E06-8414-C040-04EA09B0D2D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>
            <a:extLst>
              <a:ext uri="{FF2B5EF4-FFF2-40B4-BE49-F238E27FC236}">
                <a16:creationId xmlns:a16="http://schemas.microsoft.com/office/drawing/2014/main" id="{74436715-59B3-A828-95A5-79B09C4C80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85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B5909D10-E7CE-4EB3-9B8D-1BCD6C8E92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423554B-7E91-6000-D467-05EE6533C8D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BFA4FF39-40E4-5954-963C-35F90E67C95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CEF897C7-AB43-A0C4-945C-BC9C5851A5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D8E3DBFA-6AA6-5BB1-B000-18DDA33E652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8D064CCC-4EB6-49D7-76FF-0E57FD6113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B81B2D2B-0DE1-6581-BD3B-52DCA04C271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1AC25858-796F-B5E0-9B80-AEBC4F14CA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2BCADB0E-7C6F-70E8-F9E0-B325F4B8AA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F9B5763E-C8EF-166E-6108-C5B6EC0ECA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59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759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185BA9B0-1E5E-F30C-BB54-D8BDDACCC3A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33AECDEF-197B-E3F5-1AFA-C46D59B328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96087B26-6CDA-5043-4530-8E8F2FFC3C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5260BE-E4A5-42D8-B701-43CE970FFA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19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24D40E3-E247-68BE-6F2A-72BF1A499C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7F4ABC9-E84B-267D-B045-932AA3CE36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00899-FF95-45D2-BC32-E1F3DB3117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CEB87B7-F0AC-F8AE-1CE6-9FB23EBFA20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8751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BEF068E-3119-F6EC-B4CF-B09C595083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EC7ADF-CC56-78C3-0F65-A9F15C8BBD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56862-9357-4EA7-AA86-856C8052B77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064F78C9-528C-BBA3-FC16-22BA4330444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92727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C87EA2-89AD-FF04-744E-9750A10BA8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2DD2C7B-C5B9-B38B-3ED6-FF3054DC795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DEB70-FC6C-4C00-9FD2-EAE3C14CD1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FAFC849-333F-7944-C5CA-9249F4D5181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429853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C990302-9D39-C37E-3EDC-7C2A04429A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5F77B55-E064-4055-9097-C656BB8D5B9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8BB875-F195-4971-9B97-5D14ECC2306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D121051-3C29-C13E-549C-7CB619316DC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35353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41A0360-B464-E195-5E98-A50B55312F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A88E86D-5422-DEBA-9F1E-8211E38EE7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BB9316-7EB0-4AA5-923B-6F0DDA4475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BAB89F5-3227-9883-332B-D39FB2D6565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8039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3AD25DE-3A61-37B9-9BCA-33A815BA9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7FC5DE4-D341-C5C6-5EF1-20E55213DA8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1FA3A-61FA-44BE-BF6D-D17DF010548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3D9C8B11-68E8-096A-E516-78E8DA080BA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839759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C380D2B-3045-0023-2E02-1C91F4B7C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8FA1AD-8EA5-E999-A345-4263A0348A2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97D487-8460-4AD4-AC35-52FD33D9347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260F0B6E-E61C-8900-0BF8-3C1B6F7BD93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29858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C4D40D-9C00-6D66-89F4-8D4B0EF80D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0F23F09-914D-FFC6-F1B3-DB132A32F44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5EF34-2FCF-48A5-B4BF-C131C8CD6D8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D6178F2C-0268-1127-0161-8EEFE3875FF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8495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08C3F16-45BC-6351-87D6-3F2CFA31E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7647EBA-F318-3A57-A790-2D9AEC7F81F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C7A7B5-E693-47D9-9DAE-EA407D6E58B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544EE066-8AC5-DC1A-5566-3996DB65A8B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96201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BEE7B2-E2C5-2140-857A-07BD6DCD3C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77BC7F7-9DC9-2236-0E1A-0E163C45D8B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56B81-3C71-4877-9C7C-D6C08036B2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99587D2B-EFF3-8F82-49AE-57741B0F4C1A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18985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968ACE0-5CF5-BCBE-C154-00DFCF6386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20C7CA4-FAD6-CB8A-F474-B93922FC023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8D8ED5-FCD0-496F-B37B-FCF2C0D0D6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DD9054C-BBC5-320E-2396-1C253422AF9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50978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3075FF70-F0DF-6C7B-E645-B4E65E017FA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0302D1FD-566F-4E7F-6246-793DAEF7F8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98BDF3ED-3773-4371-8136-83B93869312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457CA751-32A3-1E61-3137-2CFA0750DED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04BEC11B-A999-B8C1-01CE-26E6B111EC7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6566" name="Freeform 6">
                <a:extLst>
                  <a:ext uri="{FF2B5EF4-FFF2-40B4-BE49-F238E27FC236}">
                    <a16:creationId xmlns:a16="http://schemas.microsoft.com/office/drawing/2014/main" id="{6D57B86E-89EF-603B-54C4-560B8F141D1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567" name="Freeform 7">
                <a:extLst>
                  <a:ext uri="{FF2B5EF4-FFF2-40B4-BE49-F238E27FC236}">
                    <a16:creationId xmlns:a16="http://schemas.microsoft.com/office/drawing/2014/main" id="{31A98C97-C86B-1609-536D-1C186EAB90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568" name="Freeform 8">
                <a:extLst>
                  <a:ext uri="{FF2B5EF4-FFF2-40B4-BE49-F238E27FC236}">
                    <a16:creationId xmlns:a16="http://schemas.microsoft.com/office/drawing/2014/main" id="{F1914A0A-2D27-A1C3-6CBA-1E80C2BA31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EE49BE6F-1D9F-7A36-D2D0-EE9A6ABA7B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570" name="Freeform 10">
                <a:extLst>
                  <a:ext uri="{FF2B5EF4-FFF2-40B4-BE49-F238E27FC236}">
                    <a16:creationId xmlns:a16="http://schemas.microsoft.com/office/drawing/2014/main" id="{714CD6CF-33FA-5AD9-76A0-D2C76CDD4C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6571" name="Freeform 11">
              <a:extLst>
                <a:ext uri="{FF2B5EF4-FFF2-40B4-BE49-F238E27FC236}">
                  <a16:creationId xmlns:a16="http://schemas.microsoft.com/office/drawing/2014/main" id="{1EE2FA3E-93B4-3FB1-F65C-8584D685418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6C511464-9221-4608-FA53-61A6C4332E0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73" name="Rectangle 13">
            <a:extLst>
              <a:ext uri="{FF2B5EF4-FFF2-40B4-BE49-F238E27FC236}">
                <a16:creationId xmlns:a16="http://schemas.microsoft.com/office/drawing/2014/main" id="{E10E13C1-736C-09CD-0A69-F1D3575F558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574" name="Rectangle 14">
            <a:extLst>
              <a:ext uri="{FF2B5EF4-FFF2-40B4-BE49-F238E27FC236}">
                <a16:creationId xmlns:a16="http://schemas.microsoft.com/office/drawing/2014/main" id="{27109B60-5868-1396-37B7-BA18697D52E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66575" name="Rectangle 15">
            <a:extLst>
              <a:ext uri="{FF2B5EF4-FFF2-40B4-BE49-F238E27FC236}">
                <a16:creationId xmlns:a16="http://schemas.microsoft.com/office/drawing/2014/main" id="{B2599AE4-D1C9-545C-D3D3-2127F9FE7A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legislature.gov/Bills/194/S3041" TargetMode="External"/><Relationship Id="rId2" Type="http://schemas.openxmlformats.org/officeDocument/2006/relationships/hyperlink" Target="https://malegislature.gov/Bills/194/S3041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e.mass.edu/finance/circuitbreaker/finance.html#:~:text=The%20circuit%20breaker%20program%20is%20subject%20to,total%20cost%20of%20services%20exceeds%20the%20threshold." TargetMode="External"/><Relationship Id="rId2" Type="http://schemas.openxmlformats.org/officeDocument/2006/relationships/hyperlink" Target="https://www.doe.mass.edu/finance/chapter70/FBRC-Report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alegislature.gov/Laws/SessionLaws/Acts/2025/Chapter7" TargetMode="External"/><Relationship Id="rId2" Type="http://schemas.openxmlformats.org/officeDocument/2006/relationships/hyperlink" Target="https://malegislature.gov/Laws/SessionLaws/Acts/2024/Chapter23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legislature.gov/Bills/194/s304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5BD6F27-BA1D-CE3F-416E-2C4385C39EF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600200"/>
            <a:ext cx="9144000" cy="18288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Watertown Aid Overview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AD3B9AD-7197-FA12-7521-1F371F80D9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67943" y="3924406"/>
            <a:ext cx="6858000" cy="1752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400"/>
              <a:t>April 14, 2026</a:t>
            </a:r>
            <a:br>
              <a:rPr lang="en-US" sz="2400"/>
            </a:br>
            <a:r>
              <a:rPr lang="en-US" sz="2400"/>
              <a:t>State Senator Will Brownsberger</a:t>
            </a:r>
            <a:br>
              <a:rPr lang="en-US" sz="2400"/>
            </a:br>
            <a:endParaRPr lang="en-US" sz="2400"/>
          </a:p>
          <a:p>
            <a:pPr algn="l">
              <a:defRPr/>
            </a:pPr>
            <a:r>
              <a:rPr lang="en-US" sz="2400"/>
              <a:t>william.brownsberger@masenate.gov</a:t>
            </a:r>
            <a:br>
              <a:rPr lang="en-US" sz="2400"/>
            </a:br>
            <a:r>
              <a:rPr lang="en-US" sz="2400"/>
              <a:t>617-771-8274 (cell)</a:t>
            </a:r>
          </a:p>
          <a:p>
            <a:pPr algn="l">
              <a:defRPr/>
            </a:pPr>
            <a:r>
              <a:rPr lang="en-US" sz="2400"/>
              <a:t>willbrownsberger.com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CA281-B086-7611-61CD-24C62C744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Other Earmarks Approved in Senate Version of</a:t>
            </a:r>
            <a:br>
              <a:rPr lang="en-US" sz="2800"/>
            </a:br>
            <a:r>
              <a:rPr lang="en-US" sz="2800">
                <a:hlinkClick r:id="rId2"/>
              </a:rPr>
              <a:t>FY26 Supplemental Budget</a:t>
            </a:r>
            <a:endParaRPr lang="en-US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2CBD4-CEB6-E80C-9307-A82B5772E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3284264"/>
          </a:xfrm>
        </p:spPr>
        <p:txBody>
          <a:bodyPr/>
          <a:lstStyle/>
          <a:p>
            <a:r>
              <a:rPr lang="en-US" sz="2400"/>
              <a:t>$100,000 for after school transportation </a:t>
            </a:r>
          </a:p>
          <a:p>
            <a:r>
              <a:rPr lang="en-US" sz="2400"/>
              <a:t>$200,000 for local shuttle bus transportation </a:t>
            </a:r>
          </a:p>
          <a:p>
            <a:r>
              <a:rPr lang="en-US" sz="2400"/>
              <a:t>$150,000 for extraordinary special education costs</a:t>
            </a:r>
          </a:p>
          <a:p>
            <a:endParaRPr lang="en-US" sz="24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6375F-09DE-2610-61F9-10D1B7058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7CB949-ACBF-7831-47AA-D304BDFC2E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61E46-FEA9-0005-9288-5011145EFBC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E207ED-C3BD-7015-F36D-28DC1F25D277}"/>
              </a:ext>
            </a:extLst>
          </p:cNvPr>
          <p:cNvSpPr txBox="1"/>
          <p:nvPr/>
        </p:nvSpPr>
        <p:spPr>
          <a:xfrm>
            <a:off x="458474" y="5240607"/>
            <a:ext cx="845628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aramond"/>
              </a:rPr>
              <a:t>Amendment numbers 209, 215, 216 to Senate Version of 2026 Supplemental Budget (</a:t>
            </a:r>
            <a:r>
              <a:rPr lang="en-US">
                <a:latin typeface="Garamond"/>
                <a:hlinkClick r:id="rId3"/>
              </a:rPr>
              <a:t>S3041</a:t>
            </a:r>
            <a:r>
              <a:rPr lang="en-US">
                <a:latin typeface="Garamond"/>
              </a:rPr>
              <a:t>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50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06889-21B6-A8F8-9319-38C0DC0A4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Home Rule Petitions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802A3-64A8-CA8B-A24C-8C1A3353D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>
                <a:effectLst/>
              </a:rPr>
              <a:t>2012 | Ch. 41 | Special police officer appointments | </a:t>
            </a:r>
          </a:p>
          <a:p>
            <a:r>
              <a:rPr lang="en-US" sz="1800">
                <a:effectLst/>
              </a:rPr>
              <a:t>2012 | Ch. 327 | Menton Corner intersection designation | </a:t>
            </a:r>
          </a:p>
          <a:p>
            <a:r>
              <a:rPr lang="en-US" sz="1800">
                <a:effectLst/>
              </a:rPr>
              <a:t>2015 | Ch. 111 | Increased residential property tax exemption | </a:t>
            </a:r>
          </a:p>
          <a:p>
            <a:r>
              <a:rPr lang="en-US" sz="1800">
                <a:effectLst/>
              </a:rPr>
              <a:t>2016 | Ch. 73 | 15 additional on-premises liquor licenses (1st round) | </a:t>
            </a:r>
          </a:p>
          <a:p>
            <a:r>
              <a:rPr lang="en-US" sz="1800">
                <a:effectLst/>
              </a:rPr>
              <a:t>2017 | Ch. 32 | Firefighter Toscano funeral expenses | </a:t>
            </a:r>
          </a:p>
          <a:p>
            <a:r>
              <a:rPr lang="en-US" sz="1800">
                <a:effectLst/>
              </a:rPr>
              <a:t>2020 | Ch. 48 | 15 additional on-premises liquor licenses (2nd round) | </a:t>
            </a:r>
          </a:p>
          <a:p>
            <a:r>
              <a:rPr lang="en-US" sz="1800">
                <a:effectLst/>
              </a:rPr>
              <a:t>2022 | Ch. 220 | Authority to acquire property in Waltham | </a:t>
            </a:r>
          </a:p>
          <a:p>
            <a:r>
              <a:rPr lang="en-US" sz="1800">
                <a:effectLst/>
              </a:rPr>
              <a:t>2022 | Ch. 302 | Affordable housing linkage fee | </a:t>
            </a:r>
          </a:p>
          <a:p>
            <a:r>
              <a:rPr lang="en-US" sz="1800">
                <a:effectLst/>
              </a:rPr>
              <a:t>2023 | Ch. 5 | Updated special police officer authority | </a:t>
            </a:r>
          </a:p>
          <a:p>
            <a:r>
              <a:rPr lang="en-US" sz="1800">
                <a:effectLst/>
              </a:rPr>
              <a:t>2023 | Ch. 58 | Property tax classification (50% residential factor, FY2024–26) | </a:t>
            </a:r>
          </a:p>
          <a:p>
            <a:r>
              <a:rPr lang="en-US" sz="1800">
                <a:effectLst/>
              </a:rPr>
              <a:t>2024 | Ch. 189 | Municipal charges lien authority | </a:t>
            </a:r>
          </a:p>
          <a:p>
            <a:r>
              <a:rPr lang="en-US" sz="1800">
                <a:effectLst/>
              </a:rPr>
              <a:t>2025 | Ch. 60 | Parker School site (124 Watertown St.) lease authority | </a:t>
            </a:r>
          </a:p>
          <a:p>
            <a:r>
              <a:rPr lang="en-US" sz="2000">
                <a:solidFill>
                  <a:srgbClr val="FFC000"/>
                </a:solidFill>
                <a:effectLst/>
              </a:rPr>
              <a:t>2026  FULL SUPPORT FOR PENDING TAX CLASSIFICATION BILL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E99D4-AC17-FB17-2ED2-C8FFDB3F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7ED3CD-5F0C-7B45-6D8A-F54BC542DD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8EEBA-CC84-2B9C-B811-DD12CADB72E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119647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30AAD-3FD8-298F-3CAE-CDAF4742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/>
              <a:t>State Senator Will Brownsberger</a:t>
            </a:r>
            <a:br>
              <a:rPr lang="en-US" sz="2400"/>
            </a:br>
            <a:r>
              <a:rPr lang="en-US" sz="2400"/>
              <a:t>william.brownsberger@masenate.gov</a:t>
            </a:r>
            <a:br>
              <a:rPr lang="en-US" sz="2400"/>
            </a:br>
            <a:r>
              <a:rPr lang="en-US" sz="2400"/>
              <a:t>617-771-8274 (cell)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11DD1-DD2A-2D27-91DD-C3B85DE2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AAA98E-E82C-EDC0-B09B-7C864890CA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0F3146-67A2-B95A-5B11-6412DEFF97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029DD40-1E2C-9F19-1F27-0D9E74DD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31618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ECB41-173E-C82B-8580-F0BB47BE9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State education aid is roughly based on need and ability to pay.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D3A76-93D8-B355-63F7-106975386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"Foundation" </a:t>
            </a:r>
            <a:r>
              <a:rPr lang="en-US" sz="2400">
                <a:solidFill>
                  <a:srgbClr val="FFC000"/>
                </a:solidFill>
              </a:rPr>
              <a:t>budget</a:t>
            </a:r>
            <a:r>
              <a:rPr lang="en-US" sz="2400"/>
              <a:t> is amount of resources needed to run basic school system for specific student population</a:t>
            </a:r>
          </a:p>
          <a:p>
            <a:r>
              <a:rPr lang="en-US" sz="2400"/>
              <a:t>Required </a:t>
            </a:r>
            <a:r>
              <a:rPr lang="en-US" sz="2400">
                <a:solidFill>
                  <a:srgbClr val="FFC000"/>
                </a:solidFill>
              </a:rPr>
              <a:t>local contribution</a:t>
            </a:r>
            <a:r>
              <a:rPr lang="en-US" sz="2400"/>
              <a:t> reflects ability to pay computed from property value and income in the municipality</a:t>
            </a:r>
          </a:p>
          <a:p>
            <a:r>
              <a:rPr lang="en-US" sz="2400">
                <a:solidFill>
                  <a:srgbClr val="FFC000"/>
                </a:solidFill>
              </a:rPr>
              <a:t>Aid </a:t>
            </a:r>
            <a:r>
              <a:rPr lang="en-US" sz="2400"/>
              <a:t>is primarily based on foundation budget less required local contribution</a:t>
            </a:r>
          </a:p>
          <a:p>
            <a:pPr marL="0" indent="0">
              <a:buNone/>
            </a:pPr>
            <a:endParaRPr lang="en-US" b="1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8D0AA-B2A3-1284-B362-60FB3EC3D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28, 2012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37478-4616-2835-E63A-9E26612ABE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B7792-F118-B8C4-CAAA-EFE9A20DF3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2330143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196D106-9B7B-C25E-2B9A-B6F92BBCD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9524" y="274638"/>
            <a:ext cx="9121076" cy="1143000"/>
          </a:xfrm>
        </p:spPr>
        <p:txBody>
          <a:bodyPr/>
          <a:lstStyle/>
          <a:p>
            <a:r>
              <a:rPr lang="en-US" sz="2800">
                <a:solidFill>
                  <a:srgbClr val="FFFFFF"/>
                </a:solidFill>
              </a:rPr>
              <a:t>For 10 years before 2014, Watertown was underfunded as compared to communities with similar ability to pay*</a:t>
            </a:r>
            <a:endParaRPr lang="en-US" sz="280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7BF540-67C0-6083-90F5-6F7F8C8E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611" y="1785712"/>
            <a:ext cx="8025835" cy="2437362"/>
          </a:xfrm>
        </p:spPr>
        <p:txBody>
          <a:bodyPr/>
          <a:lstStyle/>
          <a:p>
            <a:r>
              <a:rPr lang="en-US" sz="2400"/>
              <a:t>Received only 13% of foundation budget (vs. 17.5% target)</a:t>
            </a:r>
          </a:p>
          <a:p>
            <a:r>
              <a:rPr lang="en-US" sz="2400"/>
              <a:t>Investigation revealed that underfunding was due to formula glitches (not deliberate policy)</a:t>
            </a:r>
          </a:p>
          <a:p>
            <a:r>
              <a:rPr lang="en-US" sz="2400"/>
              <a:t>Watertown was not alone; built support for fix among similarly mistreated communities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9E03E-B4AE-F5D9-9161-371EE7E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	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5AA97B-B242-FDB1-BBF6-7EB0942773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5CDEB70-FC6C-4C00-9FD2-EAE3C14CD120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BDB8B-6DE6-1B9A-9524-6A277F0907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0BF487-E2B8-974F-33ED-7DBE030C93DD}"/>
              </a:ext>
            </a:extLst>
          </p:cNvPr>
          <p:cNvSpPr txBox="1"/>
          <p:nvPr/>
        </p:nvSpPr>
        <p:spPr>
          <a:xfrm>
            <a:off x="405972" y="5607110"/>
            <a:ext cx="815340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latin typeface="Garamond"/>
              </a:rPr>
              <a:t>* Background</a:t>
            </a:r>
            <a:r>
              <a:rPr lang="en-US" sz="1800">
                <a:latin typeface="Garamond"/>
              </a:rPr>
              <a:t> at: https://willbrownsberger.com/whats-wrong-with-chapter-70/</a:t>
            </a:r>
            <a:endParaRPr lang="en-US"/>
          </a:p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06B876-647C-AB46-6921-48530EBA518C}"/>
              </a:ext>
            </a:extLst>
          </p:cNvPr>
          <p:cNvSpPr txBox="1"/>
          <p:nvPr/>
        </p:nvSpPr>
        <p:spPr>
          <a:xfrm>
            <a:off x="598562" y="4368233"/>
            <a:ext cx="7921403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>
                <a:solidFill>
                  <a:srgbClr val="FFC000"/>
                </a:solidFill>
                <a:latin typeface="Garamond"/>
              </a:rPr>
              <a:t>Formula fix raised Watertown aid share of budget from 13% to 17.5% by FY2019, now 19%.</a:t>
            </a: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18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6FF48-D17F-035F-EE29-6AD5BEE57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0917"/>
            <a:ext cx="8229600" cy="1143000"/>
          </a:xfrm>
        </p:spPr>
        <p:txBody>
          <a:bodyPr/>
          <a:lstStyle/>
          <a:p>
            <a:r>
              <a:rPr lang="en-US" sz="2800"/>
              <a:t>$21.7 Million Additional Aid due to increased share*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BFD80-A558-3004-2B2C-C7348A2B5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FE6EF6-04A9-D3CF-4ADF-E3F34DC262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1DF9F-E7A2-E532-249F-B2CC99C5C31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84ADE1-FA8D-74F4-4B2F-FB2904F427C2}"/>
              </a:ext>
            </a:extLst>
          </p:cNvPr>
          <p:cNvSpPr txBox="1"/>
          <p:nvPr/>
        </p:nvSpPr>
        <p:spPr>
          <a:xfrm>
            <a:off x="1069771" y="5508050"/>
            <a:ext cx="7373782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Garamond"/>
              </a:rPr>
              <a:t>* </a:t>
            </a:r>
            <a:r>
              <a:rPr lang="en-US" sz="1200">
                <a:solidFill>
                  <a:srgbClr val="FFFFFF"/>
                </a:solidFill>
                <a:latin typeface="Garamond"/>
              </a:rPr>
              <a:t>Bars are annual Chapter 70 Education Aid.  O</a:t>
            </a:r>
            <a:r>
              <a:rPr lang="en-US" sz="1200">
                <a:solidFill>
                  <a:srgbClr val="E5E5FF"/>
                </a:solidFill>
                <a:latin typeface="Garamond"/>
              </a:rPr>
              <a:t>range segment is portion of aid due to increased share: </a:t>
            </a:r>
            <a:r>
              <a:rPr lang="en-US" sz="1200">
                <a:latin typeface="Garamond"/>
              </a:rPr>
              <a:t>Computed in each year as difference between (a) actual aid and (b) aid at uncorrected share level.  Aid at uncorrected share level computed as 13.1% (prior ten-year actual average of ratio of aid to foundation budget) multiplied by applicable foundation budget.  Computation details at https://willbrownsberger.com/download-education-aid-files/</a:t>
            </a:r>
            <a:endParaRPr lang="en-US" sz="12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E930002-D601-FB28-1D89-18925175E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126" y="1048369"/>
            <a:ext cx="6896207" cy="427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5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E9990-18CA-2784-3EC4-6F8694680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Other State Education Aid Increases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CC8BA-62CA-259F-FC0C-824D36511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>
                <a:hlinkClick r:id="rId2"/>
              </a:rPr>
              <a:t>Statewide effort to increase Foundation Budget</a:t>
            </a:r>
            <a:r>
              <a:rPr lang="en-US" sz="2400"/>
              <a:t> based on higher allowances for health care, special education, etc.</a:t>
            </a:r>
          </a:p>
          <a:p>
            <a:r>
              <a:rPr lang="en-US" sz="2400"/>
              <a:t>Fully funded </a:t>
            </a:r>
            <a:r>
              <a:rPr lang="en-US" sz="2400">
                <a:hlinkClick r:id="rId3"/>
              </a:rPr>
              <a:t>special education circuit breaker</a:t>
            </a:r>
            <a:r>
              <a:rPr lang="en-US" sz="2400"/>
              <a:t> every year since  2019 -- $3.4m to Watertown in FY25</a:t>
            </a:r>
          </a:p>
          <a:p>
            <a:r>
              <a:rPr lang="en-US" sz="2400"/>
              <a:t>Special “pothole” account as device to support Watertown (based on high special ed spending through Perkins): $125k to 250k per year</a:t>
            </a:r>
          </a:p>
          <a:p>
            <a:r>
              <a:rPr lang="en-US" sz="2400"/>
              <a:t>Additional 2026 earmark funding for special education ($150K in current supp. budget)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07484-B863-6433-AF01-E0DCC35E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376EC1-86B0-536C-2462-5CD93E4FD7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C46450-0B81-3B17-C227-508E2A0C763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56644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11406-FB08-32BF-5BE1-F3E83904C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MBTA Improvements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AB925-7DC0-8D6F-E76F-0BF28D6FE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71/73 Bus Acceleration</a:t>
            </a:r>
          </a:p>
          <a:p>
            <a:pPr lvl="1"/>
            <a:r>
              <a:rPr lang="en-US" sz="2400"/>
              <a:t>Most crowded bus lines in the system by occupancy ratio</a:t>
            </a:r>
          </a:p>
          <a:p>
            <a:pPr lvl="1"/>
            <a:r>
              <a:rPr lang="en-US" sz="2400"/>
              <a:t>Initiated redesign of Fresh Pond Parkway/ Mount Auburn Intersection</a:t>
            </a:r>
          </a:p>
          <a:p>
            <a:pPr lvl="1"/>
            <a:r>
              <a:rPr lang="en-US" sz="2400"/>
              <a:t>Bus lane solution substantially improves bus throughput</a:t>
            </a:r>
          </a:p>
          <a:p>
            <a:pPr lvl="1"/>
            <a:r>
              <a:rPr lang="en-US" sz="2400"/>
              <a:t>Battery buses shortly to arrive will reinstate dedicated service quality</a:t>
            </a:r>
          </a:p>
          <a:p>
            <a:r>
              <a:rPr lang="en-US" sz="2400"/>
              <a:t>Regional Rail improvements – Waverley and Boston Landing (results very limited so far; interrupted by COVID and MBTA core service focus)</a:t>
            </a:r>
          </a:p>
          <a:p>
            <a:pPr lvl="1"/>
            <a:endParaRPr lang="en-US" sz="240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35A9E-AE0C-4779-A880-17AA9E00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5DCF71-F98B-4A30-EEAB-9394957CCA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5DAB41-CF23-E8A3-B62A-59BADEB7B57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</p:spTree>
    <p:extLst>
      <p:ext uri="{BB962C8B-B14F-4D97-AF65-F5344CB8AC3E}">
        <p14:creationId xmlns:p14="http://schemas.microsoft.com/office/powerpoint/2010/main" val="1515147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5D308-2483-064F-CF19-65AECBF71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Major DCR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21EC8-E454-FB67-2F2F-B02918122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3650"/>
            <a:ext cx="8229600" cy="4525963"/>
          </a:xfrm>
        </p:spPr>
        <p:txBody>
          <a:bodyPr/>
          <a:lstStyle/>
          <a:p>
            <a:r>
              <a:rPr lang="en-US" sz="2400"/>
              <a:t>Done: </a:t>
            </a:r>
            <a:r>
              <a:rPr lang="en-US" sz="2400">
                <a:solidFill>
                  <a:srgbClr val="FFC000"/>
                </a:solidFill>
              </a:rPr>
              <a:t>Cambridge-Watertown Greenway</a:t>
            </a:r>
            <a:r>
              <a:rPr lang="en-US" sz="2400"/>
              <a:t> – $250,000 drainage funding* and continuing agency advocacy and follow-up</a:t>
            </a:r>
          </a:p>
          <a:p>
            <a:r>
              <a:rPr lang="en-US" sz="2400"/>
              <a:t>Done: Road, sidewalk, and river path </a:t>
            </a:r>
            <a:r>
              <a:rPr lang="en-US" sz="2400">
                <a:solidFill>
                  <a:srgbClr val="FFC000"/>
                </a:solidFill>
              </a:rPr>
              <a:t>improvements from Watertown Square to Yacht Club</a:t>
            </a:r>
            <a:r>
              <a:rPr lang="en-US" sz="2400"/>
              <a:t> – $500,000 private funding** and continuing advocacy and follow-up</a:t>
            </a:r>
          </a:p>
          <a:p>
            <a:r>
              <a:rPr lang="en-US" sz="2400"/>
              <a:t>In Progress: Earmarks and continuing advocacy for </a:t>
            </a:r>
            <a:r>
              <a:rPr lang="en-US" sz="2400">
                <a:solidFill>
                  <a:srgbClr val="FFC000"/>
                </a:solidFill>
              </a:rPr>
              <a:t>Arsenal Street and North Beacon Street bridges</a:t>
            </a:r>
            <a:r>
              <a:rPr lang="en-US" sz="2400"/>
              <a:t>/intersections</a:t>
            </a:r>
          </a:p>
          <a:p>
            <a:r>
              <a:rPr lang="en-US" sz="2400"/>
              <a:t>Early conceptual: </a:t>
            </a:r>
            <a:r>
              <a:rPr lang="en-US" sz="2400">
                <a:solidFill>
                  <a:srgbClr val="FFC000"/>
                </a:solidFill>
              </a:rPr>
              <a:t>Charles River sea wall </a:t>
            </a:r>
            <a:r>
              <a:rPr lang="en-US" sz="2400"/>
              <a:t>elevation to address increasing risk of storm surge due to sea level rise</a:t>
            </a:r>
          </a:p>
          <a:p>
            <a:r>
              <a:rPr lang="en-US" sz="2400"/>
              <a:t>Early conceptual: Passive recreation plan for sealed hazardous waste site on former </a:t>
            </a:r>
            <a:r>
              <a:rPr lang="en-US" sz="2400">
                <a:solidFill>
                  <a:srgbClr val="FFC000"/>
                </a:solidFill>
              </a:rPr>
              <a:t>GSA property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73A94-4BD5-32E6-8CEE-AFED0F6E8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8CEE3-59C8-685A-1399-79D2462F00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A10D5-1256-EF70-A175-FEAE29FFD78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B3D42F-A72B-0437-F8E3-8FA3ABFD5F17}"/>
              </a:ext>
            </a:extLst>
          </p:cNvPr>
          <p:cNvSpPr txBox="1"/>
          <p:nvPr/>
        </p:nvSpPr>
        <p:spPr>
          <a:xfrm>
            <a:off x="685800" y="5943600"/>
            <a:ext cx="76962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>
                <a:latin typeface="Garamond"/>
              </a:rPr>
              <a:t>* An Act Relative to Immediate COVID Recovery Needs, Senate 2564 #348, Chapter 102 of the Acts of 2021; </a:t>
            </a:r>
            <a:endParaRPr lang="en-US" sz="1200">
              <a:solidFill>
                <a:srgbClr val="000000"/>
              </a:solidFill>
              <a:latin typeface="Garamond"/>
            </a:endParaRPr>
          </a:p>
          <a:p>
            <a:r>
              <a:rPr lang="en-US" sz="1200">
                <a:latin typeface="Garamond"/>
              </a:rPr>
              <a:t>** From Simmons College -- Daly Field community benefits, Chapter 223 of 2012</a:t>
            </a:r>
          </a:p>
        </p:txBody>
      </p:sp>
    </p:spTree>
    <p:extLst>
      <p:ext uri="{BB962C8B-B14F-4D97-AF65-F5344CB8AC3E}">
        <p14:creationId xmlns:p14="http://schemas.microsoft.com/office/powerpoint/2010/main" val="18984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D4A25-AE08-BFF3-75EA-F6879ECEB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Support for Watertown Square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53959-27B4-20D2-C9EF-C90252F44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45785"/>
          </a:xfrm>
        </p:spPr>
        <p:txBody>
          <a:bodyPr/>
          <a:lstStyle/>
          <a:p>
            <a:r>
              <a:rPr lang="en-US" sz="2400"/>
              <a:t>2024: $10 Million Bond Bill Earmark </a:t>
            </a:r>
            <a:r>
              <a:rPr lang="en-US" sz="2400">
                <a:effectLst/>
              </a:rPr>
              <a:t>for infrastructure and other public improvements </a:t>
            </a:r>
            <a:endParaRPr lang="en-US" sz="2400"/>
          </a:p>
          <a:p>
            <a:r>
              <a:rPr lang="en-US" sz="2400"/>
              <a:t>2025: $750,000 Supplemental Budget Earmark for transportation improvements in Watertown Square</a:t>
            </a:r>
          </a:p>
          <a:p>
            <a:r>
              <a:rPr lang="en-US" sz="2400">
                <a:solidFill>
                  <a:srgbClr val="FFFFFF"/>
                </a:solidFill>
              </a:rPr>
              <a:t>2026: $250,000 Supplemental Budget Earmark for </a:t>
            </a:r>
            <a:r>
              <a:rPr lang="en-US" sz="2400">
                <a:solidFill>
                  <a:srgbClr val="FFFFFF"/>
                </a:solidFill>
                <a:effectLst/>
              </a:rPr>
              <a:t>design expenses related to the main intersection in Watertown Square </a:t>
            </a: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710EA-0EE1-C46D-DD03-44BCAC7EF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D582D-2FD7-5E28-A961-BA9C6D5ABA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C8D0D-AB91-989B-ABBF-4AB123EE3EA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F86740-F675-244C-EB8F-7CB897A24930}"/>
              </a:ext>
            </a:extLst>
          </p:cNvPr>
          <p:cNvSpPr txBox="1"/>
          <p:nvPr/>
        </p:nvSpPr>
        <p:spPr>
          <a:xfrm>
            <a:off x="585827" y="5285181"/>
            <a:ext cx="829072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Garamond"/>
              </a:rPr>
              <a:t>Notes: Senate 2856, #17, </a:t>
            </a:r>
            <a:r>
              <a:rPr lang="en-US" sz="1600">
                <a:latin typeface="Garamond"/>
                <a:hlinkClick r:id="rId2"/>
              </a:rPr>
              <a:t>Chapter 238 of Acts of 2024;</a:t>
            </a:r>
            <a:r>
              <a:rPr lang="en-US" sz="1600">
                <a:latin typeface="Garamond"/>
              </a:rPr>
              <a:t> S2512, #21, </a:t>
            </a:r>
            <a:r>
              <a:rPr lang="en-US" sz="1600">
                <a:latin typeface="Garamond"/>
                <a:hlinkClick r:id="rId3"/>
              </a:rPr>
              <a:t>Chapter 7 of the Acts of 2025;</a:t>
            </a:r>
            <a:r>
              <a:rPr lang="en-US" sz="1600">
                <a:latin typeface="Garamond"/>
              </a:rPr>
              <a:t> Senate approved earmark: </a:t>
            </a:r>
            <a:r>
              <a:rPr lang="en-US" sz="1600">
                <a:latin typeface="Garamond"/>
                <a:hlinkClick r:id="rId4"/>
              </a:rPr>
              <a:t>S3041 (2026) #209</a:t>
            </a:r>
            <a:endParaRPr lang="en-US" sz="1600">
              <a:solidFill>
                <a:srgbClr val="000000"/>
              </a:solidFill>
              <a:latin typeface="Garamond"/>
            </a:endParaRPr>
          </a:p>
          <a:p>
            <a:pPr algn="l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353520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85189-EA8A-59FC-95E1-98999A7D5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Other local project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74BFB-CE20-F39C-37EE-6CF18E404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6389"/>
            <a:ext cx="8229600" cy="4525963"/>
          </a:xfrm>
        </p:spPr>
        <p:txBody>
          <a:bodyPr/>
          <a:lstStyle/>
          <a:p>
            <a:r>
              <a:rPr lang="en-US" sz="2400"/>
              <a:t>2016: $200,000 for Arsenal Street Corridor improvements </a:t>
            </a:r>
          </a:p>
          <a:p>
            <a:r>
              <a:rPr lang="en-US" sz="2400"/>
              <a:t>2016: $300,000 for business area façade improvements </a:t>
            </a:r>
          </a:p>
          <a:p>
            <a:r>
              <a:rPr lang="en-US" sz="2400"/>
              <a:t>2021: $150,000 for lead pipe replacement and awareness</a:t>
            </a:r>
          </a:p>
          <a:p>
            <a:r>
              <a:rPr lang="en-US" sz="2400"/>
              <a:t>2022: $900,000 for Saltonstall Park Improvements</a:t>
            </a:r>
          </a:p>
          <a:p>
            <a:r>
              <a:rPr lang="en-US" sz="2400"/>
              <a:t>2022: $500,000 for North Branch Library (Bond Bill Earmark) </a:t>
            </a:r>
          </a:p>
          <a:p>
            <a:r>
              <a:rPr lang="en-US" sz="2400"/>
              <a:t>2024: $500,000 for Group Housing (Bond Bill Earmark)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6566-E21D-537F-2BBC-857594B7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April 14,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0CACA-6D79-6B66-67DF-003B937B4E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8BB875-F195-4971-9B97-5D14ECC2306D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7D310-AE43-9B64-7349-7D07D923AF8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Sen. Will Brownsberger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6CEF4C-FCAA-C1AB-DB53-9AA8D2955336}"/>
              </a:ext>
            </a:extLst>
          </p:cNvPr>
          <p:cNvSpPr txBox="1"/>
          <p:nvPr/>
        </p:nvSpPr>
        <p:spPr>
          <a:xfrm>
            <a:off x="477576" y="4985899"/>
            <a:ext cx="8188846" cy="15081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Garamond"/>
              </a:rPr>
              <a:t>Economic Devevelopment Appropriation, Senate 2423 #140, Chapter 219 of Acts of 2016; </a:t>
            </a:r>
            <a:endParaRPr lang="en-US" sz="1200">
              <a:solidFill>
                <a:srgbClr val="000000"/>
              </a:solidFill>
              <a:latin typeface="Garamond"/>
            </a:endParaRPr>
          </a:p>
          <a:p>
            <a:r>
              <a:rPr lang="en-US" sz="1200">
                <a:latin typeface="Garamond"/>
              </a:rPr>
              <a:t>An Act Relative to Immediate COVID Recovery Needs, Senate 2564 #348, Chapter 102 of the Acts of 2021; </a:t>
            </a:r>
            <a:endParaRPr lang="en-US" sz="1200">
              <a:solidFill>
                <a:srgbClr val="000000"/>
              </a:solidFill>
              <a:latin typeface="Garamond"/>
            </a:endParaRPr>
          </a:p>
          <a:p>
            <a:r>
              <a:rPr lang="en-US" sz="1200">
                <a:latin typeface="Garamond"/>
              </a:rPr>
              <a:t>Economic Devevelopment  Appropriation, Senate 3018, #234, Chapter 268 of 2022; </a:t>
            </a:r>
            <a:endParaRPr lang="en-US" sz="1200">
              <a:solidFill>
                <a:srgbClr val="000000"/>
              </a:solidFill>
              <a:latin typeface="Garamond"/>
            </a:endParaRPr>
          </a:p>
          <a:p>
            <a:r>
              <a:rPr lang="en-US" sz="1200">
                <a:latin typeface="Garamond"/>
              </a:rPr>
              <a:t>General Government Bond Bill, Senate 2951, #129, Chapter 140 of Acts of 2022.</a:t>
            </a:r>
            <a:endParaRPr lang="en-US" sz="1200">
              <a:solidFill>
                <a:srgbClr val="000000"/>
              </a:solidFill>
              <a:latin typeface="Garamond"/>
            </a:endParaRPr>
          </a:p>
          <a:p>
            <a:r>
              <a:rPr lang="en-US" sz="1200">
                <a:solidFill>
                  <a:srgbClr val="FFFFFF"/>
                </a:solidFill>
                <a:latin typeface="Garamond"/>
              </a:rPr>
              <a:t>Housing Bond Bill, Senate 2834, #21, Chapter 150 of Acts of 2024 (Nichols Ave Group Home)</a:t>
            </a:r>
          </a:p>
          <a:p>
            <a:pPr algn="l"/>
            <a:endParaRPr lang="en-US" sz="1600"/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8298318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0b947e6b-ff26-4b13-ae1c-573c6750c888}" enabled="0" method="" siteId="{0b947e6b-ff26-4b13-ae1c-573c6750c88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Application>Microsoft Office PowerPoint</Application>
  <PresentationFormat>On-screen Show (4:3)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Stream</vt:lpstr>
      <vt:lpstr>Watertown Aid Overview</vt:lpstr>
      <vt:lpstr>State education aid is roughly based on need and ability to pay.</vt:lpstr>
      <vt:lpstr>For 10 years before 2014, Watertown was underfunded as compared to communities with similar ability to pay*</vt:lpstr>
      <vt:lpstr>$21.7 Million Additional Aid due to increased share*</vt:lpstr>
      <vt:lpstr>Other State Education Aid Increases</vt:lpstr>
      <vt:lpstr>MBTA Improvements</vt:lpstr>
      <vt:lpstr>Major DCR Projects</vt:lpstr>
      <vt:lpstr>Support for Watertown Square</vt:lpstr>
      <vt:lpstr>Other local project support</vt:lpstr>
      <vt:lpstr>Other Earmarks Approved in Senate Version of FY26 Supplemental Budget</vt:lpstr>
      <vt:lpstr>Home Rule Petitions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Fixing an Education Aid Glitch</dc:title>
  <dc:creator>William Brownsberger</dc:creator>
  <cp:revision>4</cp:revision>
  <cp:lastPrinted>2013-12-05T18:46:34Z</cp:lastPrinted>
  <dcterms:created xsi:type="dcterms:W3CDTF">2012-02-26T10:10:41Z</dcterms:created>
  <dcterms:modified xsi:type="dcterms:W3CDTF">2026-04-15T15:55:33Z</dcterms:modified>
</cp:coreProperties>
</file>