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3" r:id="rId6"/>
  </p:sldMasterIdLst>
  <p:notesMasterIdLst>
    <p:notesMasterId r:id="rId35"/>
  </p:notesMasterIdLst>
  <p:sldIdLst>
    <p:sldId id="256" r:id="rId7"/>
    <p:sldId id="2145705690" r:id="rId8"/>
    <p:sldId id="2145705693" r:id="rId9"/>
    <p:sldId id="2145705694" r:id="rId10"/>
    <p:sldId id="2145705703" r:id="rId11"/>
    <p:sldId id="2145705701" r:id="rId12"/>
    <p:sldId id="2145705702" r:id="rId13"/>
    <p:sldId id="2147480094" r:id="rId14"/>
    <p:sldId id="2145705695" r:id="rId15"/>
    <p:sldId id="2145705697" r:id="rId16"/>
    <p:sldId id="2145705691" r:id="rId17"/>
    <p:sldId id="2145705699" r:id="rId18"/>
    <p:sldId id="2145705700" r:id="rId19"/>
    <p:sldId id="2145705657" r:id="rId20"/>
    <p:sldId id="2145705692" r:id="rId21"/>
    <p:sldId id="2145705704" r:id="rId22"/>
    <p:sldId id="2145705696" r:id="rId23"/>
    <p:sldId id="2145705698" r:id="rId24"/>
    <p:sldId id="2145705705" r:id="rId25"/>
    <p:sldId id="2147480047" r:id="rId26"/>
    <p:sldId id="2147480050" r:id="rId27"/>
    <p:sldId id="2147480051" r:id="rId28"/>
    <p:sldId id="2147480053" r:id="rId29"/>
    <p:sldId id="2147480091" r:id="rId30"/>
    <p:sldId id="2147480069" r:id="rId31"/>
    <p:sldId id="2147480072" r:id="rId32"/>
    <p:sldId id="2147480070" r:id="rId33"/>
    <p:sldId id="214748009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413A401C-2CBA-235D-7824-74630B2068A2}" name="Buchanan, Johannes K (EEA)" initials="B(" userId="S::johannes.k.buchanan2@mass.gov::78de8456-964f-4dd8-b740-4a05288fc603"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D2288E4D-A220-2492-E8E0-448ED80E497F}" name="Ryor, Joshua (EEA)" initials="RJ" userId="S::joshua.ryor@mass.gov::b0746989-766d-4d21-ac8c-1e7691ff1f04"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BBBC5A7E-F9E7-BC1A-3900-075D08D25DC2}" name="Ryor, Joshua (EEA)" initials="JR" userId="S::Joshua.Ryor@mass.gov::b0746989-766d-4d21-ac8c-1e7691ff1f04" providerId="AD"/>
  <p188:author id="{01119193-C14C-5CF2-EFC4-8F0898F62FE6}" name="Judge, Michael R (EEA)" initials="J(" userId="S::michael.r.judge@mass.gov::1c9076e4-398e-4406-b9ac-1123d456cc67"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3C14CCD9-2453-EF33-5F3A-C71AF8340BCB}" name="Judge, Michael R (EEA)" initials="MJ" userId="S::Michael.R.Judge@mass.gov::1c9076e4-398e-4406-b9ac-1123d456cc67"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FCE"/>
    <a:srgbClr val="FFEB9C"/>
    <a:srgbClr val="FFC7CE"/>
    <a:srgbClr val="F2F2F2"/>
    <a:srgbClr val="14558F"/>
    <a:srgbClr val="CCD1DB"/>
    <a:srgbClr val="F6C51B"/>
    <a:srgbClr val="388557"/>
    <a:srgbClr val="FFFFC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A7C32-BA67-40EC-B89E-6C58DD5E3DCD}" v="6753" dt="2025-03-06T15:09:43.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or, Joshua (EEA)" userId="b0746989-766d-4d21-ac8c-1e7691ff1f04" providerId="ADAL" clId="{F1600EA6-9F44-49C3-BFD5-481A814560A7}"/>
    <pc:docChg chg="undo redo custSel addSld delSld modSld">
      <pc:chgData name="Ryor, Joshua (EEA)" userId="b0746989-766d-4d21-ac8c-1e7691ff1f04" providerId="ADAL" clId="{F1600EA6-9F44-49C3-BFD5-481A814560A7}" dt="2025-03-04T17:20:55.977" v="9223" actId="20577"/>
      <pc:docMkLst>
        <pc:docMk/>
      </pc:docMkLst>
      <pc:sldChg chg="addSp modSp mod">
        <pc:chgData name="Ryor, Joshua (EEA)" userId="b0746989-766d-4d21-ac8c-1e7691ff1f04" providerId="ADAL" clId="{F1600EA6-9F44-49C3-BFD5-481A814560A7}" dt="2025-03-03T12:48:22.782" v="5390" actId="1076"/>
        <pc:sldMkLst>
          <pc:docMk/>
          <pc:sldMk cId="3643554743" sldId="2145705701"/>
        </pc:sldMkLst>
        <pc:spChg chg="add mod">
          <ac:chgData name="Ryor, Joshua (EEA)" userId="b0746989-766d-4d21-ac8c-1e7691ff1f04" providerId="ADAL" clId="{F1600EA6-9F44-49C3-BFD5-481A814560A7}" dt="2025-03-03T12:46:07.985" v="5212" actId="21"/>
          <ac:spMkLst>
            <pc:docMk/>
            <pc:sldMk cId="3643554743" sldId="2145705701"/>
            <ac:spMk id="3" creationId="{60945328-7986-06BD-0C36-37A1984460F0}"/>
          </ac:spMkLst>
        </pc:spChg>
        <pc:spChg chg="add mod">
          <ac:chgData name="Ryor, Joshua (EEA)" userId="b0746989-766d-4d21-ac8c-1e7691ff1f04" providerId="ADAL" clId="{F1600EA6-9F44-49C3-BFD5-481A814560A7}" dt="2025-03-03T12:21:15.244" v="3992" actId="164"/>
          <ac:spMkLst>
            <pc:docMk/>
            <pc:sldMk cId="3643554743" sldId="2145705701"/>
            <ac:spMk id="9" creationId="{5722328D-960B-0DCC-5B40-F6E10C2020A5}"/>
          </ac:spMkLst>
        </pc:spChg>
        <pc:spChg chg="add mod">
          <ac:chgData name="Ryor, Joshua (EEA)" userId="b0746989-766d-4d21-ac8c-1e7691ff1f04" providerId="ADAL" clId="{F1600EA6-9F44-49C3-BFD5-481A814560A7}" dt="2025-03-03T12:48:22.782" v="5390" actId="1076"/>
          <ac:spMkLst>
            <pc:docMk/>
            <pc:sldMk cId="3643554743" sldId="2145705701"/>
            <ac:spMk id="10" creationId="{B36B1A7B-58AB-E82F-2269-BF855EB14340}"/>
          </ac:spMkLst>
        </pc:spChg>
        <pc:grpChg chg="add mod">
          <ac:chgData name="Ryor, Joshua (EEA)" userId="b0746989-766d-4d21-ac8c-1e7691ff1f04" providerId="ADAL" clId="{F1600EA6-9F44-49C3-BFD5-481A814560A7}" dt="2025-03-03T12:21:15.244" v="3992" actId="164"/>
          <ac:grpSpMkLst>
            <pc:docMk/>
            <pc:sldMk cId="3643554743" sldId="2145705701"/>
            <ac:grpSpMk id="8" creationId="{75D4F7E7-9A42-F8F2-8E74-8F6A856F4400}"/>
          </ac:grpSpMkLst>
        </pc:grpChg>
        <pc:grpChg chg="add mod">
          <ac:chgData name="Ryor, Joshua (EEA)" userId="b0746989-766d-4d21-ac8c-1e7691ff1f04" providerId="ADAL" clId="{F1600EA6-9F44-49C3-BFD5-481A814560A7}" dt="2025-03-03T12:48:11.855" v="5389" actId="1076"/>
          <ac:grpSpMkLst>
            <pc:docMk/>
            <pc:sldMk cId="3643554743" sldId="2145705701"/>
            <ac:grpSpMk id="11" creationId="{435E923A-B37B-26A4-3D30-34133822DC95}"/>
          </ac:grpSpMkLst>
        </pc:grpChg>
        <pc:picChg chg="add mod">
          <ac:chgData name="Ryor, Joshua (EEA)" userId="b0746989-766d-4d21-ac8c-1e7691ff1f04" providerId="ADAL" clId="{F1600EA6-9F44-49C3-BFD5-481A814560A7}" dt="2025-03-03T11:46:51.644" v="1895" actId="164"/>
          <ac:picMkLst>
            <pc:docMk/>
            <pc:sldMk cId="3643554743" sldId="2145705701"/>
            <ac:picMk id="5" creationId="{68262778-242C-D895-882D-4331E82EFC41}"/>
          </ac:picMkLst>
        </pc:picChg>
        <pc:picChg chg="add mod">
          <ac:chgData name="Ryor, Joshua (EEA)" userId="b0746989-766d-4d21-ac8c-1e7691ff1f04" providerId="ADAL" clId="{F1600EA6-9F44-49C3-BFD5-481A814560A7}" dt="2025-03-03T11:46:51.644" v="1895" actId="164"/>
          <ac:picMkLst>
            <pc:docMk/>
            <pc:sldMk cId="3643554743" sldId="2145705701"/>
            <ac:picMk id="7" creationId="{557EB21A-568F-FC69-EB75-C78D52E59E21}"/>
          </ac:picMkLst>
        </pc:picChg>
      </pc:sldChg>
      <pc:sldChg chg="addSp modSp mod">
        <pc:chgData name="Ryor, Joshua (EEA)" userId="b0746989-766d-4d21-ac8c-1e7691ff1f04" providerId="ADAL" clId="{F1600EA6-9F44-49C3-BFD5-481A814560A7}" dt="2025-03-03T13:27:55.651" v="9117" actId="5793"/>
        <pc:sldMkLst>
          <pc:docMk/>
          <pc:sldMk cId="2906475459" sldId="2145705702"/>
        </pc:sldMkLst>
        <pc:spChg chg="add mod">
          <ac:chgData name="Ryor, Joshua (EEA)" userId="b0746989-766d-4d21-ac8c-1e7691ff1f04" providerId="ADAL" clId="{F1600EA6-9F44-49C3-BFD5-481A814560A7}" dt="2025-03-03T13:27:55.651" v="9117" actId="5793"/>
          <ac:spMkLst>
            <pc:docMk/>
            <pc:sldMk cId="2906475459" sldId="2145705702"/>
            <ac:spMk id="3" creationId="{A3705ECD-C4BD-ED1B-421E-DB3C43A4CCBF}"/>
          </ac:spMkLst>
        </pc:spChg>
      </pc:sldChg>
      <pc:sldChg chg="delSp modSp new mod">
        <pc:chgData name="Ryor, Joshua (EEA)" userId="b0746989-766d-4d21-ac8c-1e7691ff1f04" providerId="ADAL" clId="{F1600EA6-9F44-49C3-BFD5-481A814560A7}" dt="2025-03-03T18:49:19.524" v="9129" actId="478"/>
        <pc:sldMkLst>
          <pc:docMk/>
          <pc:sldMk cId="226509846" sldId="2145705705"/>
        </pc:sldMkLst>
        <pc:spChg chg="del">
          <ac:chgData name="Ryor, Joshua (EEA)" userId="b0746989-766d-4d21-ac8c-1e7691ff1f04" providerId="ADAL" clId="{F1600EA6-9F44-49C3-BFD5-481A814560A7}" dt="2025-03-03T18:49:19.524" v="9129" actId="478"/>
          <ac:spMkLst>
            <pc:docMk/>
            <pc:sldMk cId="226509846" sldId="2145705705"/>
            <ac:spMk id="2" creationId="{163E54C0-A258-4FCE-6FCC-EA46D7E9A408}"/>
          </ac:spMkLst>
        </pc:spChg>
        <pc:spChg chg="mod">
          <ac:chgData name="Ryor, Joshua (EEA)" userId="b0746989-766d-4d21-ac8c-1e7691ff1f04" providerId="ADAL" clId="{F1600EA6-9F44-49C3-BFD5-481A814560A7}" dt="2025-03-03T18:49:14.725" v="9128" actId="20577"/>
          <ac:spMkLst>
            <pc:docMk/>
            <pc:sldMk cId="226509846" sldId="2145705705"/>
            <ac:spMk id="3" creationId="{933A04F3-B4AF-B193-47AC-D9C3E97684C4}"/>
          </ac:spMkLst>
        </pc:spChg>
      </pc:sldChg>
      <pc:sldChg chg="add del">
        <pc:chgData name="Ryor, Joshua (EEA)" userId="b0746989-766d-4d21-ac8c-1e7691ff1f04" providerId="ADAL" clId="{F1600EA6-9F44-49C3-BFD5-481A814560A7}" dt="2025-03-03T18:49:48.183" v="9134"/>
        <pc:sldMkLst>
          <pc:docMk/>
          <pc:sldMk cId="562646464" sldId="2147480047"/>
        </pc:sldMkLst>
      </pc:sldChg>
      <pc:sldChg chg="add del setBg">
        <pc:chgData name="Ryor, Joshua (EEA)" userId="b0746989-766d-4d21-ac8c-1e7691ff1f04" providerId="ADAL" clId="{F1600EA6-9F44-49C3-BFD5-481A814560A7}" dt="2025-03-03T18:49:48.183" v="9134"/>
        <pc:sldMkLst>
          <pc:docMk/>
          <pc:sldMk cId="164114773" sldId="2147480050"/>
        </pc:sldMkLst>
      </pc:sldChg>
      <pc:sldChg chg="add del">
        <pc:chgData name="Ryor, Joshua (EEA)" userId="b0746989-766d-4d21-ac8c-1e7691ff1f04" providerId="ADAL" clId="{F1600EA6-9F44-49C3-BFD5-481A814560A7}" dt="2025-03-03T18:49:48.183" v="9134"/>
        <pc:sldMkLst>
          <pc:docMk/>
          <pc:sldMk cId="1689821469" sldId="2147480051"/>
        </pc:sldMkLst>
      </pc:sldChg>
      <pc:sldChg chg="add del">
        <pc:chgData name="Ryor, Joshua (EEA)" userId="b0746989-766d-4d21-ac8c-1e7691ff1f04" providerId="ADAL" clId="{F1600EA6-9F44-49C3-BFD5-481A814560A7}" dt="2025-03-03T18:49:48.183" v="9134"/>
        <pc:sldMkLst>
          <pc:docMk/>
          <pc:sldMk cId="3654826720" sldId="2147480053"/>
        </pc:sldMkLst>
      </pc:sldChg>
      <pc:sldChg chg="add del">
        <pc:chgData name="Ryor, Joshua (EEA)" userId="b0746989-766d-4d21-ac8c-1e7691ff1f04" providerId="ADAL" clId="{F1600EA6-9F44-49C3-BFD5-481A814560A7}" dt="2025-03-03T18:49:55.804" v="9135" actId="47"/>
        <pc:sldMkLst>
          <pc:docMk/>
          <pc:sldMk cId="4253401853" sldId="2147480055"/>
        </pc:sldMkLst>
      </pc:sldChg>
      <pc:sldChg chg="add del">
        <pc:chgData name="Ryor, Joshua (EEA)" userId="b0746989-766d-4d21-ac8c-1e7691ff1f04" providerId="ADAL" clId="{F1600EA6-9F44-49C3-BFD5-481A814560A7}" dt="2025-03-03T18:49:57.477" v="9136" actId="47"/>
        <pc:sldMkLst>
          <pc:docMk/>
          <pc:sldMk cId="782986707" sldId="2147480062"/>
        </pc:sldMkLst>
      </pc:sldChg>
      <pc:sldChg chg="add del">
        <pc:chgData name="Ryor, Joshua (EEA)" userId="b0746989-766d-4d21-ac8c-1e7691ff1f04" providerId="ADAL" clId="{F1600EA6-9F44-49C3-BFD5-481A814560A7}" dt="2025-03-03T18:50:03.160" v="9139" actId="47"/>
        <pc:sldMkLst>
          <pc:docMk/>
          <pc:sldMk cId="2276379187" sldId="2147480066"/>
        </pc:sldMkLst>
      </pc:sldChg>
      <pc:sldChg chg="add del">
        <pc:chgData name="Ryor, Joshua (EEA)" userId="b0746989-766d-4d21-ac8c-1e7691ff1f04" providerId="ADAL" clId="{F1600EA6-9F44-49C3-BFD5-481A814560A7}" dt="2025-03-03T18:49:48.183" v="9134"/>
        <pc:sldMkLst>
          <pc:docMk/>
          <pc:sldMk cId="3757360733" sldId="2147480069"/>
        </pc:sldMkLst>
      </pc:sldChg>
      <pc:sldChg chg="add del">
        <pc:chgData name="Ryor, Joshua (EEA)" userId="b0746989-766d-4d21-ac8c-1e7691ff1f04" providerId="ADAL" clId="{F1600EA6-9F44-49C3-BFD5-481A814560A7}" dt="2025-03-03T18:49:48.183" v="9134"/>
        <pc:sldMkLst>
          <pc:docMk/>
          <pc:sldMk cId="1693842536" sldId="2147480070"/>
        </pc:sldMkLst>
      </pc:sldChg>
      <pc:sldChg chg="modSp add del mod">
        <pc:chgData name="Ryor, Joshua (EEA)" userId="b0746989-766d-4d21-ac8c-1e7691ff1f04" providerId="ADAL" clId="{F1600EA6-9F44-49C3-BFD5-481A814560A7}" dt="2025-03-03T18:49:48.183" v="9134"/>
        <pc:sldMkLst>
          <pc:docMk/>
          <pc:sldMk cId="256856557" sldId="2147480072"/>
        </pc:sldMkLst>
        <pc:spChg chg="mod">
          <ac:chgData name="Ryor, Joshua (EEA)" userId="b0746989-766d-4d21-ac8c-1e7691ff1f04" providerId="ADAL" clId="{F1600EA6-9F44-49C3-BFD5-481A814560A7}" dt="2025-03-03T18:49:48.183" v="9134"/>
          <ac:spMkLst>
            <pc:docMk/>
            <pc:sldMk cId="256856557" sldId="2147480072"/>
            <ac:spMk id="4" creationId="{E13C3EF6-4C8B-3D32-9157-A1FDF6A5E8C0}"/>
          </ac:spMkLst>
        </pc:spChg>
      </pc:sldChg>
      <pc:sldChg chg="add del">
        <pc:chgData name="Ryor, Joshua (EEA)" userId="b0746989-766d-4d21-ac8c-1e7691ff1f04" providerId="ADAL" clId="{F1600EA6-9F44-49C3-BFD5-481A814560A7}" dt="2025-03-03T18:50:00.283" v="9137" actId="47"/>
        <pc:sldMkLst>
          <pc:docMk/>
          <pc:sldMk cId="3268199845" sldId="2147480086"/>
        </pc:sldMkLst>
      </pc:sldChg>
      <pc:sldChg chg="modSp add del mod">
        <pc:chgData name="Ryor, Joshua (EEA)" userId="b0746989-766d-4d21-ac8c-1e7691ff1f04" providerId="ADAL" clId="{F1600EA6-9F44-49C3-BFD5-481A814560A7}" dt="2025-03-03T18:49:48.183" v="9134"/>
        <pc:sldMkLst>
          <pc:docMk/>
          <pc:sldMk cId="3114560513" sldId="2147480091"/>
        </pc:sldMkLst>
        <pc:spChg chg="mod">
          <ac:chgData name="Ryor, Joshua (EEA)" userId="b0746989-766d-4d21-ac8c-1e7691ff1f04" providerId="ADAL" clId="{F1600EA6-9F44-49C3-BFD5-481A814560A7}" dt="2025-03-03T18:49:48.183" v="9134"/>
          <ac:spMkLst>
            <pc:docMk/>
            <pc:sldMk cId="3114560513" sldId="2147480091"/>
            <ac:spMk id="4" creationId="{CB6F3658-4CC4-7562-C134-73F2728445C5}"/>
          </ac:spMkLst>
        </pc:spChg>
      </pc:sldChg>
      <pc:sldChg chg="add del">
        <pc:chgData name="Ryor, Joshua (EEA)" userId="b0746989-766d-4d21-ac8c-1e7691ff1f04" providerId="ADAL" clId="{F1600EA6-9F44-49C3-BFD5-481A814560A7}" dt="2025-03-03T18:49:48.183" v="9134"/>
        <pc:sldMkLst>
          <pc:docMk/>
          <pc:sldMk cId="2581976885" sldId="2147480092"/>
        </pc:sldMkLst>
      </pc:sldChg>
      <pc:sldChg chg="modSp mod">
        <pc:chgData name="Ryor, Joshua (EEA)" userId="b0746989-766d-4d21-ac8c-1e7691ff1f04" providerId="ADAL" clId="{F1600EA6-9F44-49C3-BFD5-481A814560A7}" dt="2025-03-04T17:20:55.977" v="9223" actId="20577"/>
        <pc:sldMkLst>
          <pc:docMk/>
          <pc:sldMk cId="1722333928" sldId="2147480094"/>
        </pc:sldMkLst>
        <pc:spChg chg="mod">
          <ac:chgData name="Ryor, Joshua (EEA)" userId="b0746989-766d-4d21-ac8c-1e7691ff1f04" providerId="ADAL" clId="{F1600EA6-9F44-49C3-BFD5-481A814560A7}" dt="2025-03-04T17:20:55.977" v="9223" actId="20577"/>
          <ac:spMkLst>
            <pc:docMk/>
            <pc:sldMk cId="1722333928" sldId="2147480094"/>
            <ac:spMk id="4" creationId="{314431B2-3351-759F-DDF2-5FE13ED1424B}"/>
          </ac:spMkLst>
        </pc:spChg>
      </pc:sldChg>
      <pc:sldChg chg="add del">
        <pc:chgData name="Ryor, Joshua (EEA)" userId="b0746989-766d-4d21-ac8c-1e7691ff1f04" providerId="ADAL" clId="{F1600EA6-9F44-49C3-BFD5-481A814560A7}" dt="2025-03-03T18:50:01.795" v="9138" actId="47"/>
        <pc:sldMkLst>
          <pc:docMk/>
          <pc:sldMk cId="275492647" sldId="2147480095"/>
        </pc:sldMkLst>
      </pc:sldChg>
    </pc:docChg>
  </pc:docChgLst>
  <pc:docChgLst>
    <pc:chgData name="Ryor, Joshua (EEA)" userId="S::joshua.ryor@mass.gov::b0746989-766d-4d21-ac8c-1e7691ff1f04" providerId="AD" clId="Web-{CB650BB5-2EBC-D335-4ACF-DCFB92D38965}"/>
    <pc:docChg chg="mod">
      <pc:chgData name="Ryor, Joshua (EEA)" userId="S::joshua.ryor@mass.gov::b0746989-766d-4d21-ac8c-1e7691ff1f04" providerId="AD" clId="Web-{CB650BB5-2EBC-D335-4ACF-DCFB92D38965}" dt="2025-02-28T19:34:34.724" v="0"/>
      <pc:docMkLst>
        <pc:docMk/>
      </pc:docMkLst>
    </pc:docChg>
  </pc:docChgLst>
  <pc:docChgLst>
    <pc:chgData name="Judge, Michael R (EEA)" userId="1c9076e4-398e-4406-b9ac-1123d456cc67" providerId="ADAL" clId="{6A0A7C32-BA67-40EC-B89E-6C58DD5E3DCD}"/>
    <pc:docChg chg="undo redo custSel addSld delSld modSld sldOrd modMainMaster">
      <pc:chgData name="Judge, Michael R (EEA)" userId="1c9076e4-398e-4406-b9ac-1123d456cc67" providerId="ADAL" clId="{6A0A7C32-BA67-40EC-B89E-6C58DD5E3DCD}" dt="2025-03-06T15:09:43.436" v="20361" actId="20577"/>
      <pc:docMkLst>
        <pc:docMk/>
      </pc:docMkLst>
      <pc:sldChg chg="delSp modSp mod">
        <pc:chgData name="Judge, Michael R (EEA)" userId="1c9076e4-398e-4406-b9ac-1123d456cc67" providerId="ADAL" clId="{6A0A7C32-BA67-40EC-B89E-6C58DD5E3DCD}" dt="2025-02-25T17:08:13.162" v="1007" actId="478"/>
        <pc:sldMkLst>
          <pc:docMk/>
          <pc:sldMk cId="847511936" sldId="256"/>
        </pc:sldMkLst>
        <pc:spChg chg="mod">
          <ac:chgData name="Judge, Michael R (EEA)" userId="1c9076e4-398e-4406-b9ac-1123d456cc67" providerId="ADAL" clId="{6A0A7C32-BA67-40EC-B89E-6C58DD5E3DCD}" dt="2025-02-25T17:08:10.699" v="1006" actId="20577"/>
          <ac:spMkLst>
            <pc:docMk/>
            <pc:sldMk cId="847511936" sldId="256"/>
            <ac:spMk id="2" creationId="{14325771-1314-5BF7-7213-1785A2AB17C0}"/>
          </ac:spMkLst>
        </pc:spChg>
        <pc:spChg chg="mod">
          <ac:chgData name="Judge, Michael R (EEA)" userId="1c9076e4-398e-4406-b9ac-1123d456cc67" providerId="ADAL" clId="{6A0A7C32-BA67-40EC-B89E-6C58DD5E3DCD}" dt="2025-02-25T17:08:01.797" v="989" actId="20577"/>
          <ac:spMkLst>
            <pc:docMk/>
            <pc:sldMk cId="847511936" sldId="256"/>
            <ac:spMk id="4" creationId="{F9D1A61C-8CFC-7695-51FC-A864F0CF7918}"/>
          </ac:spMkLst>
        </pc:spChg>
      </pc:sldChg>
      <pc:sldChg chg="del">
        <pc:chgData name="Judge, Michael R (EEA)" userId="1c9076e4-398e-4406-b9ac-1123d456cc67" providerId="ADAL" clId="{6A0A7C32-BA67-40EC-B89E-6C58DD5E3DCD}" dt="2025-02-25T05:24:30.107" v="0" actId="47"/>
        <pc:sldMkLst>
          <pc:docMk/>
          <pc:sldMk cId="2718007075" sldId="2145705583"/>
        </pc:sldMkLst>
      </pc:sldChg>
      <pc:sldChg chg="del">
        <pc:chgData name="Judge, Michael R (EEA)" userId="1c9076e4-398e-4406-b9ac-1123d456cc67" providerId="ADAL" clId="{6A0A7C32-BA67-40EC-B89E-6C58DD5E3DCD}" dt="2025-02-25T17:09:56.462" v="1129" actId="47"/>
        <pc:sldMkLst>
          <pc:docMk/>
          <pc:sldMk cId="2078751211" sldId="2145705628"/>
        </pc:sldMkLst>
      </pc:sldChg>
      <pc:sldChg chg="del">
        <pc:chgData name="Judge, Michael R (EEA)" userId="1c9076e4-398e-4406-b9ac-1123d456cc67" providerId="ADAL" clId="{6A0A7C32-BA67-40EC-B89E-6C58DD5E3DCD}" dt="2025-02-25T17:09:56.462" v="1129" actId="47"/>
        <pc:sldMkLst>
          <pc:docMk/>
          <pc:sldMk cId="1363601477" sldId="2145705630"/>
        </pc:sldMkLst>
      </pc:sldChg>
      <pc:sldChg chg="del">
        <pc:chgData name="Judge, Michael R (EEA)" userId="1c9076e4-398e-4406-b9ac-1123d456cc67" providerId="ADAL" clId="{6A0A7C32-BA67-40EC-B89E-6C58DD5E3DCD}" dt="2025-02-25T17:09:56.462" v="1129" actId="47"/>
        <pc:sldMkLst>
          <pc:docMk/>
          <pc:sldMk cId="1418771414" sldId="2145705635"/>
        </pc:sldMkLst>
      </pc:sldChg>
      <pc:sldChg chg="addSp delSp modSp mod ord">
        <pc:chgData name="Judge, Michael R (EEA)" userId="1c9076e4-398e-4406-b9ac-1123d456cc67" providerId="ADAL" clId="{6A0A7C32-BA67-40EC-B89E-6C58DD5E3DCD}" dt="2025-03-03T16:58:51.926" v="13396" actId="14100"/>
        <pc:sldMkLst>
          <pc:docMk/>
          <pc:sldMk cId="2595149471" sldId="2145705657"/>
        </pc:sldMkLst>
        <pc:spChg chg="mod">
          <ac:chgData name="Judge, Michael R (EEA)" userId="1c9076e4-398e-4406-b9ac-1123d456cc67" providerId="ADAL" clId="{6A0A7C32-BA67-40EC-B89E-6C58DD5E3DCD}" dt="2025-02-26T07:04:03.286" v="9180" actId="255"/>
          <ac:spMkLst>
            <pc:docMk/>
            <pc:sldMk cId="2595149471" sldId="2145705657"/>
            <ac:spMk id="2" creationId="{E679AE88-0777-C89C-0260-50D9108933BB}"/>
          </ac:spMkLst>
        </pc:spChg>
        <pc:graphicFrameChg chg="add mod">
          <ac:chgData name="Judge, Michael R (EEA)" userId="1c9076e4-398e-4406-b9ac-1123d456cc67" providerId="ADAL" clId="{6A0A7C32-BA67-40EC-B89E-6C58DD5E3DCD}" dt="2025-03-03T16:58:51.926" v="13396" actId="14100"/>
          <ac:graphicFrameMkLst>
            <pc:docMk/>
            <pc:sldMk cId="2595149471" sldId="2145705657"/>
            <ac:graphicFrameMk id="3" creationId="{B4D63AD0-357E-CFB5-8280-3ED90BA89479}"/>
          </ac:graphicFrameMkLst>
        </pc:graphicFrameChg>
      </pc:sldChg>
      <pc:sldChg chg="del">
        <pc:chgData name="Judge, Michael R (EEA)" userId="1c9076e4-398e-4406-b9ac-1123d456cc67" providerId="ADAL" clId="{6A0A7C32-BA67-40EC-B89E-6C58DD5E3DCD}" dt="2025-02-25T17:09:56.462" v="1129" actId="47"/>
        <pc:sldMkLst>
          <pc:docMk/>
          <pc:sldMk cId="863842836" sldId="2145705665"/>
        </pc:sldMkLst>
      </pc:sldChg>
      <pc:sldChg chg="del">
        <pc:chgData name="Judge, Michael R (EEA)" userId="1c9076e4-398e-4406-b9ac-1123d456cc67" providerId="ADAL" clId="{6A0A7C32-BA67-40EC-B89E-6C58DD5E3DCD}" dt="2025-02-25T17:09:52.721" v="1128" actId="47"/>
        <pc:sldMkLst>
          <pc:docMk/>
          <pc:sldMk cId="1672918446" sldId="2145705675"/>
        </pc:sldMkLst>
      </pc:sldChg>
      <pc:sldChg chg="del">
        <pc:chgData name="Judge, Michael R (EEA)" userId="1c9076e4-398e-4406-b9ac-1123d456cc67" providerId="ADAL" clId="{6A0A7C32-BA67-40EC-B89E-6C58DD5E3DCD}" dt="2025-02-25T17:09:56.462" v="1129" actId="47"/>
        <pc:sldMkLst>
          <pc:docMk/>
          <pc:sldMk cId="2374164421" sldId="2145705679"/>
        </pc:sldMkLst>
      </pc:sldChg>
      <pc:sldChg chg="del">
        <pc:chgData name="Judge, Michael R (EEA)" userId="1c9076e4-398e-4406-b9ac-1123d456cc67" providerId="ADAL" clId="{6A0A7C32-BA67-40EC-B89E-6C58DD5E3DCD}" dt="2025-02-25T17:09:56.462" v="1129" actId="47"/>
        <pc:sldMkLst>
          <pc:docMk/>
          <pc:sldMk cId="1411306977" sldId="2145705680"/>
        </pc:sldMkLst>
      </pc:sldChg>
      <pc:sldChg chg="del">
        <pc:chgData name="Judge, Michael R (EEA)" userId="1c9076e4-398e-4406-b9ac-1123d456cc67" providerId="ADAL" clId="{6A0A7C32-BA67-40EC-B89E-6C58DD5E3DCD}" dt="2025-02-25T17:09:56.462" v="1129" actId="47"/>
        <pc:sldMkLst>
          <pc:docMk/>
          <pc:sldMk cId="832541299" sldId="2145705681"/>
        </pc:sldMkLst>
      </pc:sldChg>
      <pc:sldChg chg="del">
        <pc:chgData name="Judge, Michael R (EEA)" userId="1c9076e4-398e-4406-b9ac-1123d456cc67" providerId="ADAL" clId="{6A0A7C32-BA67-40EC-B89E-6C58DD5E3DCD}" dt="2025-02-25T17:09:56.462" v="1129" actId="47"/>
        <pc:sldMkLst>
          <pc:docMk/>
          <pc:sldMk cId="4207594119" sldId="2145705683"/>
        </pc:sldMkLst>
      </pc:sldChg>
      <pc:sldChg chg="del">
        <pc:chgData name="Judge, Michael R (EEA)" userId="1c9076e4-398e-4406-b9ac-1123d456cc67" providerId="ADAL" clId="{6A0A7C32-BA67-40EC-B89E-6C58DD5E3DCD}" dt="2025-02-25T17:09:56.462" v="1129" actId="47"/>
        <pc:sldMkLst>
          <pc:docMk/>
          <pc:sldMk cId="4102068" sldId="2145705684"/>
        </pc:sldMkLst>
      </pc:sldChg>
      <pc:sldChg chg="del">
        <pc:chgData name="Judge, Michael R (EEA)" userId="1c9076e4-398e-4406-b9ac-1123d456cc67" providerId="ADAL" clId="{6A0A7C32-BA67-40EC-B89E-6C58DD5E3DCD}" dt="2025-02-25T17:09:56.462" v="1129" actId="47"/>
        <pc:sldMkLst>
          <pc:docMk/>
          <pc:sldMk cId="614574253" sldId="2145705686"/>
        </pc:sldMkLst>
      </pc:sldChg>
      <pc:sldChg chg="del">
        <pc:chgData name="Judge, Michael R (EEA)" userId="1c9076e4-398e-4406-b9ac-1123d456cc67" providerId="ADAL" clId="{6A0A7C32-BA67-40EC-B89E-6C58DD5E3DCD}" dt="2025-02-25T17:09:56.462" v="1129" actId="47"/>
        <pc:sldMkLst>
          <pc:docMk/>
          <pc:sldMk cId="89416998" sldId="2145705687"/>
        </pc:sldMkLst>
      </pc:sldChg>
      <pc:sldChg chg="del">
        <pc:chgData name="Judge, Michael R (EEA)" userId="1c9076e4-398e-4406-b9ac-1123d456cc67" providerId="ADAL" clId="{6A0A7C32-BA67-40EC-B89E-6C58DD5E3DCD}" dt="2025-02-25T17:09:56.462" v="1129" actId="47"/>
        <pc:sldMkLst>
          <pc:docMk/>
          <pc:sldMk cId="1243464228" sldId="2145705689"/>
        </pc:sldMkLst>
      </pc:sldChg>
      <pc:sldChg chg="addSp delSp modSp new mod ord">
        <pc:chgData name="Judge, Michael R (EEA)" userId="1c9076e4-398e-4406-b9ac-1123d456cc67" providerId="ADAL" clId="{6A0A7C32-BA67-40EC-B89E-6C58DD5E3DCD}" dt="2025-02-26T07:03:18.498" v="9151" actId="20577"/>
        <pc:sldMkLst>
          <pc:docMk/>
          <pc:sldMk cId="2607252548" sldId="2145705690"/>
        </pc:sldMkLst>
        <pc:spChg chg="mod">
          <ac:chgData name="Judge, Michael R (EEA)" userId="1c9076e4-398e-4406-b9ac-1123d456cc67" providerId="ADAL" clId="{6A0A7C32-BA67-40EC-B89E-6C58DD5E3DCD}" dt="2025-02-26T07:03:18.498" v="9151" actId="20577"/>
          <ac:spMkLst>
            <pc:docMk/>
            <pc:sldMk cId="2607252548" sldId="2145705690"/>
            <ac:spMk id="2" creationId="{EA0AD30D-7239-B11F-C99B-FC3B2E5663B0}"/>
          </ac:spMkLst>
        </pc:spChg>
        <pc:spChg chg="add mod">
          <ac:chgData name="Judge, Michael R (EEA)" userId="1c9076e4-398e-4406-b9ac-1123d456cc67" providerId="ADAL" clId="{6A0A7C32-BA67-40EC-B89E-6C58DD5E3DCD}" dt="2025-02-26T07:02:17.984" v="9109" actId="15"/>
          <ac:spMkLst>
            <pc:docMk/>
            <pc:sldMk cId="2607252548" sldId="2145705690"/>
            <ac:spMk id="5" creationId="{70867EBE-5B06-8095-430A-5BF7CCC466E6}"/>
          </ac:spMkLst>
        </pc:spChg>
      </pc:sldChg>
      <pc:sldChg chg="addSp delSp modSp add mod ord">
        <pc:chgData name="Judge, Michael R (EEA)" userId="1c9076e4-398e-4406-b9ac-1123d456cc67" providerId="ADAL" clId="{6A0A7C32-BA67-40EC-B89E-6C58DD5E3DCD}" dt="2025-03-03T19:45:11.606" v="13661"/>
        <pc:sldMkLst>
          <pc:docMk/>
          <pc:sldMk cId="3760590903" sldId="2145705691"/>
        </pc:sldMkLst>
        <pc:spChg chg="mod">
          <ac:chgData name="Judge, Michael R (EEA)" userId="1c9076e4-398e-4406-b9ac-1123d456cc67" providerId="ADAL" clId="{6A0A7C32-BA67-40EC-B89E-6C58DD5E3DCD}" dt="2025-02-26T06:42:51.147" v="6438" actId="20577"/>
          <ac:spMkLst>
            <pc:docMk/>
            <pc:sldMk cId="3760590903" sldId="2145705691"/>
            <ac:spMk id="2" creationId="{E9519488-877B-2F2D-8907-00E2B399CADE}"/>
          </ac:spMkLst>
        </pc:spChg>
        <pc:graphicFrameChg chg="add mod">
          <ac:chgData name="Judge, Michael R (EEA)" userId="1c9076e4-398e-4406-b9ac-1123d456cc67" providerId="ADAL" clId="{6A0A7C32-BA67-40EC-B89E-6C58DD5E3DCD}" dt="2025-03-03T19:45:11.606" v="13661"/>
          <ac:graphicFrameMkLst>
            <pc:docMk/>
            <pc:sldMk cId="3760590903" sldId="2145705691"/>
            <ac:graphicFrameMk id="5" creationId="{E735701A-F5CE-8CBE-0113-68175CA95F59}"/>
          </ac:graphicFrameMkLst>
        </pc:graphicFrameChg>
      </pc:sldChg>
      <pc:sldChg chg="addSp delSp modSp add mod ord">
        <pc:chgData name="Judge, Michael R (EEA)" userId="1c9076e4-398e-4406-b9ac-1123d456cc67" providerId="ADAL" clId="{6A0A7C32-BA67-40EC-B89E-6C58DD5E3DCD}" dt="2025-03-06T15:09:43.436" v="20361" actId="20577"/>
        <pc:sldMkLst>
          <pc:docMk/>
          <pc:sldMk cId="140749361" sldId="2145705692"/>
        </pc:sldMkLst>
        <pc:spChg chg="mod">
          <ac:chgData name="Judge, Michael R (EEA)" userId="1c9076e4-398e-4406-b9ac-1123d456cc67" providerId="ADAL" clId="{6A0A7C32-BA67-40EC-B89E-6C58DD5E3DCD}" dt="2025-03-06T15:09:43.436" v="20361" actId="20577"/>
          <ac:spMkLst>
            <pc:docMk/>
            <pc:sldMk cId="140749361" sldId="2145705692"/>
            <ac:spMk id="2" creationId="{8F03AC62-DC97-3748-EE96-B4ADBDEBE1BE}"/>
          </ac:spMkLst>
        </pc:spChg>
        <pc:graphicFrameChg chg="add mod">
          <ac:chgData name="Judge, Michael R (EEA)" userId="1c9076e4-398e-4406-b9ac-1123d456cc67" providerId="ADAL" clId="{6A0A7C32-BA67-40EC-B89E-6C58DD5E3DCD}" dt="2025-03-03T16:54:09.642" v="13281"/>
          <ac:graphicFrameMkLst>
            <pc:docMk/>
            <pc:sldMk cId="140749361" sldId="2145705692"/>
            <ac:graphicFrameMk id="4" creationId="{783F4FF8-5AF1-D4FD-9099-B3C141A11509}"/>
          </ac:graphicFrameMkLst>
        </pc:graphicFrameChg>
      </pc:sldChg>
      <pc:sldChg chg="addSp delSp modSp add mod ord">
        <pc:chgData name="Judge, Michael R (EEA)" userId="1c9076e4-398e-4406-b9ac-1123d456cc67" providerId="ADAL" clId="{6A0A7C32-BA67-40EC-B89E-6C58DD5E3DCD}" dt="2025-02-26T06:27:05.785" v="5962" actId="20577"/>
        <pc:sldMkLst>
          <pc:docMk/>
          <pc:sldMk cId="2270814350" sldId="2145705693"/>
        </pc:sldMkLst>
        <pc:spChg chg="mod">
          <ac:chgData name="Judge, Michael R (EEA)" userId="1c9076e4-398e-4406-b9ac-1123d456cc67" providerId="ADAL" clId="{6A0A7C32-BA67-40EC-B89E-6C58DD5E3DCD}" dt="2025-02-26T06:18:51.600" v="5111" actId="20577"/>
          <ac:spMkLst>
            <pc:docMk/>
            <pc:sldMk cId="2270814350" sldId="2145705693"/>
            <ac:spMk id="2" creationId="{18CFB8E9-7B87-C287-D525-A5EC339B398C}"/>
          </ac:spMkLst>
        </pc:spChg>
        <pc:spChg chg="add mod">
          <ac:chgData name="Judge, Michael R (EEA)" userId="1c9076e4-398e-4406-b9ac-1123d456cc67" providerId="ADAL" clId="{6A0A7C32-BA67-40EC-B89E-6C58DD5E3DCD}" dt="2025-02-26T06:27:05.785" v="5962" actId="20577"/>
          <ac:spMkLst>
            <pc:docMk/>
            <pc:sldMk cId="2270814350" sldId="2145705693"/>
            <ac:spMk id="6" creationId="{CC94C81A-56B4-F3B3-FC5C-CB0058504F1D}"/>
          </ac:spMkLst>
        </pc:spChg>
        <pc:picChg chg="add mod">
          <ac:chgData name="Judge, Michael R (EEA)" userId="1c9076e4-398e-4406-b9ac-1123d456cc67" providerId="ADAL" clId="{6A0A7C32-BA67-40EC-B89E-6C58DD5E3DCD}" dt="2025-02-26T06:19:06.483" v="5115" actId="14100"/>
          <ac:picMkLst>
            <pc:docMk/>
            <pc:sldMk cId="2270814350" sldId="2145705693"/>
            <ac:picMk id="4" creationId="{2C8C1CD1-7E1F-EC1D-0DD9-FEDE438DA53D}"/>
          </ac:picMkLst>
        </pc:picChg>
      </pc:sldChg>
      <pc:sldChg chg="addSp delSp modSp add mod">
        <pc:chgData name="Judge, Michael R (EEA)" userId="1c9076e4-398e-4406-b9ac-1123d456cc67" providerId="ADAL" clId="{6A0A7C32-BA67-40EC-B89E-6C58DD5E3DCD}" dt="2025-03-03T19:55:21.948" v="13906" actId="20577"/>
        <pc:sldMkLst>
          <pc:docMk/>
          <pc:sldMk cId="3449986254" sldId="2145705694"/>
        </pc:sldMkLst>
        <pc:spChg chg="mod">
          <ac:chgData name="Judge, Michael R (EEA)" userId="1c9076e4-398e-4406-b9ac-1123d456cc67" providerId="ADAL" clId="{6A0A7C32-BA67-40EC-B89E-6C58DD5E3DCD}" dt="2025-02-26T06:27:19.367" v="5966" actId="20577"/>
          <ac:spMkLst>
            <pc:docMk/>
            <pc:sldMk cId="3449986254" sldId="2145705694"/>
            <ac:spMk id="2" creationId="{F2E51D8E-A4A9-00BD-90B3-815B3ADA6D28}"/>
          </ac:spMkLst>
        </pc:spChg>
        <pc:spChg chg="mod">
          <ac:chgData name="Judge, Michael R (EEA)" userId="1c9076e4-398e-4406-b9ac-1123d456cc67" providerId="ADAL" clId="{6A0A7C32-BA67-40EC-B89E-6C58DD5E3DCD}" dt="2025-03-03T19:55:21.948" v="13906" actId="20577"/>
          <ac:spMkLst>
            <pc:docMk/>
            <pc:sldMk cId="3449986254" sldId="2145705694"/>
            <ac:spMk id="6" creationId="{0ABAA744-9600-F8F1-92D5-9CAC8EB5352A}"/>
          </ac:spMkLst>
        </pc:spChg>
        <pc:picChg chg="add mod">
          <ac:chgData name="Judge, Michael R (EEA)" userId="1c9076e4-398e-4406-b9ac-1123d456cc67" providerId="ADAL" clId="{6A0A7C32-BA67-40EC-B89E-6C58DD5E3DCD}" dt="2025-02-26T06:29:32.840" v="5988" actId="1076"/>
          <ac:picMkLst>
            <pc:docMk/>
            <pc:sldMk cId="3449986254" sldId="2145705694"/>
            <ac:picMk id="7" creationId="{EA39904D-4D3C-A9FC-2383-55241EB4A694}"/>
          </ac:picMkLst>
        </pc:picChg>
      </pc:sldChg>
      <pc:sldChg chg="modSp add mod ord">
        <pc:chgData name="Judge, Michael R (EEA)" userId="1c9076e4-398e-4406-b9ac-1123d456cc67" providerId="ADAL" clId="{6A0A7C32-BA67-40EC-B89E-6C58DD5E3DCD}" dt="2025-03-03T22:36:56.790" v="19576" actId="20577"/>
        <pc:sldMkLst>
          <pc:docMk/>
          <pc:sldMk cId="3422378232" sldId="2145705695"/>
        </pc:sldMkLst>
        <pc:spChg chg="mod">
          <ac:chgData name="Judge, Michael R (EEA)" userId="1c9076e4-398e-4406-b9ac-1123d456cc67" providerId="ADAL" clId="{6A0A7C32-BA67-40EC-B89E-6C58DD5E3DCD}" dt="2025-03-03T20:10:57.519" v="15528" actId="20577"/>
          <ac:spMkLst>
            <pc:docMk/>
            <pc:sldMk cId="3422378232" sldId="2145705695"/>
            <ac:spMk id="2" creationId="{4BFB705E-9FC1-177D-774E-4117B6D42740}"/>
          </ac:spMkLst>
        </pc:spChg>
        <pc:spChg chg="mod">
          <ac:chgData name="Judge, Michael R (EEA)" userId="1c9076e4-398e-4406-b9ac-1123d456cc67" providerId="ADAL" clId="{6A0A7C32-BA67-40EC-B89E-6C58DD5E3DCD}" dt="2025-03-03T22:36:56.790" v="19576" actId="20577"/>
          <ac:spMkLst>
            <pc:docMk/>
            <pc:sldMk cId="3422378232" sldId="2145705695"/>
            <ac:spMk id="5" creationId="{936AFB6F-668C-3D99-8180-7169AB0176DC}"/>
          </ac:spMkLst>
        </pc:spChg>
      </pc:sldChg>
      <pc:sldChg chg="addSp delSp modSp add mod">
        <pc:chgData name="Judge, Michael R (EEA)" userId="1c9076e4-398e-4406-b9ac-1123d456cc67" providerId="ADAL" clId="{6A0A7C32-BA67-40EC-B89E-6C58DD5E3DCD}" dt="2025-03-04T19:25:45.942" v="20326" actId="20577"/>
        <pc:sldMkLst>
          <pc:docMk/>
          <pc:sldMk cId="1401994958" sldId="2145705696"/>
        </pc:sldMkLst>
        <pc:spChg chg="mod">
          <ac:chgData name="Judge, Michael R (EEA)" userId="1c9076e4-398e-4406-b9ac-1123d456cc67" providerId="ADAL" clId="{6A0A7C32-BA67-40EC-B89E-6C58DD5E3DCD}" dt="2025-02-26T06:41:31.717" v="6415" actId="20577"/>
          <ac:spMkLst>
            <pc:docMk/>
            <pc:sldMk cId="1401994958" sldId="2145705696"/>
            <ac:spMk id="2" creationId="{24B2E336-C9FF-351E-AD5F-4D4A1D31B258}"/>
          </ac:spMkLst>
        </pc:spChg>
        <pc:spChg chg="add mod">
          <ac:chgData name="Judge, Michael R (EEA)" userId="1c9076e4-398e-4406-b9ac-1123d456cc67" providerId="ADAL" clId="{6A0A7C32-BA67-40EC-B89E-6C58DD5E3DCD}" dt="2025-03-04T19:25:45.942" v="20326" actId="20577"/>
          <ac:spMkLst>
            <pc:docMk/>
            <pc:sldMk cId="1401994958" sldId="2145705696"/>
            <ac:spMk id="3" creationId="{578FD698-0F80-4355-F4FE-016E6CBD6A12}"/>
          </ac:spMkLst>
        </pc:spChg>
      </pc:sldChg>
      <pc:sldChg chg="addSp delSp modSp add mod ord">
        <pc:chgData name="Judge, Michael R (EEA)" userId="1c9076e4-398e-4406-b9ac-1123d456cc67" providerId="ADAL" clId="{6A0A7C32-BA67-40EC-B89E-6C58DD5E3DCD}" dt="2025-03-03T16:57:53.869" v="13391" actId="1076"/>
        <pc:sldMkLst>
          <pc:docMk/>
          <pc:sldMk cId="4261625887" sldId="2145705697"/>
        </pc:sldMkLst>
        <pc:spChg chg="mod">
          <ac:chgData name="Judge, Michael R (EEA)" userId="1c9076e4-398e-4406-b9ac-1123d456cc67" providerId="ADAL" clId="{6A0A7C32-BA67-40EC-B89E-6C58DD5E3DCD}" dt="2025-02-26T07:04:17.604" v="9184" actId="20577"/>
          <ac:spMkLst>
            <pc:docMk/>
            <pc:sldMk cId="4261625887" sldId="2145705697"/>
            <ac:spMk id="2" creationId="{A069021E-A4AB-4DF1-13D8-BD6A3E0D5B3A}"/>
          </ac:spMkLst>
        </pc:spChg>
        <pc:graphicFrameChg chg="add mod">
          <ac:chgData name="Judge, Michael R (EEA)" userId="1c9076e4-398e-4406-b9ac-1123d456cc67" providerId="ADAL" clId="{6A0A7C32-BA67-40EC-B89E-6C58DD5E3DCD}" dt="2025-03-03T16:57:53.869" v="13391" actId="1076"/>
          <ac:graphicFrameMkLst>
            <pc:docMk/>
            <pc:sldMk cId="4261625887" sldId="2145705697"/>
            <ac:graphicFrameMk id="7" creationId="{0FEE6A6B-752A-B075-23ED-C681476F7145}"/>
          </ac:graphicFrameMkLst>
        </pc:graphicFrameChg>
      </pc:sldChg>
      <pc:sldChg chg="addSp modSp add mod">
        <pc:chgData name="Judge, Michael R (EEA)" userId="1c9076e4-398e-4406-b9ac-1123d456cc67" providerId="ADAL" clId="{6A0A7C32-BA67-40EC-B89E-6C58DD5E3DCD}" dt="2025-03-03T23:13:14.585" v="20112" actId="20577"/>
        <pc:sldMkLst>
          <pc:docMk/>
          <pc:sldMk cId="4186575579" sldId="2145705698"/>
        </pc:sldMkLst>
        <pc:spChg chg="mod">
          <ac:chgData name="Judge, Michael R (EEA)" userId="1c9076e4-398e-4406-b9ac-1123d456cc67" providerId="ADAL" clId="{6A0A7C32-BA67-40EC-B89E-6C58DD5E3DCD}" dt="2025-02-26T06:50:02.153" v="7380" actId="20577"/>
          <ac:spMkLst>
            <pc:docMk/>
            <pc:sldMk cId="4186575579" sldId="2145705698"/>
            <ac:spMk id="2" creationId="{209A59A5-F69D-5F89-2E4D-3319A2A015C1}"/>
          </ac:spMkLst>
        </pc:spChg>
        <pc:spChg chg="add mod">
          <ac:chgData name="Judge, Michael R (EEA)" userId="1c9076e4-398e-4406-b9ac-1123d456cc67" providerId="ADAL" clId="{6A0A7C32-BA67-40EC-B89E-6C58DD5E3DCD}" dt="2025-03-03T23:13:14.585" v="20112" actId="20577"/>
          <ac:spMkLst>
            <pc:docMk/>
            <pc:sldMk cId="4186575579" sldId="2145705698"/>
            <ac:spMk id="3" creationId="{3E1A0183-26DB-D8D9-5735-F7E9909E46A5}"/>
          </ac:spMkLst>
        </pc:spChg>
      </pc:sldChg>
      <pc:sldChg chg="modSp add mod">
        <pc:chgData name="Judge, Michael R (EEA)" userId="1c9076e4-398e-4406-b9ac-1123d456cc67" providerId="ADAL" clId="{6A0A7C32-BA67-40EC-B89E-6C58DD5E3DCD}" dt="2025-03-04T19:25:03.714" v="20263" actId="6549"/>
        <pc:sldMkLst>
          <pc:docMk/>
          <pc:sldMk cId="285312797" sldId="2145705699"/>
        </pc:sldMkLst>
        <pc:spChg chg="mod">
          <ac:chgData name="Judge, Michael R (EEA)" userId="1c9076e4-398e-4406-b9ac-1123d456cc67" providerId="ADAL" clId="{6A0A7C32-BA67-40EC-B89E-6C58DD5E3DCD}" dt="2025-02-26T07:16:49.761" v="11361" actId="20577"/>
          <ac:spMkLst>
            <pc:docMk/>
            <pc:sldMk cId="285312797" sldId="2145705699"/>
            <ac:spMk id="2" creationId="{E833CD8C-25D5-70D8-BDB8-07301E5D2401}"/>
          </ac:spMkLst>
        </pc:spChg>
        <pc:spChg chg="mod">
          <ac:chgData name="Judge, Michael R (EEA)" userId="1c9076e4-398e-4406-b9ac-1123d456cc67" providerId="ADAL" clId="{6A0A7C32-BA67-40EC-B89E-6C58DD5E3DCD}" dt="2025-03-04T19:25:03.714" v="20263" actId="6549"/>
          <ac:spMkLst>
            <pc:docMk/>
            <pc:sldMk cId="285312797" sldId="2145705699"/>
            <ac:spMk id="3" creationId="{445C1010-8942-0327-23F6-93D31EE7194B}"/>
          </ac:spMkLst>
        </pc:spChg>
      </pc:sldChg>
      <pc:sldChg chg="addSp delSp modSp add mod">
        <pc:chgData name="Judge, Michael R (EEA)" userId="1c9076e4-398e-4406-b9ac-1123d456cc67" providerId="ADAL" clId="{6A0A7C32-BA67-40EC-B89E-6C58DD5E3DCD}" dt="2025-03-04T19:41:07.443" v="20345" actId="1076"/>
        <pc:sldMkLst>
          <pc:docMk/>
          <pc:sldMk cId="186443335" sldId="2145705700"/>
        </pc:sldMkLst>
        <pc:spChg chg="mod">
          <ac:chgData name="Judge, Michael R (EEA)" userId="1c9076e4-398e-4406-b9ac-1123d456cc67" providerId="ADAL" clId="{6A0A7C32-BA67-40EC-B89E-6C58DD5E3DCD}" dt="2025-02-26T07:28:11.852" v="12169" actId="20577"/>
          <ac:spMkLst>
            <pc:docMk/>
            <pc:sldMk cId="186443335" sldId="2145705700"/>
            <ac:spMk id="2" creationId="{1D6926B0-3287-3852-7A42-85BAFD97FAC1}"/>
          </ac:spMkLst>
        </pc:spChg>
        <pc:spChg chg="add mod">
          <ac:chgData name="Judge, Michael R (EEA)" userId="1c9076e4-398e-4406-b9ac-1123d456cc67" providerId="ADAL" clId="{6A0A7C32-BA67-40EC-B89E-6C58DD5E3DCD}" dt="2025-03-04T19:24:33.798" v="20262" actId="20577"/>
          <ac:spMkLst>
            <pc:docMk/>
            <pc:sldMk cId="186443335" sldId="2145705700"/>
            <ac:spMk id="4" creationId="{89830C13-4E7B-FFAD-B0F5-9216DA3DE195}"/>
          </ac:spMkLst>
        </pc:spChg>
        <pc:graphicFrameChg chg="add mod">
          <ac:chgData name="Judge, Michael R (EEA)" userId="1c9076e4-398e-4406-b9ac-1123d456cc67" providerId="ADAL" clId="{6A0A7C32-BA67-40EC-B89E-6C58DD5E3DCD}" dt="2025-03-04T19:41:07.443" v="20345" actId="1076"/>
          <ac:graphicFrameMkLst>
            <pc:docMk/>
            <pc:sldMk cId="186443335" sldId="2145705700"/>
            <ac:graphicFrameMk id="6" creationId="{FEEA2386-AC1D-04DB-310B-687B1298EF9B}"/>
          </ac:graphicFrameMkLst>
        </pc:graphicFrameChg>
      </pc:sldChg>
      <pc:sldChg chg="delSp modSp add mod">
        <pc:chgData name="Judge, Michael R (EEA)" userId="1c9076e4-398e-4406-b9ac-1123d456cc67" providerId="ADAL" clId="{6A0A7C32-BA67-40EC-B89E-6C58DD5E3DCD}" dt="2025-03-03T20:12:29.774" v="15575" actId="20577"/>
        <pc:sldMkLst>
          <pc:docMk/>
          <pc:sldMk cId="3643554743" sldId="2145705701"/>
        </pc:sldMkLst>
        <pc:spChg chg="mod">
          <ac:chgData name="Judge, Michael R (EEA)" userId="1c9076e4-398e-4406-b9ac-1123d456cc67" providerId="ADAL" clId="{6A0A7C32-BA67-40EC-B89E-6C58DD5E3DCD}" dt="2025-02-28T19:00:55.734" v="12572" actId="20577"/>
          <ac:spMkLst>
            <pc:docMk/>
            <pc:sldMk cId="3643554743" sldId="2145705701"/>
            <ac:spMk id="2" creationId="{682118FC-2CC7-18BB-63E0-B9815515B7BA}"/>
          </ac:spMkLst>
        </pc:spChg>
        <pc:spChg chg="mod">
          <ac:chgData name="Judge, Michael R (EEA)" userId="1c9076e4-398e-4406-b9ac-1123d456cc67" providerId="ADAL" clId="{6A0A7C32-BA67-40EC-B89E-6C58DD5E3DCD}" dt="2025-03-03T20:12:29.774" v="15575" actId="20577"/>
          <ac:spMkLst>
            <pc:docMk/>
            <pc:sldMk cId="3643554743" sldId="2145705701"/>
            <ac:spMk id="3" creationId="{60945328-7986-06BD-0C36-37A1984460F0}"/>
          </ac:spMkLst>
        </pc:spChg>
        <pc:spChg chg="mod">
          <ac:chgData name="Judge, Michael R (EEA)" userId="1c9076e4-398e-4406-b9ac-1123d456cc67" providerId="ADAL" clId="{6A0A7C32-BA67-40EC-B89E-6C58DD5E3DCD}" dt="2025-03-03T19:24:50.071" v="13631" actId="20577"/>
          <ac:spMkLst>
            <pc:docMk/>
            <pc:sldMk cId="3643554743" sldId="2145705701"/>
            <ac:spMk id="10" creationId="{B36B1A7B-58AB-E82F-2269-BF855EB14340}"/>
          </ac:spMkLst>
        </pc:spChg>
      </pc:sldChg>
      <pc:sldChg chg="modSp add mod">
        <pc:chgData name="Judge, Michael R (EEA)" userId="1c9076e4-398e-4406-b9ac-1123d456cc67" providerId="ADAL" clId="{6A0A7C32-BA67-40EC-B89E-6C58DD5E3DCD}" dt="2025-03-03T20:14:03.534" v="15658" actId="20577"/>
        <pc:sldMkLst>
          <pc:docMk/>
          <pc:sldMk cId="2906475459" sldId="2145705702"/>
        </pc:sldMkLst>
        <pc:spChg chg="mod">
          <ac:chgData name="Judge, Michael R (EEA)" userId="1c9076e4-398e-4406-b9ac-1123d456cc67" providerId="ADAL" clId="{6A0A7C32-BA67-40EC-B89E-6C58DD5E3DCD}" dt="2025-02-28T19:38:36.490" v="12664" actId="20577"/>
          <ac:spMkLst>
            <pc:docMk/>
            <pc:sldMk cId="2906475459" sldId="2145705702"/>
            <ac:spMk id="2" creationId="{933A1724-45F6-EA4D-522A-AC84DE30A70C}"/>
          </ac:spMkLst>
        </pc:spChg>
        <pc:spChg chg="mod">
          <ac:chgData name="Judge, Michael R (EEA)" userId="1c9076e4-398e-4406-b9ac-1123d456cc67" providerId="ADAL" clId="{6A0A7C32-BA67-40EC-B89E-6C58DD5E3DCD}" dt="2025-03-03T20:14:03.534" v="15658" actId="20577"/>
          <ac:spMkLst>
            <pc:docMk/>
            <pc:sldMk cId="2906475459" sldId="2145705702"/>
            <ac:spMk id="3" creationId="{A3705ECD-C4BD-ED1B-421E-DB3C43A4CCBF}"/>
          </ac:spMkLst>
        </pc:spChg>
      </pc:sldChg>
      <pc:sldChg chg="addSp modSp add mod ord">
        <pc:chgData name="Judge, Michael R (EEA)" userId="1c9076e4-398e-4406-b9ac-1123d456cc67" providerId="ADAL" clId="{6A0A7C32-BA67-40EC-B89E-6C58DD5E3DCD}" dt="2025-03-04T19:23:18.593" v="20205" actId="20577"/>
        <pc:sldMkLst>
          <pc:docMk/>
          <pc:sldMk cId="3857130867" sldId="2145705703"/>
        </pc:sldMkLst>
        <pc:spChg chg="mod">
          <ac:chgData name="Judge, Michael R (EEA)" userId="1c9076e4-398e-4406-b9ac-1123d456cc67" providerId="ADAL" clId="{6A0A7C32-BA67-40EC-B89E-6C58DD5E3DCD}" dt="2025-02-28T19:42:13.125" v="12716" actId="20577"/>
          <ac:spMkLst>
            <pc:docMk/>
            <pc:sldMk cId="3857130867" sldId="2145705703"/>
            <ac:spMk id="2" creationId="{FF03418D-9FA4-DC93-3C31-41C39A1E5E68}"/>
          </ac:spMkLst>
        </pc:spChg>
        <pc:spChg chg="add mod">
          <ac:chgData name="Judge, Michael R (EEA)" userId="1c9076e4-398e-4406-b9ac-1123d456cc67" providerId="ADAL" clId="{6A0A7C32-BA67-40EC-B89E-6C58DD5E3DCD}" dt="2025-03-04T19:23:18.593" v="20205" actId="20577"/>
          <ac:spMkLst>
            <pc:docMk/>
            <pc:sldMk cId="3857130867" sldId="2145705703"/>
            <ac:spMk id="3" creationId="{CADAB367-9C92-D5CA-215F-349321729979}"/>
          </ac:spMkLst>
        </pc:spChg>
      </pc:sldChg>
      <pc:sldChg chg="addSp modSp add mod">
        <pc:chgData name="Judge, Michael R (EEA)" userId="1c9076e4-398e-4406-b9ac-1123d456cc67" providerId="ADAL" clId="{6A0A7C32-BA67-40EC-B89E-6C58DD5E3DCD}" dt="2025-03-04T19:20:39.011" v="20162" actId="255"/>
        <pc:sldMkLst>
          <pc:docMk/>
          <pc:sldMk cId="3541415442" sldId="2145705704"/>
        </pc:sldMkLst>
        <pc:spChg chg="mod">
          <ac:chgData name="Judge, Michael R (EEA)" userId="1c9076e4-398e-4406-b9ac-1123d456cc67" providerId="ADAL" clId="{6A0A7C32-BA67-40EC-B89E-6C58DD5E3DCD}" dt="2025-03-04T19:19:55.811" v="20152" actId="404"/>
          <ac:spMkLst>
            <pc:docMk/>
            <pc:sldMk cId="3541415442" sldId="2145705704"/>
            <ac:spMk id="5" creationId="{A6C8705E-24DB-26F2-2C89-6E67AF823620}"/>
          </ac:spMkLst>
        </pc:spChg>
        <pc:spChg chg="add mod">
          <ac:chgData name="Judge, Michael R (EEA)" userId="1c9076e4-398e-4406-b9ac-1123d456cc67" providerId="ADAL" clId="{6A0A7C32-BA67-40EC-B89E-6C58DD5E3DCD}" dt="2025-03-04T19:20:39.011" v="20162" actId="255"/>
          <ac:spMkLst>
            <pc:docMk/>
            <pc:sldMk cId="3541415442" sldId="2145705704"/>
            <ac:spMk id="6" creationId="{0C46DD97-B88B-5BAD-3EF1-1B3FE85E3291}"/>
          </ac:spMkLst>
        </pc:spChg>
        <pc:picChg chg="add mod">
          <ac:chgData name="Judge, Michael R (EEA)" userId="1c9076e4-398e-4406-b9ac-1123d456cc67" providerId="ADAL" clId="{6A0A7C32-BA67-40EC-B89E-6C58DD5E3DCD}" dt="2025-03-04T19:19:51.353" v="20150" actId="1076"/>
          <ac:picMkLst>
            <pc:docMk/>
            <pc:sldMk cId="3541415442" sldId="2145705704"/>
            <ac:picMk id="3" creationId="{6226A525-13E5-DDA9-DDB8-E05D776BB9D5}"/>
          </ac:picMkLst>
        </pc:picChg>
      </pc:sldChg>
      <pc:sldChg chg="add del ord">
        <pc:chgData name="Judge, Michael R (EEA)" userId="1c9076e4-398e-4406-b9ac-1123d456cc67" providerId="ADAL" clId="{6A0A7C32-BA67-40EC-B89E-6C58DD5E3DCD}" dt="2025-03-03T20:10:41.320" v="15462" actId="47"/>
        <pc:sldMkLst>
          <pc:docMk/>
          <pc:sldMk cId="2461997538" sldId="2147480093"/>
        </pc:sldMkLst>
      </pc:sldChg>
      <pc:sldChg chg="addSp delSp modSp add mod">
        <pc:chgData name="Judge, Michael R (EEA)" userId="1c9076e4-398e-4406-b9ac-1123d456cc67" providerId="ADAL" clId="{6A0A7C32-BA67-40EC-B89E-6C58DD5E3DCD}" dt="2025-03-04T19:26:22.728" v="20343" actId="20577"/>
        <pc:sldMkLst>
          <pc:docMk/>
          <pc:sldMk cId="1722333928" sldId="2147480094"/>
        </pc:sldMkLst>
        <pc:spChg chg="mod">
          <ac:chgData name="Judge, Michael R (EEA)" userId="1c9076e4-398e-4406-b9ac-1123d456cc67" providerId="ADAL" clId="{6A0A7C32-BA67-40EC-B89E-6C58DD5E3DCD}" dt="2025-03-03T20:10:33.714" v="15461" actId="20577"/>
          <ac:spMkLst>
            <pc:docMk/>
            <pc:sldMk cId="1722333928" sldId="2147480094"/>
            <ac:spMk id="2" creationId="{72EC31BE-396F-DCD1-97BB-4AE73734F110}"/>
          </ac:spMkLst>
        </pc:spChg>
        <pc:spChg chg="add mod">
          <ac:chgData name="Judge, Michael R (EEA)" userId="1c9076e4-398e-4406-b9ac-1123d456cc67" providerId="ADAL" clId="{6A0A7C32-BA67-40EC-B89E-6C58DD5E3DCD}" dt="2025-03-04T19:26:22.728" v="20343" actId="20577"/>
          <ac:spMkLst>
            <pc:docMk/>
            <pc:sldMk cId="1722333928" sldId="2147480094"/>
            <ac:spMk id="4" creationId="{314431B2-3351-759F-DDF2-5FE13ED1424B}"/>
          </ac:spMkLst>
        </pc:spChg>
        <pc:spChg chg="add mod">
          <ac:chgData name="Judge, Michael R (EEA)" userId="1c9076e4-398e-4406-b9ac-1123d456cc67" providerId="ADAL" clId="{6A0A7C32-BA67-40EC-B89E-6C58DD5E3DCD}" dt="2025-03-03T23:06:04.734" v="20005" actId="1076"/>
          <ac:spMkLst>
            <pc:docMk/>
            <pc:sldMk cId="1722333928" sldId="2147480094"/>
            <ac:spMk id="5" creationId="{F3FFF025-73EC-5BF5-1FF0-4A47C75CCD2A}"/>
          </ac:spMkLst>
        </pc:spChg>
        <pc:spChg chg="add mod">
          <ac:chgData name="Judge, Michael R (EEA)" userId="1c9076e4-398e-4406-b9ac-1123d456cc67" providerId="ADAL" clId="{6A0A7C32-BA67-40EC-B89E-6C58DD5E3DCD}" dt="2025-03-03T20:09:43.636" v="15412" actId="1076"/>
          <ac:spMkLst>
            <pc:docMk/>
            <pc:sldMk cId="1722333928" sldId="2147480094"/>
            <ac:spMk id="6" creationId="{DE187B60-A9C8-7C46-807C-46A41B538E12}"/>
          </ac:spMkLst>
        </pc:spChg>
        <pc:spChg chg="add mod">
          <ac:chgData name="Judge, Michael R (EEA)" userId="1c9076e4-398e-4406-b9ac-1123d456cc67" providerId="ADAL" clId="{6A0A7C32-BA67-40EC-B89E-6C58DD5E3DCD}" dt="2025-03-03T20:09:51.183" v="15414" actId="1076"/>
          <ac:spMkLst>
            <pc:docMk/>
            <pc:sldMk cId="1722333928" sldId="2147480094"/>
            <ac:spMk id="7" creationId="{47C10017-9101-AB86-C57D-25E94621C22F}"/>
          </ac:spMkLst>
        </pc:spChg>
      </pc:sldChg>
      <pc:sldMasterChg chg="modSldLayout">
        <pc:chgData name="Judge, Michael R (EEA)" userId="1c9076e4-398e-4406-b9ac-1123d456cc67" providerId="ADAL" clId="{6A0A7C32-BA67-40EC-B89E-6C58DD5E3DCD}" dt="2025-02-25T17:08:34.396" v="1051" actId="20577"/>
        <pc:sldMasterMkLst>
          <pc:docMk/>
          <pc:sldMasterMk cId="917865108" sldId="2147483675"/>
        </pc:sldMasterMkLst>
        <pc:sldLayoutChg chg="modSp mod">
          <pc:chgData name="Judge, Michael R (EEA)" userId="1c9076e4-398e-4406-b9ac-1123d456cc67" providerId="ADAL" clId="{6A0A7C32-BA67-40EC-B89E-6C58DD5E3DCD}" dt="2025-02-25T17:08:34.396" v="1051" actId="20577"/>
          <pc:sldLayoutMkLst>
            <pc:docMk/>
            <pc:sldMasterMk cId="917865108" sldId="2147483675"/>
            <pc:sldLayoutMk cId="2323909289" sldId="2147483676"/>
          </pc:sldLayoutMkLst>
          <pc:spChg chg="mod">
            <ac:chgData name="Judge, Michael R (EEA)" userId="1c9076e4-398e-4406-b9ac-1123d456cc67" providerId="ADAL" clId="{6A0A7C32-BA67-40EC-B89E-6C58DD5E3DCD}" dt="2025-02-25T17:08:34.396" v="1051" actId="20577"/>
            <ac:spMkLst>
              <pc:docMk/>
              <pc:sldMasterMk cId="917865108" sldId="2147483675"/>
              <pc:sldLayoutMk cId="2323909289" sldId="2147483676"/>
              <ac:spMk id="14" creationId="{255A5555-129C-09F4-91DC-889097E4247D}"/>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D61B8-3DF4-4CBA-B24B-47C7F6B7FB4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92A1886-383D-45F9-B183-C2EB896153B7}">
      <dgm:prSet/>
      <dgm:spPr/>
      <dgm:t>
        <a:bodyPr/>
        <a:lstStyle/>
        <a:p>
          <a:pPr>
            <a:lnSpc>
              <a:spcPct val="100000"/>
            </a:lnSpc>
          </a:pPr>
          <a:r>
            <a:rPr lang="en-US"/>
            <a:t>Electric distribution companies (EDCs) build, maintain, and operate the electric grid</a:t>
          </a:r>
        </a:p>
      </dgm:t>
    </dgm:pt>
    <dgm:pt modelId="{B968EB88-F7BB-412C-9FE6-9983E8DA5F04}" type="parTrans" cxnId="{0E8CACCE-9B4B-4946-92EB-6B76C66EE883}">
      <dgm:prSet/>
      <dgm:spPr/>
      <dgm:t>
        <a:bodyPr/>
        <a:lstStyle/>
        <a:p>
          <a:endParaRPr lang="en-US"/>
        </a:p>
      </dgm:t>
    </dgm:pt>
    <dgm:pt modelId="{B0669FDF-F8D0-4DE3-A890-F6A0F9CF0774}" type="sibTrans" cxnId="{0E8CACCE-9B4B-4946-92EB-6B76C66EE883}">
      <dgm:prSet/>
      <dgm:spPr/>
      <dgm:t>
        <a:bodyPr/>
        <a:lstStyle/>
        <a:p>
          <a:endParaRPr lang="en-US"/>
        </a:p>
      </dgm:t>
    </dgm:pt>
    <dgm:pt modelId="{A9E0D89A-82C9-42F2-9DE3-0026463B9DB7}">
      <dgm:prSet/>
      <dgm:spPr/>
      <dgm:t>
        <a:bodyPr/>
        <a:lstStyle/>
        <a:p>
          <a:pPr>
            <a:lnSpc>
              <a:spcPct val="100000"/>
            </a:lnSpc>
          </a:pPr>
          <a:r>
            <a:rPr lang="en-US"/>
            <a:t>EDCs do not own or operate power plants</a:t>
          </a:r>
        </a:p>
      </dgm:t>
    </dgm:pt>
    <dgm:pt modelId="{D526B59C-0AFD-4F7D-90F3-A6E115348C5B}" type="parTrans" cxnId="{F63E1EA9-513A-4D16-8484-A73C4D855419}">
      <dgm:prSet/>
      <dgm:spPr/>
      <dgm:t>
        <a:bodyPr/>
        <a:lstStyle/>
        <a:p>
          <a:endParaRPr lang="en-US"/>
        </a:p>
      </dgm:t>
    </dgm:pt>
    <dgm:pt modelId="{6B51CF6E-7018-45D7-86D0-2A6DF3B352CF}" type="sibTrans" cxnId="{F63E1EA9-513A-4D16-8484-A73C4D855419}">
      <dgm:prSet/>
      <dgm:spPr/>
      <dgm:t>
        <a:bodyPr/>
        <a:lstStyle/>
        <a:p>
          <a:endParaRPr lang="en-US"/>
        </a:p>
      </dgm:t>
    </dgm:pt>
    <dgm:pt modelId="{AD70E95B-68C8-4C79-8CF8-7535197BE2BB}">
      <dgm:prSet custT="1"/>
      <dgm:spPr/>
      <dgm:t>
        <a:bodyPr/>
        <a:lstStyle/>
        <a:p>
          <a:pPr>
            <a:lnSpc>
              <a:spcPct val="100000"/>
            </a:lnSpc>
          </a:pPr>
          <a:r>
            <a:rPr lang="en-US" sz="1600"/>
            <a:t>Instead, electricity in New England is generated by competitive energy suppliers and sold through wholesale electricity markets. </a:t>
          </a:r>
        </a:p>
      </dgm:t>
    </dgm:pt>
    <dgm:pt modelId="{30854862-594E-4BED-BC4C-DD467007832D}" type="parTrans" cxnId="{51A1430E-7CC6-4A19-96C8-66572541B02E}">
      <dgm:prSet/>
      <dgm:spPr/>
      <dgm:t>
        <a:bodyPr/>
        <a:lstStyle/>
        <a:p>
          <a:endParaRPr lang="en-US"/>
        </a:p>
      </dgm:t>
    </dgm:pt>
    <dgm:pt modelId="{CD8AAE1C-38FC-46C3-AF7F-0A5F89149963}" type="sibTrans" cxnId="{51A1430E-7CC6-4A19-96C8-66572541B02E}">
      <dgm:prSet/>
      <dgm:spPr/>
      <dgm:t>
        <a:bodyPr/>
        <a:lstStyle/>
        <a:p>
          <a:endParaRPr lang="en-US"/>
        </a:p>
      </dgm:t>
    </dgm:pt>
    <dgm:pt modelId="{F22BB8B1-778F-43A2-ABC4-3C6209E6E39A}">
      <dgm:prSet/>
      <dgm:spPr/>
      <dgm:t>
        <a:bodyPr/>
        <a:lstStyle/>
        <a:p>
          <a:pPr>
            <a:lnSpc>
              <a:spcPct val="100000"/>
            </a:lnSpc>
          </a:pPr>
          <a:r>
            <a:rPr lang="en-US"/>
            <a:t>EDCs are regulated monopolies, meaning they are the only company that delivers electricity </a:t>
          </a:r>
        </a:p>
      </dgm:t>
    </dgm:pt>
    <dgm:pt modelId="{66C5C407-4E20-4D9F-9DFF-B433D91E6CF6}" type="parTrans" cxnId="{77F8F839-49AC-4B71-8FB0-C4BB8F69C2BF}">
      <dgm:prSet/>
      <dgm:spPr/>
      <dgm:t>
        <a:bodyPr/>
        <a:lstStyle/>
        <a:p>
          <a:endParaRPr lang="en-US"/>
        </a:p>
      </dgm:t>
    </dgm:pt>
    <dgm:pt modelId="{36E5C6C9-1F74-4F31-8D34-BC8AE5BB0D2A}" type="sibTrans" cxnId="{77F8F839-49AC-4B71-8FB0-C4BB8F69C2BF}">
      <dgm:prSet/>
      <dgm:spPr/>
      <dgm:t>
        <a:bodyPr/>
        <a:lstStyle/>
        <a:p>
          <a:endParaRPr lang="en-US"/>
        </a:p>
      </dgm:t>
    </dgm:pt>
    <dgm:pt modelId="{B53BD4F0-F2AE-4C1D-83D1-CDEEBD8121BB}">
      <dgm:prSet custT="1"/>
      <dgm:spPr/>
      <dgm:t>
        <a:bodyPr/>
        <a:lstStyle/>
        <a:p>
          <a:pPr>
            <a:lnSpc>
              <a:spcPct val="100000"/>
            </a:lnSpc>
          </a:pPr>
          <a:r>
            <a:rPr lang="en-US" sz="1600"/>
            <a:t>Therefore, the prices that EDCs charge for electricity is regulated by the Massachusetts Department of Public Utilities (the Department)</a:t>
          </a:r>
        </a:p>
      </dgm:t>
    </dgm:pt>
    <dgm:pt modelId="{2125796F-B412-4E7C-B0A9-981D587CE00F}" type="parTrans" cxnId="{4E59B53F-63B0-4C10-A4D9-DDBAB32A70E4}">
      <dgm:prSet/>
      <dgm:spPr/>
      <dgm:t>
        <a:bodyPr/>
        <a:lstStyle/>
        <a:p>
          <a:endParaRPr lang="en-US"/>
        </a:p>
      </dgm:t>
    </dgm:pt>
    <dgm:pt modelId="{6A392D92-CD05-4C5F-BE9C-1816CA2A770B}" type="sibTrans" cxnId="{4E59B53F-63B0-4C10-A4D9-DDBAB32A70E4}">
      <dgm:prSet/>
      <dgm:spPr/>
      <dgm:t>
        <a:bodyPr/>
        <a:lstStyle/>
        <a:p>
          <a:endParaRPr lang="en-US"/>
        </a:p>
      </dgm:t>
    </dgm:pt>
    <dgm:pt modelId="{0FEECC81-A911-4150-9BD3-734EFEC86548}">
      <dgm:prSet/>
      <dgm:spPr/>
      <dgm:t>
        <a:bodyPr/>
        <a:lstStyle/>
        <a:p>
          <a:pPr>
            <a:lnSpc>
              <a:spcPct val="100000"/>
            </a:lnSpc>
          </a:pPr>
          <a:r>
            <a:rPr lang="en-US"/>
            <a:t>The Department’s mission is to ensure that customers are protected, and that utility companies are providing the most reliable service at the lowest possible cost. </a:t>
          </a:r>
        </a:p>
      </dgm:t>
    </dgm:pt>
    <dgm:pt modelId="{583414EE-157E-4833-839C-BB7A6F307DDE}" type="parTrans" cxnId="{15C57E71-22AB-4A43-979B-0AC671A0C913}">
      <dgm:prSet/>
      <dgm:spPr/>
      <dgm:t>
        <a:bodyPr/>
        <a:lstStyle/>
        <a:p>
          <a:endParaRPr lang="en-US"/>
        </a:p>
      </dgm:t>
    </dgm:pt>
    <dgm:pt modelId="{EC8552F5-6730-495A-AB2A-2D5680ED1F0D}" type="sibTrans" cxnId="{15C57E71-22AB-4A43-979B-0AC671A0C913}">
      <dgm:prSet/>
      <dgm:spPr/>
      <dgm:t>
        <a:bodyPr/>
        <a:lstStyle/>
        <a:p>
          <a:endParaRPr lang="en-US"/>
        </a:p>
      </dgm:t>
    </dgm:pt>
    <dgm:pt modelId="{BC3212F1-FF19-434F-8F7D-13E3FCCFB4E7}" type="pres">
      <dgm:prSet presAssocID="{58DD61B8-3DF4-4CBA-B24B-47C7F6B7FB4A}" presName="root" presStyleCnt="0">
        <dgm:presLayoutVars>
          <dgm:dir/>
          <dgm:resizeHandles val="exact"/>
        </dgm:presLayoutVars>
      </dgm:prSet>
      <dgm:spPr/>
    </dgm:pt>
    <dgm:pt modelId="{53562AA9-456E-48D9-BDAA-A0785D00FD6F}" type="pres">
      <dgm:prSet presAssocID="{092A1886-383D-45F9-B183-C2EB896153B7}" presName="compNode" presStyleCnt="0"/>
      <dgm:spPr/>
    </dgm:pt>
    <dgm:pt modelId="{A9760698-EDA2-493C-8039-6CC30DA26EA9}" type="pres">
      <dgm:prSet presAssocID="{092A1886-383D-45F9-B183-C2EB896153B7}" presName="bgRect" presStyleLbl="bgShp" presStyleIdx="0" presStyleCnt="4"/>
      <dgm:spPr/>
    </dgm:pt>
    <dgm:pt modelId="{1E87BC78-3FE3-4687-8926-95878C4708FF}" type="pres">
      <dgm:prSet presAssocID="{092A1886-383D-45F9-B183-C2EB896153B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lectric Tower with solid fill"/>
        </a:ext>
      </dgm:extLst>
    </dgm:pt>
    <dgm:pt modelId="{AC308902-967B-4399-993A-B0A9B8E5126E}" type="pres">
      <dgm:prSet presAssocID="{092A1886-383D-45F9-B183-C2EB896153B7}" presName="spaceRect" presStyleCnt="0"/>
      <dgm:spPr/>
    </dgm:pt>
    <dgm:pt modelId="{63217260-5BD1-499D-9F73-5937D881A691}" type="pres">
      <dgm:prSet presAssocID="{092A1886-383D-45F9-B183-C2EB896153B7}" presName="parTx" presStyleLbl="revTx" presStyleIdx="0" presStyleCnt="6">
        <dgm:presLayoutVars>
          <dgm:chMax val="0"/>
          <dgm:chPref val="0"/>
        </dgm:presLayoutVars>
      </dgm:prSet>
      <dgm:spPr/>
    </dgm:pt>
    <dgm:pt modelId="{E3956844-CE11-4EF5-9072-00DDF818D1B3}" type="pres">
      <dgm:prSet presAssocID="{B0669FDF-F8D0-4DE3-A890-F6A0F9CF0774}" presName="sibTrans" presStyleCnt="0"/>
      <dgm:spPr/>
    </dgm:pt>
    <dgm:pt modelId="{47A72DB0-DC95-47ED-AA3B-580B60FB782A}" type="pres">
      <dgm:prSet presAssocID="{A9E0D89A-82C9-42F2-9DE3-0026463B9DB7}" presName="compNode" presStyleCnt="0"/>
      <dgm:spPr/>
    </dgm:pt>
    <dgm:pt modelId="{B55A9471-468E-49DC-90A0-73FD32E2BF75}" type="pres">
      <dgm:prSet presAssocID="{A9E0D89A-82C9-42F2-9DE3-0026463B9DB7}" presName="bgRect" presStyleLbl="bgShp" presStyleIdx="1" presStyleCnt="4"/>
      <dgm:spPr/>
    </dgm:pt>
    <dgm:pt modelId="{3EC85FD3-7200-41E7-BD63-0A45FB817419}" type="pres">
      <dgm:prSet presAssocID="{A9E0D89A-82C9-42F2-9DE3-0026463B9DB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wer Plant with solid fill"/>
        </a:ext>
      </dgm:extLst>
    </dgm:pt>
    <dgm:pt modelId="{4A70AE76-53BA-4887-AFF4-0283F5DBBB23}" type="pres">
      <dgm:prSet presAssocID="{A9E0D89A-82C9-42F2-9DE3-0026463B9DB7}" presName="spaceRect" presStyleCnt="0"/>
      <dgm:spPr/>
    </dgm:pt>
    <dgm:pt modelId="{E2DD9233-C2AA-4F47-8489-64A89722DA8B}" type="pres">
      <dgm:prSet presAssocID="{A9E0D89A-82C9-42F2-9DE3-0026463B9DB7}" presName="parTx" presStyleLbl="revTx" presStyleIdx="1" presStyleCnt="6" custScaleX="88792" custLinFactNeighborX="-3463" custLinFactNeighborY="-1053">
        <dgm:presLayoutVars>
          <dgm:chMax val="0"/>
          <dgm:chPref val="0"/>
        </dgm:presLayoutVars>
      </dgm:prSet>
      <dgm:spPr/>
    </dgm:pt>
    <dgm:pt modelId="{BF2C2538-F208-42AA-BD40-7DC4B7DB0FD0}" type="pres">
      <dgm:prSet presAssocID="{A9E0D89A-82C9-42F2-9DE3-0026463B9DB7}" presName="desTx" presStyleLbl="revTx" presStyleIdx="2" presStyleCnt="6" custScaleX="95224" custLinFactNeighborX="-1978" custLinFactNeighborY="-2106">
        <dgm:presLayoutVars/>
      </dgm:prSet>
      <dgm:spPr/>
    </dgm:pt>
    <dgm:pt modelId="{3B184439-CAF5-49CF-804D-A9719E12A18D}" type="pres">
      <dgm:prSet presAssocID="{6B51CF6E-7018-45D7-86D0-2A6DF3B352CF}" presName="sibTrans" presStyleCnt="0"/>
      <dgm:spPr/>
    </dgm:pt>
    <dgm:pt modelId="{CFB68858-4174-474A-996F-7C88A62A1462}" type="pres">
      <dgm:prSet presAssocID="{F22BB8B1-778F-43A2-ABC4-3C6209E6E39A}" presName="compNode" presStyleCnt="0"/>
      <dgm:spPr/>
    </dgm:pt>
    <dgm:pt modelId="{8E3E470E-D8AC-4A3D-B5C3-D9D7E471B5D0}" type="pres">
      <dgm:prSet presAssocID="{F22BB8B1-778F-43A2-ABC4-3C6209E6E39A}" presName="bgRect" presStyleLbl="bgShp" presStyleIdx="2" presStyleCnt="4"/>
      <dgm:spPr/>
    </dgm:pt>
    <dgm:pt modelId="{F49D838A-A7C6-4D8E-80DF-79AC5AF2EA50}" type="pres">
      <dgm:prSet presAssocID="{F22BB8B1-778F-43A2-ABC4-3C6209E6E3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C4A97415-568E-48EE-9309-AC340B07C479}" type="pres">
      <dgm:prSet presAssocID="{F22BB8B1-778F-43A2-ABC4-3C6209E6E39A}" presName="spaceRect" presStyleCnt="0"/>
      <dgm:spPr/>
    </dgm:pt>
    <dgm:pt modelId="{60FD4D24-045C-4859-B353-CBCCE1AB4C8E}" type="pres">
      <dgm:prSet presAssocID="{F22BB8B1-778F-43A2-ABC4-3C6209E6E39A}" presName="parTx" presStyleLbl="revTx" presStyleIdx="3" presStyleCnt="6">
        <dgm:presLayoutVars>
          <dgm:chMax val="0"/>
          <dgm:chPref val="0"/>
        </dgm:presLayoutVars>
      </dgm:prSet>
      <dgm:spPr/>
    </dgm:pt>
    <dgm:pt modelId="{FF431C44-F0FD-4C81-8F3D-17F22A507E38}" type="pres">
      <dgm:prSet presAssocID="{F22BB8B1-778F-43A2-ABC4-3C6209E6E39A}" presName="desTx" presStyleLbl="revTx" presStyleIdx="4" presStyleCnt="6">
        <dgm:presLayoutVars/>
      </dgm:prSet>
      <dgm:spPr/>
    </dgm:pt>
    <dgm:pt modelId="{0EC20DA1-26A1-4567-A3F9-00CC5E1D83BE}" type="pres">
      <dgm:prSet presAssocID="{36E5C6C9-1F74-4F31-8D34-BC8AE5BB0D2A}" presName="sibTrans" presStyleCnt="0"/>
      <dgm:spPr/>
    </dgm:pt>
    <dgm:pt modelId="{69B20474-A9C3-4D23-8CC5-D2050DA2ADC7}" type="pres">
      <dgm:prSet presAssocID="{0FEECC81-A911-4150-9BD3-734EFEC86548}" presName="compNode" presStyleCnt="0"/>
      <dgm:spPr/>
    </dgm:pt>
    <dgm:pt modelId="{A5D845EE-D74C-4251-AD52-BB8F141B6936}" type="pres">
      <dgm:prSet presAssocID="{0FEECC81-A911-4150-9BD3-734EFEC86548}" presName="bgRect" presStyleLbl="bgShp" presStyleIdx="3" presStyleCnt="4"/>
      <dgm:spPr/>
    </dgm:pt>
    <dgm:pt modelId="{342302C1-0D9A-419D-B939-4805AFC55D25}" type="pres">
      <dgm:prSet presAssocID="{0FEECC81-A911-4150-9BD3-734EFEC86548}" presName="iconRect" presStyleLbl="node1" presStyleIdx="3" presStyleCnt="4" custScaleX="111092" custScaleY="8238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4A1216EC-78E1-4E62-AD3F-6792EE68A9BC}" type="pres">
      <dgm:prSet presAssocID="{0FEECC81-A911-4150-9BD3-734EFEC86548}" presName="spaceRect" presStyleCnt="0"/>
      <dgm:spPr/>
    </dgm:pt>
    <dgm:pt modelId="{F7583745-7D1D-4E17-A004-F36462ED2659}" type="pres">
      <dgm:prSet presAssocID="{0FEECC81-A911-4150-9BD3-734EFEC86548}" presName="parTx" presStyleLbl="revTx" presStyleIdx="5" presStyleCnt="6">
        <dgm:presLayoutVars>
          <dgm:chMax val="0"/>
          <dgm:chPref val="0"/>
        </dgm:presLayoutVars>
      </dgm:prSet>
      <dgm:spPr/>
    </dgm:pt>
  </dgm:ptLst>
  <dgm:cxnLst>
    <dgm:cxn modelId="{51A1430E-7CC6-4A19-96C8-66572541B02E}" srcId="{A9E0D89A-82C9-42F2-9DE3-0026463B9DB7}" destId="{AD70E95B-68C8-4C79-8CF8-7535197BE2BB}" srcOrd="0" destOrd="0" parTransId="{30854862-594E-4BED-BC4C-DD467007832D}" sibTransId="{CD8AAE1C-38FC-46C3-AF7F-0A5F89149963}"/>
    <dgm:cxn modelId="{47338428-18A7-449E-AEB3-665A5A19E2B7}" type="presOf" srcId="{B53BD4F0-F2AE-4C1D-83D1-CDEEBD8121BB}" destId="{FF431C44-F0FD-4C81-8F3D-17F22A507E38}" srcOrd="0" destOrd="0" presId="urn:microsoft.com/office/officeart/2018/2/layout/IconVerticalSolidList"/>
    <dgm:cxn modelId="{DCD2682C-E87B-405F-9F67-D877C9E52FE0}" type="presOf" srcId="{58DD61B8-3DF4-4CBA-B24B-47C7F6B7FB4A}" destId="{BC3212F1-FF19-434F-8F7D-13E3FCCFB4E7}" srcOrd="0" destOrd="0" presId="urn:microsoft.com/office/officeart/2018/2/layout/IconVerticalSolidList"/>
    <dgm:cxn modelId="{0CED8D39-6055-473A-839E-9471F71C5786}" type="presOf" srcId="{AD70E95B-68C8-4C79-8CF8-7535197BE2BB}" destId="{BF2C2538-F208-42AA-BD40-7DC4B7DB0FD0}" srcOrd="0" destOrd="0" presId="urn:microsoft.com/office/officeart/2018/2/layout/IconVerticalSolidList"/>
    <dgm:cxn modelId="{77F8F839-49AC-4B71-8FB0-C4BB8F69C2BF}" srcId="{58DD61B8-3DF4-4CBA-B24B-47C7F6B7FB4A}" destId="{F22BB8B1-778F-43A2-ABC4-3C6209E6E39A}" srcOrd="2" destOrd="0" parTransId="{66C5C407-4E20-4D9F-9DFF-B433D91E6CF6}" sibTransId="{36E5C6C9-1F74-4F31-8D34-BC8AE5BB0D2A}"/>
    <dgm:cxn modelId="{4E59B53F-63B0-4C10-A4D9-DDBAB32A70E4}" srcId="{F22BB8B1-778F-43A2-ABC4-3C6209E6E39A}" destId="{B53BD4F0-F2AE-4C1D-83D1-CDEEBD8121BB}" srcOrd="0" destOrd="0" parTransId="{2125796F-B412-4E7C-B0A9-981D587CE00F}" sibTransId="{6A392D92-CD05-4C5F-BE9C-1816CA2A770B}"/>
    <dgm:cxn modelId="{9A4CC24B-2987-432A-9287-9E85CCC745E7}" type="presOf" srcId="{A9E0D89A-82C9-42F2-9DE3-0026463B9DB7}" destId="{E2DD9233-C2AA-4F47-8489-64A89722DA8B}" srcOrd="0" destOrd="0" presId="urn:microsoft.com/office/officeart/2018/2/layout/IconVerticalSolidList"/>
    <dgm:cxn modelId="{15C57E71-22AB-4A43-979B-0AC671A0C913}" srcId="{58DD61B8-3DF4-4CBA-B24B-47C7F6B7FB4A}" destId="{0FEECC81-A911-4150-9BD3-734EFEC86548}" srcOrd="3" destOrd="0" parTransId="{583414EE-157E-4833-839C-BB7A6F307DDE}" sibTransId="{EC8552F5-6730-495A-AB2A-2D5680ED1F0D}"/>
    <dgm:cxn modelId="{D72F4581-F805-48B1-99EA-CC631874958F}" type="presOf" srcId="{0FEECC81-A911-4150-9BD3-734EFEC86548}" destId="{F7583745-7D1D-4E17-A004-F36462ED2659}" srcOrd="0" destOrd="0" presId="urn:microsoft.com/office/officeart/2018/2/layout/IconVerticalSolidList"/>
    <dgm:cxn modelId="{66A80594-FDCF-4D4C-80F2-B693FEF1F668}" type="presOf" srcId="{F22BB8B1-778F-43A2-ABC4-3C6209E6E39A}" destId="{60FD4D24-045C-4859-B353-CBCCE1AB4C8E}" srcOrd="0" destOrd="0" presId="urn:microsoft.com/office/officeart/2018/2/layout/IconVerticalSolidList"/>
    <dgm:cxn modelId="{F63E1EA9-513A-4D16-8484-A73C4D855419}" srcId="{58DD61B8-3DF4-4CBA-B24B-47C7F6B7FB4A}" destId="{A9E0D89A-82C9-42F2-9DE3-0026463B9DB7}" srcOrd="1" destOrd="0" parTransId="{D526B59C-0AFD-4F7D-90F3-A6E115348C5B}" sibTransId="{6B51CF6E-7018-45D7-86D0-2A6DF3B352CF}"/>
    <dgm:cxn modelId="{0E8CACCE-9B4B-4946-92EB-6B76C66EE883}" srcId="{58DD61B8-3DF4-4CBA-B24B-47C7F6B7FB4A}" destId="{092A1886-383D-45F9-B183-C2EB896153B7}" srcOrd="0" destOrd="0" parTransId="{B968EB88-F7BB-412C-9FE6-9983E8DA5F04}" sibTransId="{B0669FDF-F8D0-4DE3-A890-F6A0F9CF0774}"/>
    <dgm:cxn modelId="{EF5B57DF-B47A-474B-AEE6-8CBBE46CD97B}" type="presOf" srcId="{092A1886-383D-45F9-B183-C2EB896153B7}" destId="{63217260-5BD1-499D-9F73-5937D881A691}" srcOrd="0" destOrd="0" presId="urn:microsoft.com/office/officeart/2018/2/layout/IconVerticalSolidList"/>
    <dgm:cxn modelId="{E8FF1B74-26EE-4010-BE40-26A12EB9E57C}" type="presParOf" srcId="{BC3212F1-FF19-434F-8F7D-13E3FCCFB4E7}" destId="{53562AA9-456E-48D9-BDAA-A0785D00FD6F}" srcOrd="0" destOrd="0" presId="urn:microsoft.com/office/officeart/2018/2/layout/IconVerticalSolidList"/>
    <dgm:cxn modelId="{18A72C92-C70C-473F-9421-53D2D1757B3B}" type="presParOf" srcId="{53562AA9-456E-48D9-BDAA-A0785D00FD6F}" destId="{A9760698-EDA2-493C-8039-6CC30DA26EA9}" srcOrd="0" destOrd="0" presId="urn:microsoft.com/office/officeart/2018/2/layout/IconVerticalSolidList"/>
    <dgm:cxn modelId="{249B0D22-14DF-47CA-958B-03C37DEF2C5F}" type="presParOf" srcId="{53562AA9-456E-48D9-BDAA-A0785D00FD6F}" destId="{1E87BC78-3FE3-4687-8926-95878C4708FF}" srcOrd="1" destOrd="0" presId="urn:microsoft.com/office/officeart/2018/2/layout/IconVerticalSolidList"/>
    <dgm:cxn modelId="{665BFB45-FAEF-4A6B-9775-8E8912D559F6}" type="presParOf" srcId="{53562AA9-456E-48D9-BDAA-A0785D00FD6F}" destId="{AC308902-967B-4399-993A-B0A9B8E5126E}" srcOrd="2" destOrd="0" presId="urn:microsoft.com/office/officeart/2018/2/layout/IconVerticalSolidList"/>
    <dgm:cxn modelId="{2CA96883-AA8F-487D-991E-C456A4D96216}" type="presParOf" srcId="{53562AA9-456E-48D9-BDAA-A0785D00FD6F}" destId="{63217260-5BD1-499D-9F73-5937D881A691}" srcOrd="3" destOrd="0" presId="urn:microsoft.com/office/officeart/2018/2/layout/IconVerticalSolidList"/>
    <dgm:cxn modelId="{AADFE245-769C-46DC-847B-F1624C97A285}" type="presParOf" srcId="{BC3212F1-FF19-434F-8F7D-13E3FCCFB4E7}" destId="{E3956844-CE11-4EF5-9072-00DDF818D1B3}" srcOrd="1" destOrd="0" presId="urn:microsoft.com/office/officeart/2018/2/layout/IconVerticalSolidList"/>
    <dgm:cxn modelId="{AF8B1AD7-D3B4-492D-B52F-250722F6B5C7}" type="presParOf" srcId="{BC3212F1-FF19-434F-8F7D-13E3FCCFB4E7}" destId="{47A72DB0-DC95-47ED-AA3B-580B60FB782A}" srcOrd="2" destOrd="0" presId="urn:microsoft.com/office/officeart/2018/2/layout/IconVerticalSolidList"/>
    <dgm:cxn modelId="{93CFBEB9-3F35-4D30-A16B-A6DB0CFA584F}" type="presParOf" srcId="{47A72DB0-DC95-47ED-AA3B-580B60FB782A}" destId="{B55A9471-468E-49DC-90A0-73FD32E2BF75}" srcOrd="0" destOrd="0" presId="urn:microsoft.com/office/officeart/2018/2/layout/IconVerticalSolidList"/>
    <dgm:cxn modelId="{E26C1DA8-AA8D-4B1E-996C-323B1C423D99}" type="presParOf" srcId="{47A72DB0-DC95-47ED-AA3B-580B60FB782A}" destId="{3EC85FD3-7200-41E7-BD63-0A45FB817419}" srcOrd="1" destOrd="0" presId="urn:microsoft.com/office/officeart/2018/2/layout/IconVerticalSolidList"/>
    <dgm:cxn modelId="{D9C7BB74-E349-4DA7-BD4A-086FD6BED2FB}" type="presParOf" srcId="{47A72DB0-DC95-47ED-AA3B-580B60FB782A}" destId="{4A70AE76-53BA-4887-AFF4-0283F5DBBB23}" srcOrd="2" destOrd="0" presId="urn:microsoft.com/office/officeart/2018/2/layout/IconVerticalSolidList"/>
    <dgm:cxn modelId="{2A57F7FB-BE7F-43BC-A7D5-9CE14774AB42}" type="presParOf" srcId="{47A72DB0-DC95-47ED-AA3B-580B60FB782A}" destId="{E2DD9233-C2AA-4F47-8489-64A89722DA8B}" srcOrd="3" destOrd="0" presId="urn:microsoft.com/office/officeart/2018/2/layout/IconVerticalSolidList"/>
    <dgm:cxn modelId="{A1E7263C-C304-40E0-B128-193CA94D7E5F}" type="presParOf" srcId="{47A72DB0-DC95-47ED-AA3B-580B60FB782A}" destId="{BF2C2538-F208-42AA-BD40-7DC4B7DB0FD0}" srcOrd="4" destOrd="0" presId="urn:microsoft.com/office/officeart/2018/2/layout/IconVerticalSolidList"/>
    <dgm:cxn modelId="{F181AF3B-136B-4192-BA4F-1C638466D352}" type="presParOf" srcId="{BC3212F1-FF19-434F-8F7D-13E3FCCFB4E7}" destId="{3B184439-CAF5-49CF-804D-A9719E12A18D}" srcOrd="3" destOrd="0" presId="urn:microsoft.com/office/officeart/2018/2/layout/IconVerticalSolidList"/>
    <dgm:cxn modelId="{A72E6652-8A71-43D1-BEAF-5E90D5A0B6EB}" type="presParOf" srcId="{BC3212F1-FF19-434F-8F7D-13E3FCCFB4E7}" destId="{CFB68858-4174-474A-996F-7C88A62A1462}" srcOrd="4" destOrd="0" presId="urn:microsoft.com/office/officeart/2018/2/layout/IconVerticalSolidList"/>
    <dgm:cxn modelId="{55050458-2E3E-45CC-AE9D-1CA51955DFD2}" type="presParOf" srcId="{CFB68858-4174-474A-996F-7C88A62A1462}" destId="{8E3E470E-D8AC-4A3D-B5C3-D9D7E471B5D0}" srcOrd="0" destOrd="0" presId="urn:microsoft.com/office/officeart/2018/2/layout/IconVerticalSolidList"/>
    <dgm:cxn modelId="{9B85A3BF-9475-43BB-8098-181191386B94}" type="presParOf" srcId="{CFB68858-4174-474A-996F-7C88A62A1462}" destId="{F49D838A-A7C6-4D8E-80DF-79AC5AF2EA50}" srcOrd="1" destOrd="0" presId="urn:microsoft.com/office/officeart/2018/2/layout/IconVerticalSolidList"/>
    <dgm:cxn modelId="{EF70C48D-66C3-47F0-A9F3-B6CD4D6C9B5F}" type="presParOf" srcId="{CFB68858-4174-474A-996F-7C88A62A1462}" destId="{C4A97415-568E-48EE-9309-AC340B07C479}" srcOrd="2" destOrd="0" presId="urn:microsoft.com/office/officeart/2018/2/layout/IconVerticalSolidList"/>
    <dgm:cxn modelId="{26E28B98-CEC2-4527-A4DE-DE6F10D14F89}" type="presParOf" srcId="{CFB68858-4174-474A-996F-7C88A62A1462}" destId="{60FD4D24-045C-4859-B353-CBCCE1AB4C8E}" srcOrd="3" destOrd="0" presId="urn:microsoft.com/office/officeart/2018/2/layout/IconVerticalSolidList"/>
    <dgm:cxn modelId="{0542964A-AE50-43CE-BE81-7CE1865A9515}" type="presParOf" srcId="{CFB68858-4174-474A-996F-7C88A62A1462}" destId="{FF431C44-F0FD-4C81-8F3D-17F22A507E38}" srcOrd="4" destOrd="0" presId="urn:microsoft.com/office/officeart/2018/2/layout/IconVerticalSolidList"/>
    <dgm:cxn modelId="{F9178684-6507-4675-8BDD-819FE96BDEC6}" type="presParOf" srcId="{BC3212F1-FF19-434F-8F7D-13E3FCCFB4E7}" destId="{0EC20DA1-26A1-4567-A3F9-00CC5E1D83BE}" srcOrd="5" destOrd="0" presId="urn:microsoft.com/office/officeart/2018/2/layout/IconVerticalSolidList"/>
    <dgm:cxn modelId="{B0FF3B7E-4A1D-4494-B1F8-94E445048CBE}" type="presParOf" srcId="{BC3212F1-FF19-434F-8F7D-13E3FCCFB4E7}" destId="{69B20474-A9C3-4D23-8CC5-D2050DA2ADC7}" srcOrd="6" destOrd="0" presId="urn:microsoft.com/office/officeart/2018/2/layout/IconVerticalSolidList"/>
    <dgm:cxn modelId="{16541321-483E-438E-A66E-3BB19B7074CA}" type="presParOf" srcId="{69B20474-A9C3-4D23-8CC5-D2050DA2ADC7}" destId="{A5D845EE-D74C-4251-AD52-BB8F141B6936}" srcOrd="0" destOrd="0" presId="urn:microsoft.com/office/officeart/2018/2/layout/IconVerticalSolidList"/>
    <dgm:cxn modelId="{EAB817F1-DA76-4E69-B679-16050F515B58}" type="presParOf" srcId="{69B20474-A9C3-4D23-8CC5-D2050DA2ADC7}" destId="{342302C1-0D9A-419D-B939-4805AFC55D25}" srcOrd="1" destOrd="0" presId="urn:microsoft.com/office/officeart/2018/2/layout/IconVerticalSolidList"/>
    <dgm:cxn modelId="{25B4FED6-452E-4338-ACC4-414F1B3FAD22}" type="presParOf" srcId="{69B20474-A9C3-4D23-8CC5-D2050DA2ADC7}" destId="{4A1216EC-78E1-4E62-AD3F-6792EE68A9BC}" srcOrd="2" destOrd="0" presId="urn:microsoft.com/office/officeart/2018/2/layout/IconVerticalSolidList"/>
    <dgm:cxn modelId="{08B9D6B5-6FB1-41CE-B6C9-4AC7E37F0F40}" type="presParOf" srcId="{69B20474-A9C3-4D23-8CC5-D2050DA2ADC7}" destId="{F7583745-7D1D-4E17-A004-F36462ED26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60698-EDA2-493C-8039-6CC30DA26EA9}">
      <dsp:nvSpPr>
        <dsp:cNvPr id="0" name=""/>
        <dsp:cNvSpPr/>
      </dsp:nvSpPr>
      <dsp:spPr>
        <a:xfrm>
          <a:off x="0" y="2015"/>
          <a:ext cx="11045941" cy="10217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7BC78-3FE3-4687-8926-95878C4708FF}">
      <dsp:nvSpPr>
        <dsp:cNvPr id="0" name=""/>
        <dsp:cNvSpPr/>
      </dsp:nvSpPr>
      <dsp:spPr>
        <a:xfrm>
          <a:off x="309070" y="231903"/>
          <a:ext cx="561946" cy="5619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217260-5BD1-499D-9F73-5937D881A691}">
      <dsp:nvSpPr>
        <dsp:cNvPr id="0" name=""/>
        <dsp:cNvSpPr/>
      </dsp:nvSpPr>
      <dsp:spPr>
        <a:xfrm>
          <a:off x="1180088" y="2015"/>
          <a:ext cx="9865852" cy="102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2" tIns="108132" rIns="108132" bIns="108132" numCol="1" spcCol="1270" anchor="ctr" anchorCtr="0">
          <a:noAutofit/>
        </a:bodyPr>
        <a:lstStyle/>
        <a:p>
          <a:pPr marL="0" lvl="0" indent="0" algn="l" defTabSz="889000">
            <a:lnSpc>
              <a:spcPct val="100000"/>
            </a:lnSpc>
            <a:spcBef>
              <a:spcPct val="0"/>
            </a:spcBef>
            <a:spcAft>
              <a:spcPct val="35000"/>
            </a:spcAft>
            <a:buNone/>
          </a:pPr>
          <a:r>
            <a:rPr lang="en-US" sz="2000" kern="1200"/>
            <a:t>Electric distribution companies (EDCs) build, maintain, and operate the electric grid</a:t>
          </a:r>
        </a:p>
      </dsp:txBody>
      <dsp:txXfrm>
        <a:off x="1180088" y="2015"/>
        <a:ext cx="9865852" cy="1021721"/>
      </dsp:txXfrm>
    </dsp:sp>
    <dsp:sp modelId="{B55A9471-468E-49DC-90A0-73FD32E2BF75}">
      <dsp:nvSpPr>
        <dsp:cNvPr id="0" name=""/>
        <dsp:cNvSpPr/>
      </dsp:nvSpPr>
      <dsp:spPr>
        <a:xfrm>
          <a:off x="0" y="1279168"/>
          <a:ext cx="11045941" cy="10217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C85FD3-7200-41E7-BD63-0A45FB817419}">
      <dsp:nvSpPr>
        <dsp:cNvPr id="0" name=""/>
        <dsp:cNvSpPr/>
      </dsp:nvSpPr>
      <dsp:spPr>
        <a:xfrm>
          <a:off x="309070" y="1509055"/>
          <a:ext cx="561946" cy="5619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DD9233-C2AA-4F47-8489-64A89722DA8B}">
      <dsp:nvSpPr>
        <dsp:cNvPr id="0" name=""/>
        <dsp:cNvSpPr/>
      </dsp:nvSpPr>
      <dsp:spPr>
        <a:xfrm>
          <a:off x="1286510" y="1268409"/>
          <a:ext cx="4413560" cy="102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2" tIns="108132" rIns="108132" bIns="108132" numCol="1" spcCol="1270" anchor="ctr" anchorCtr="0">
          <a:noAutofit/>
        </a:bodyPr>
        <a:lstStyle/>
        <a:p>
          <a:pPr marL="0" lvl="0" indent="0" algn="l" defTabSz="889000">
            <a:lnSpc>
              <a:spcPct val="100000"/>
            </a:lnSpc>
            <a:spcBef>
              <a:spcPct val="0"/>
            </a:spcBef>
            <a:spcAft>
              <a:spcPct val="35000"/>
            </a:spcAft>
            <a:buNone/>
          </a:pPr>
          <a:r>
            <a:rPr lang="en-US" sz="2000" kern="1200"/>
            <a:t>EDCs do not own or operate power plants</a:t>
          </a:r>
        </a:p>
      </dsp:txBody>
      <dsp:txXfrm>
        <a:off x="1286510" y="1268409"/>
        <a:ext cx="4413560" cy="1021721"/>
      </dsp:txXfrm>
    </dsp:sp>
    <dsp:sp modelId="{BF2C2538-F208-42AA-BD40-7DC4B7DB0FD0}">
      <dsp:nvSpPr>
        <dsp:cNvPr id="0" name=""/>
        <dsp:cNvSpPr/>
      </dsp:nvSpPr>
      <dsp:spPr>
        <a:xfrm>
          <a:off x="6170832" y="1257650"/>
          <a:ext cx="4661385" cy="102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2" tIns="108132" rIns="108132" bIns="108132" numCol="1" spcCol="1270" anchor="ctr" anchorCtr="0">
          <a:noAutofit/>
        </a:bodyPr>
        <a:lstStyle/>
        <a:p>
          <a:pPr marL="0" lvl="0" indent="0" algn="l" defTabSz="711200">
            <a:lnSpc>
              <a:spcPct val="100000"/>
            </a:lnSpc>
            <a:spcBef>
              <a:spcPct val="0"/>
            </a:spcBef>
            <a:spcAft>
              <a:spcPct val="35000"/>
            </a:spcAft>
            <a:buNone/>
          </a:pPr>
          <a:r>
            <a:rPr lang="en-US" sz="1600" kern="1200"/>
            <a:t>Instead, electricity in New England is generated by competitive energy suppliers and sold through wholesale electricity markets. </a:t>
          </a:r>
        </a:p>
      </dsp:txBody>
      <dsp:txXfrm>
        <a:off x="6170832" y="1257650"/>
        <a:ext cx="4661385" cy="1021721"/>
      </dsp:txXfrm>
    </dsp:sp>
    <dsp:sp modelId="{8E3E470E-D8AC-4A3D-B5C3-D9D7E471B5D0}">
      <dsp:nvSpPr>
        <dsp:cNvPr id="0" name=""/>
        <dsp:cNvSpPr/>
      </dsp:nvSpPr>
      <dsp:spPr>
        <a:xfrm>
          <a:off x="0" y="2556320"/>
          <a:ext cx="11045941" cy="10217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D838A-A7C6-4D8E-80DF-79AC5AF2EA50}">
      <dsp:nvSpPr>
        <dsp:cNvPr id="0" name=""/>
        <dsp:cNvSpPr/>
      </dsp:nvSpPr>
      <dsp:spPr>
        <a:xfrm>
          <a:off x="309070" y="2786207"/>
          <a:ext cx="561946" cy="5619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D4D24-045C-4859-B353-CBCCE1AB4C8E}">
      <dsp:nvSpPr>
        <dsp:cNvPr id="0" name=""/>
        <dsp:cNvSpPr/>
      </dsp:nvSpPr>
      <dsp:spPr>
        <a:xfrm>
          <a:off x="1180088" y="2556320"/>
          <a:ext cx="4970673" cy="102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2" tIns="108132" rIns="108132" bIns="108132" numCol="1" spcCol="1270" anchor="ctr" anchorCtr="0">
          <a:noAutofit/>
        </a:bodyPr>
        <a:lstStyle/>
        <a:p>
          <a:pPr marL="0" lvl="0" indent="0" algn="l" defTabSz="889000">
            <a:lnSpc>
              <a:spcPct val="100000"/>
            </a:lnSpc>
            <a:spcBef>
              <a:spcPct val="0"/>
            </a:spcBef>
            <a:spcAft>
              <a:spcPct val="35000"/>
            </a:spcAft>
            <a:buNone/>
          </a:pPr>
          <a:r>
            <a:rPr lang="en-US" sz="2000" kern="1200"/>
            <a:t>EDCs are regulated monopolies, meaning they are the only company that delivers electricity </a:t>
          </a:r>
        </a:p>
      </dsp:txBody>
      <dsp:txXfrm>
        <a:off x="1180088" y="2556320"/>
        <a:ext cx="4970673" cy="1021721"/>
      </dsp:txXfrm>
    </dsp:sp>
    <dsp:sp modelId="{FF431C44-F0FD-4C81-8F3D-17F22A507E38}">
      <dsp:nvSpPr>
        <dsp:cNvPr id="0" name=""/>
        <dsp:cNvSpPr/>
      </dsp:nvSpPr>
      <dsp:spPr>
        <a:xfrm>
          <a:off x="6150762" y="2556320"/>
          <a:ext cx="4895178" cy="102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2" tIns="108132" rIns="108132" bIns="108132" numCol="1" spcCol="1270" anchor="ctr" anchorCtr="0">
          <a:noAutofit/>
        </a:bodyPr>
        <a:lstStyle/>
        <a:p>
          <a:pPr marL="0" lvl="0" indent="0" algn="l" defTabSz="711200">
            <a:lnSpc>
              <a:spcPct val="100000"/>
            </a:lnSpc>
            <a:spcBef>
              <a:spcPct val="0"/>
            </a:spcBef>
            <a:spcAft>
              <a:spcPct val="35000"/>
            </a:spcAft>
            <a:buNone/>
          </a:pPr>
          <a:r>
            <a:rPr lang="en-US" sz="1600" kern="1200"/>
            <a:t>Therefore, the prices that EDCs charge for electricity is regulated by the Massachusetts Department of Public Utilities (the Department)</a:t>
          </a:r>
        </a:p>
      </dsp:txBody>
      <dsp:txXfrm>
        <a:off x="6150762" y="2556320"/>
        <a:ext cx="4895178" cy="1021721"/>
      </dsp:txXfrm>
    </dsp:sp>
    <dsp:sp modelId="{A5D845EE-D74C-4251-AD52-BB8F141B6936}">
      <dsp:nvSpPr>
        <dsp:cNvPr id="0" name=""/>
        <dsp:cNvSpPr/>
      </dsp:nvSpPr>
      <dsp:spPr>
        <a:xfrm>
          <a:off x="0" y="3833472"/>
          <a:ext cx="11045941" cy="10217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2302C1-0D9A-419D-B939-4805AFC55D25}">
      <dsp:nvSpPr>
        <dsp:cNvPr id="0" name=""/>
        <dsp:cNvSpPr/>
      </dsp:nvSpPr>
      <dsp:spPr>
        <a:xfrm>
          <a:off x="277905" y="4112858"/>
          <a:ext cx="624278" cy="462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583745-7D1D-4E17-A004-F36462ED2659}">
      <dsp:nvSpPr>
        <dsp:cNvPr id="0" name=""/>
        <dsp:cNvSpPr/>
      </dsp:nvSpPr>
      <dsp:spPr>
        <a:xfrm>
          <a:off x="1180088" y="3833472"/>
          <a:ext cx="9865852" cy="102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2" tIns="108132" rIns="108132" bIns="108132" numCol="1" spcCol="1270" anchor="ctr" anchorCtr="0">
          <a:noAutofit/>
        </a:bodyPr>
        <a:lstStyle/>
        <a:p>
          <a:pPr marL="0" lvl="0" indent="0" algn="l" defTabSz="889000">
            <a:lnSpc>
              <a:spcPct val="100000"/>
            </a:lnSpc>
            <a:spcBef>
              <a:spcPct val="0"/>
            </a:spcBef>
            <a:spcAft>
              <a:spcPct val="35000"/>
            </a:spcAft>
            <a:buNone/>
          </a:pPr>
          <a:r>
            <a:rPr lang="en-US" sz="2000" kern="1200"/>
            <a:t>The Department’s mission is to ensure that customers are protected, and that utility companies are providing the most reliable service at the lowest possible cost. </a:t>
          </a:r>
        </a:p>
      </dsp:txBody>
      <dsp:txXfrm>
        <a:off x="1180088" y="3833472"/>
        <a:ext cx="9865852" cy="10217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3/6/2025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51276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A068-F7A6-4DB6-D751-05EF8ECFD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46DE0-813F-01FF-20AF-D93F5B80C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1E64A-F494-1E67-4498-344FA2CF2A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08EC9-9688-F19E-1C04-EE938E7D3D61}"/>
              </a:ext>
            </a:extLst>
          </p:cNvPr>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303715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7BFA5-8A0F-F7E0-8C79-366CD0172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A4228-F2E4-EAE7-E124-AA8F3D50F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F10EF-29BA-E5FB-032D-DD17615C38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27AAC0-543A-0EDA-DC29-BAF46F1E2965}"/>
              </a:ext>
            </a:extLst>
          </p:cNvPr>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208434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7B93-3B24-E20C-50E9-2488EB72C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DD82B-F43C-2FEA-0450-392C3A888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D0D11-DE8D-D0CC-968B-FA872ED1FD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B0127E-7276-5BB3-CEE2-A2DEA524A922}"/>
              </a:ext>
            </a:extLst>
          </p:cNvPr>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297838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161B5-575A-7B0B-79B2-8AED86965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59B80-1953-2C66-878A-19415178C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DB32F-2D89-327C-C06E-7F8E3F21B5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4779C8-BAC2-A07F-0A92-7F619B1D54B5}"/>
              </a:ext>
            </a:extLst>
          </p:cNvPr>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91341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9F40-A389-E9C7-6031-E5A349C72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6EFC7-EA51-A3A6-AFAA-B98D7A7E6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7594E-9A4C-08DC-4034-976BFEDDD8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A620F5-0CDD-AA3E-5F5A-E1E7223D2AA8}"/>
              </a:ext>
            </a:extLst>
          </p:cNvPr>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41619885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Energy and Environmental Affairs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C41EE8-7865-1CE4-0411-60C2AB204AC1}"/>
              </a:ext>
            </a:extLst>
          </p:cNvPr>
          <p:cNvSpPr/>
          <p:nvPr userDrawn="1"/>
        </p:nvSpPr>
        <p:spPr>
          <a:xfrm>
            <a:off x="0" y="2378987"/>
            <a:ext cx="12192000" cy="2002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65233" y="2547258"/>
            <a:ext cx="11189740" cy="1665515"/>
          </a:xfrm>
        </p:spPr>
        <p:txBody>
          <a:bodyPr>
            <a:normAutofit/>
          </a:bodyPr>
          <a:lstStyle>
            <a:lvl1pPr marL="171450" indent="-171450">
              <a:lnSpc>
                <a:spcPts val="3200"/>
              </a:lnSpc>
              <a:buFont typeface="Arial" panose="020B0604020202020204" pitchFamily="34" charset="0"/>
              <a:buChar char=" "/>
              <a:defRPr sz="2400">
                <a:solidFill>
                  <a:schemeClr val="bg1"/>
                </a:solidFill>
              </a:defRPr>
            </a:lvl1pPr>
          </a:lstStyle>
          <a:p>
            <a:pPr lvl="0"/>
            <a:r>
              <a:rPr lang="en-US"/>
              <a:t>Click to edit Master text styles</a:t>
            </a:r>
          </a:p>
        </p:txBody>
      </p:sp>
      <p:sp>
        <p:nvSpPr>
          <p:cNvPr id="5" name="Footer Placeholder 4"/>
          <p:cNvSpPr>
            <a:spLocks noGrp="1"/>
          </p:cNvSpPr>
          <p:nvPr>
            <p:ph type="ftr" sz="quarter" idx="11"/>
          </p:nvPr>
        </p:nvSpPr>
        <p:spPr>
          <a:xfrm>
            <a:off x="705841" y="6498992"/>
            <a:ext cx="7437120" cy="390124"/>
          </a:xfrm>
        </p:spPr>
        <p:txBody>
          <a:bodyPr/>
          <a:lstStyle>
            <a:lvl1pPr>
              <a:defRPr sz="1000">
                <a:solidFill>
                  <a:schemeClr val="tx2"/>
                </a:solidFill>
              </a:defRPr>
            </a:lvl1pPr>
          </a:lstStyle>
          <a:p>
            <a:r>
              <a:rPr lang="en-US"/>
              <a:t>Grid Modernization Advisory Council</a:t>
            </a:r>
          </a:p>
        </p:txBody>
      </p:sp>
      <p:sp>
        <p:nvSpPr>
          <p:cNvPr id="6" name="Slide Number Placeholder 5"/>
          <p:cNvSpPr>
            <a:spLocks noGrp="1"/>
          </p:cNvSpPr>
          <p:nvPr>
            <p:ph type="sldNum" sz="quarter" idx="12"/>
          </p:nvPr>
        </p:nvSpPr>
        <p:spPr>
          <a:xfrm>
            <a:off x="11250434" y="6433075"/>
            <a:ext cx="526963" cy="393192"/>
          </a:xfrm>
        </p:spPr>
        <p:txBody>
          <a:bodyPr/>
          <a:lstStyle>
            <a:lvl1pPr>
              <a:defRPr sz="1000">
                <a:solidFill>
                  <a:schemeClr val="tx2"/>
                </a:solidFill>
                <a:latin typeface="Calibri" panose="020F0502020204030204" pitchFamily="34" charset="0"/>
              </a:defRPr>
            </a:lvl1pPr>
          </a:lstStyle>
          <a:p>
            <a:fld id="{1B79225A-044F-47AC-A466-ADAA88F41AF1}" type="slidenum">
              <a:rPr lang="en-US" smtClean="0"/>
              <a:pPr/>
              <a:t>‹#›</a:t>
            </a:fld>
            <a:endParaRPr lang="en-US"/>
          </a:p>
        </p:txBody>
      </p:sp>
      <p:sp>
        <p:nvSpPr>
          <p:cNvPr id="9"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
        <p:nvSpPr>
          <p:cNvPr id="7" name="Rectangle 6">
            <a:extLst>
              <a:ext uri="{FF2B5EF4-FFF2-40B4-BE49-F238E27FC236}">
                <a16:creationId xmlns:a16="http://schemas.microsoft.com/office/drawing/2014/main" id="{A342953F-9C65-16BC-2A55-68B107F00BB1}"/>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4FE6206F-230F-2125-BC8F-C58EFABF3735}"/>
              </a:ext>
            </a:extLst>
          </p:cNvPr>
          <p:cNvCxnSpPr>
            <a:cxnSpLocks/>
          </p:cNvCxnSpPr>
          <p:nvPr userDrawn="1"/>
        </p:nvCxnSpPr>
        <p:spPr>
          <a:xfrm>
            <a:off x="668434" y="1017646"/>
            <a:ext cx="11523566" cy="0"/>
          </a:xfrm>
          <a:prstGeom prst="line">
            <a:avLst/>
          </a:prstGeom>
          <a:ln w="40640">
            <a:solidFill>
              <a:srgbClr val="308C4D"/>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865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ll Graphic">
    <p:spTree>
      <p:nvGrpSpPr>
        <p:cNvPr id="1" name=""/>
        <p:cNvGrpSpPr/>
        <p:nvPr/>
      </p:nvGrpSpPr>
      <p:grpSpPr>
        <a:xfrm>
          <a:off x="0" y="0"/>
          <a:ext cx="0" cy="0"/>
          <a:chOff x="0" y="0"/>
          <a:chExt cx="0" cy="0"/>
        </a:xfrm>
      </p:grpSpPr>
      <p:sp>
        <p:nvSpPr>
          <p:cNvPr id="2" name="Title 1"/>
          <p:cNvSpPr>
            <a:spLocks noGrp="1"/>
          </p:cNvSpPr>
          <p:nvPr>
            <p:ph type="title"/>
          </p:nvPr>
        </p:nvSpPr>
        <p:spPr>
          <a:xfrm>
            <a:off x="6096001" y="376775"/>
            <a:ext cx="5805713" cy="653446"/>
          </a:xfrm>
        </p:spPr>
        <p:txBody>
          <a:bodyPr>
            <a:noAutofit/>
          </a:bodyPr>
          <a:lstStyle>
            <a:lvl1pPr>
              <a:defRPr sz="28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226627" y="1319753"/>
            <a:ext cx="5675087" cy="485721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05841" y="6498992"/>
            <a:ext cx="7437120" cy="390124"/>
          </a:xfrm>
        </p:spPr>
        <p:txBody>
          <a:bodyPr/>
          <a:lstStyle>
            <a:lvl1pPr>
              <a:defRPr sz="1000">
                <a:solidFill>
                  <a:schemeClr val="tx2"/>
                </a:solidFill>
              </a:defRPr>
            </a:lvl1pPr>
          </a:lstStyle>
          <a:p>
            <a:r>
              <a:rPr lang="en-US"/>
              <a:t>Grid Modernization Advisory Council</a:t>
            </a:r>
          </a:p>
        </p:txBody>
      </p:sp>
      <p:sp>
        <p:nvSpPr>
          <p:cNvPr id="6" name="Slide Number Placeholder 5"/>
          <p:cNvSpPr>
            <a:spLocks noGrp="1"/>
          </p:cNvSpPr>
          <p:nvPr>
            <p:ph type="sldNum" sz="quarter" idx="12"/>
          </p:nvPr>
        </p:nvSpPr>
        <p:spPr>
          <a:xfrm>
            <a:off x="11250434" y="6433075"/>
            <a:ext cx="526963" cy="393192"/>
          </a:xfrm>
        </p:spPr>
        <p:txBody>
          <a:bodyPr/>
          <a:lstStyle>
            <a:lvl1pPr>
              <a:defRPr sz="1000">
                <a:solidFill>
                  <a:schemeClr val="tx2"/>
                </a:solidFill>
                <a:latin typeface="Calibri" panose="020F0502020204030204" pitchFamily="34" charset="0"/>
              </a:defRPr>
            </a:lvl1pPr>
          </a:lstStyle>
          <a:p>
            <a:fld id="{1B79225A-044F-47AC-A466-ADAA88F41AF1}" type="slidenum">
              <a:rPr lang="en-US" smtClean="0"/>
              <a:pPr/>
              <a:t>‹#›</a:t>
            </a:fld>
            <a:endParaRPr lang="en-US"/>
          </a:p>
        </p:txBody>
      </p:sp>
      <p:sp>
        <p:nvSpPr>
          <p:cNvPr id="10" name="Chart Placeholder 9"/>
          <p:cNvSpPr>
            <a:spLocks noGrp="1"/>
          </p:cNvSpPr>
          <p:nvPr>
            <p:ph type="chart" sz="quarter" idx="13"/>
          </p:nvPr>
        </p:nvSpPr>
        <p:spPr>
          <a:xfrm>
            <a:off x="159661" y="342221"/>
            <a:ext cx="5805713" cy="5834742"/>
          </a:xfrm>
        </p:spPr>
        <p:txBody>
          <a:bodyPr/>
          <a:lstStyle/>
          <a:p>
            <a:r>
              <a:rPr lang="en-US"/>
              <a:t>Click icon to add chart</a:t>
            </a:r>
          </a:p>
        </p:txBody>
      </p:sp>
      <p:sp>
        <p:nvSpPr>
          <p:cNvPr id="12" name="Text Placeholder 7"/>
          <p:cNvSpPr>
            <a:spLocks noGrp="1"/>
          </p:cNvSpPr>
          <p:nvPr>
            <p:ph type="body" sz="quarter" idx="14"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
        <p:nvSpPr>
          <p:cNvPr id="4" name="Rectangle 3">
            <a:extLst>
              <a:ext uri="{FF2B5EF4-FFF2-40B4-BE49-F238E27FC236}">
                <a16:creationId xmlns:a16="http://schemas.microsoft.com/office/drawing/2014/main" id="{314F75A6-4192-90D1-85BA-CCDE1CF74919}"/>
              </a:ext>
            </a:extLst>
          </p:cNvPr>
          <p:cNvSpPr/>
          <p:nvPr userDrawn="1"/>
        </p:nvSpPr>
        <p:spPr>
          <a:xfrm>
            <a:off x="0" y="0"/>
            <a:ext cx="8890571" cy="2378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0882BC19-9238-509A-4EDC-3E98CA1BAB4E}"/>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5A9BFECF-CA13-CED5-EE00-1DA028D1A9B4}"/>
              </a:ext>
            </a:extLst>
          </p:cNvPr>
          <p:cNvCxnSpPr>
            <a:cxnSpLocks/>
          </p:cNvCxnSpPr>
          <p:nvPr userDrawn="1"/>
        </p:nvCxnSpPr>
        <p:spPr>
          <a:xfrm>
            <a:off x="6096001" y="1030221"/>
            <a:ext cx="6080519" cy="0"/>
          </a:xfrm>
          <a:prstGeom prst="line">
            <a:avLst/>
          </a:prstGeom>
          <a:ln w="28575">
            <a:solidFill>
              <a:srgbClr val="308C4D"/>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60480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py">
    <p:spTree>
      <p:nvGrpSpPr>
        <p:cNvPr id="1" name=""/>
        <p:cNvGrpSpPr/>
        <p:nvPr/>
      </p:nvGrpSpPr>
      <p:grpSpPr>
        <a:xfrm>
          <a:off x="0" y="0"/>
          <a:ext cx="0" cy="0"/>
          <a:chOff x="0" y="0"/>
          <a:chExt cx="0" cy="0"/>
        </a:xfrm>
      </p:grpSpPr>
      <p:sp>
        <p:nvSpPr>
          <p:cNvPr id="2" name="Title 1"/>
          <p:cNvSpPr>
            <a:spLocks noGrp="1"/>
          </p:cNvSpPr>
          <p:nvPr>
            <p:ph type="title"/>
          </p:nvPr>
        </p:nvSpPr>
        <p:spPr>
          <a:xfrm>
            <a:off x="668436" y="365127"/>
            <a:ext cx="8448105" cy="653446"/>
          </a:xfrm>
        </p:spPr>
        <p:txBody>
          <a:bodyPr>
            <a:no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89478" y="1941534"/>
            <a:ext cx="3050039" cy="3989390"/>
          </a:xfrm>
        </p:spPr>
        <p:txBody>
          <a:bodyPr anchor="t">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3896192" y="1418117"/>
            <a:ext cx="7569209" cy="539523"/>
          </a:xfrm>
        </p:spPr>
        <p:txBody>
          <a:bodyPr anchor="t">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61772" y="1959278"/>
            <a:ext cx="7808688" cy="3958092"/>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defRPr sz="1600" i="1"/>
            </a:lvl2pPr>
          </a:lstStyle>
          <a:p>
            <a:pPr lvl="0"/>
            <a:r>
              <a:rPr lang="en-US"/>
              <a:t>Click to edit Master text styles</a:t>
            </a:r>
          </a:p>
          <a:p>
            <a:pPr lvl="1"/>
            <a:r>
              <a:rPr lang="en-US"/>
              <a:t>Second level</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9" name="Slide Number Placeholder 8"/>
          <p:cNvSpPr>
            <a:spLocks noGrp="1"/>
          </p:cNvSpPr>
          <p:nvPr>
            <p:ph type="sldNum" sz="quarter" idx="12"/>
          </p:nvPr>
        </p:nvSpPr>
        <p:spPr>
          <a:xfrm>
            <a:off x="11260085" y="6439869"/>
            <a:ext cx="526963" cy="393192"/>
          </a:xfrm>
        </p:spPr>
        <p:txBody>
          <a:bodyPr/>
          <a:lstStyle>
            <a:lvl1pPr>
              <a:defRPr>
                <a:solidFill>
                  <a:schemeClr val="tx2"/>
                </a:solidFill>
              </a:defRPr>
            </a:lvl1pPr>
          </a:lstStyle>
          <a:p>
            <a:fld id="{1B79225A-044F-47AC-A466-ADAA88F41AF1}" type="slidenum">
              <a:rPr lang="en-US" smtClean="0"/>
              <a:pPr/>
              <a:t>‹#›</a:t>
            </a:fld>
            <a:endParaRPr lang="en-US"/>
          </a:p>
        </p:txBody>
      </p:sp>
      <p:sp>
        <p:nvSpPr>
          <p:cNvPr id="11"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Tree>
    <p:extLst>
      <p:ext uri="{BB962C8B-B14F-4D97-AF65-F5344CB8AC3E}">
        <p14:creationId xmlns:p14="http://schemas.microsoft.com/office/powerpoint/2010/main" val="28866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BB6BD6-E9BD-3033-144F-BB065A3FAC35}"/>
              </a:ext>
            </a:extLst>
          </p:cNvPr>
          <p:cNvSpPr/>
          <p:nvPr userDrawn="1"/>
        </p:nvSpPr>
        <p:spPr>
          <a:xfrm>
            <a:off x="0" y="298384"/>
            <a:ext cx="12192000" cy="6559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0"/>
            <a:ext cx="10515600" cy="2852737"/>
          </a:xfrm>
        </p:spPr>
        <p:txBody>
          <a:bodyPr anchor="ctr">
            <a:normAutofit/>
          </a:bodyPr>
          <a:lstStyle>
            <a:lvl1pPr algn="l">
              <a:defRPr sz="54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0036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_No Title">
    <p:spTree>
      <p:nvGrpSpPr>
        <p:cNvPr id="1" name=""/>
        <p:cNvGrpSpPr/>
        <p:nvPr/>
      </p:nvGrpSpPr>
      <p:grpSpPr>
        <a:xfrm>
          <a:off x="0" y="0"/>
          <a:ext cx="0" cy="0"/>
          <a:chOff x="0" y="0"/>
          <a:chExt cx="0" cy="0"/>
        </a:xfrm>
      </p:grpSpPr>
      <p:sp>
        <p:nvSpPr>
          <p:cNvPr id="2" name="Title 1"/>
          <p:cNvSpPr>
            <a:spLocks noGrp="1"/>
          </p:cNvSpPr>
          <p:nvPr>
            <p:ph type="title"/>
          </p:nvPr>
        </p:nvSpPr>
        <p:spPr>
          <a:xfrm>
            <a:off x="668434" y="365127"/>
            <a:ext cx="8415156" cy="653446"/>
          </a:xfrm>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9789" y="1937916"/>
            <a:ext cx="5157787"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937916"/>
            <a:ext cx="5183188"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79225A-044F-47AC-A466-ADAA88F41AF1}" type="slidenum">
              <a:rPr lang="en-US" smtClean="0"/>
              <a:pPr/>
              <a:t>‹#›</a:t>
            </a:fld>
            <a:endParaRPr lang="en-US"/>
          </a:p>
        </p:txBody>
      </p:sp>
      <p:sp>
        <p:nvSpPr>
          <p:cNvPr id="9"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Tree>
    <p:extLst>
      <p:ext uri="{BB962C8B-B14F-4D97-AF65-F5344CB8AC3E}">
        <p14:creationId xmlns:p14="http://schemas.microsoft.com/office/powerpoint/2010/main" val="3488421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_w Title">
    <p:spTree>
      <p:nvGrpSpPr>
        <p:cNvPr id="1" name=""/>
        <p:cNvGrpSpPr/>
        <p:nvPr/>
      </p:nvGrpSpPr>
      <p:grpSpPr>
        <a:xfrm>
          <a:off x="0" y="0"/>
          <a:ext cx="0" cy="0"/>
          <a:chOff x="0" y="0"/>
          <a:chExt cx="0" cy="0"/>
        </a:xfrm>
      </p:grpSpPr>
      <p:sp>
        <p:nvSpPr>
          <p:cNvPr id="12" name="Rectangle 11"/>
          <p:cNvSpPr/>
          <p:nvPr userDrawn="1"/>
        </p:nvSpPr>
        <p:spPr>
          <a:xfrm>
            <a:off x="9242698" y="296092"/>
            <a:ext cx="294930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68434" y="365127"/>
            <a:ext cx="8529577" cy="653446"/>
          </a:xfrm>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9" y="11140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937916"/>
            <a:ext cx="5157787"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11400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937916"/>
            <a:ext cx="5183188"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1B79225A-044F-47AC-A466-ADAA88F41AF1}" type="slidenum">
              <a:rPr lang="en-US" smtClean="0"/>
              <a:pPr/>
              <a:t>‹#›</a:t>
            </a:fld>
            <a:endParaRPr lang="en-US"/>
          </a:p>
        </p:txBody>
      </p:sp>
      <p:sp>
        <p:nvSpPr>
          <p:cNvPr id="11"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2698" y="273260"/>
            <a:ext cx="2949301" cy="723518"/>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531E0EF2-9B7D-8E6F-1FA7-414C18069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103" y="250062"/>
            <a:ext cx="1339415" cy="762471"/>
          </a:xfrm>
          <a:prstGeom prst="rect">
            <a:avLst/>
          </a:prstGeom>
        </p:spPr>
      </p:pic>
    </p:spTree>
    <p:extLst>
      <p:ext uri="{BB962C8B-B14F-4D97-AF65-F5344CB8AC3E}">
        <p14:creationId xmlns:p14="http://schemas.microsoft.com/office/powerpoint/2010/main" val="415860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68435" y="365127"/>
            <a:ext cx="8404171" cy="653446"/>
          </a:xfrm>
        </p:spPr>
        <p:txBody>
          <a:bodyPr>
            <a:normAutofit/>
          </a:bodyPr>
          <a:lstStyle>
            <a:lvl1pPr>
              <a:defRPr sz="3200">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1B79225A-044F-47AC-A466-ADAA88F41AF1}" type="slidenum">
              <a:rPr lang="en-US" smtClean="0"/>
              <a:pPr/>
              <a:t>‹#›</a:t>
            </a:fld>
            <a:endParaRPr lang="en-US"/>
          </a:p>
        </p:txBody>
      </p:sp>
      <p:sp>
        <p:nvSpPr>
          <p:cNvPr id="7" name="Content Placeholder 5"/>
          <p:cNvSpPr>
            <a:spLocks noGrp="1"/>
          </p:cNvSpPr>
          <p:nvPr>
            <p:ph sz="quarter" idx="4"/>
          </p:nvPr>
        </p:nvSpPr>
        <p:spPr>
          <a:xfrm>
            <a:off x="649774" y="1303409"/>
            <a:ext cx="10856892" cy="4828450"/>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buClr>
                <a:schemeClr val="tx2"/>
              </a:buClr>
              <a:defRPr sz="1600" i="1"/>
            </a:lvl2pPr>
          </a:lstStyle>
          <a:p>
            <a:pPr lvl="0"/>
            <a:r>
              <a:rPr lang="en-US"/>
              <a:t>Click to edit Master text styles</a:t>
            </a:r>
          </a:p>
          <a:p>
            <a:pPr lvl="1"/>
            <a:r>
              <a:rPr lang="en-US"/>
              <a:t>Second level</a:t>
            </a:r>
          </a:p>
        </p:txBody>
      </p:sp>
      <p:sp>
        <p:nvSpPr>
          <p:cNvPr id="8"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Tree>
    <p:extLst>
      <p:ext uri="{BB962C8B-B14F-4D97-AF65-F5344CB8AC3E}">
        <p14:creationId xmlns:p14="http://schemas.microsoft.com/office/powerpoint/2010/main" val="155214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0694" y="1607730"/>
            <a:ext cx="10242876" cy="824061"/>
          </a:xfrm>
        </p:spPr>
        <p:txBody>
          <a:bodyPr anchor="b">
            <a:noAutofit/>
          </a:bodyPr>
          <a:lstStyle>
            <a:lvl1pPr algn="l">
              <a:lnSpc>
                <a:spcPts val="3120"/>
              </a:lnSpc>
              <a:defRPr sz="2800" b="1">
                <a:solidFill>
                  <a:schemeClr val="accent1"/>
                </a:solidFill>
              </a:defRPr>
            </a:lvl1pPr>
          </a:lstStyle>
          <a:p>
            <a:r>
              <a:rPr kumimoji="0" lang="en-US" sz="3600" b="1" i="0" u="none" strike="noStrike" kern="1200" cap="none" spc="0" normalizeH="0" baseline="0" noProof="0">
                <a:ln>
                  <a:noFill/>
                </a:ln>
                <a:solidFill>
                  <a:srgbClr val="1F497D"/>
                </a:solidFill>
                <a:effectLst/>
                <a:uLnTx/>
                <a:uFillTx/>
                <a:latin typeface="Calibri"/>
                <a:ea typeface="+mj-ea"/>
                <a:cs typeface="+mj-cs"/>
              </a:rPr>
              <a:t>Massachusetts Grid Modernization Advisory Council</a:t>
            </a:r>
            <a:endParaRPr lang="en-US"/>
          </a:p>
        </p:txBody>
      </p:sp>
      <p:sp>
        <p:nvSpPr>
          <p:cNvPr id="3" name="Subtitle 2"/>
          <p:cNvSpPr>
            <a:spLocks noGrp="1"/>
          </p:cNvSpPr>
          <p:nvPr>
            <p:ph type="subTitle" idx="1" hasCustomPrompt="1"/>
          </p:nvPr>
        </p:nvSpPr>
        <p:spPr>
          <a:xfrm>
            <a:off x="850694" y="2581831"/>
            <a:ext cx="7093156" cy="1056322"/>
          </a:xfrm>
        </p:spPr>
        <p:txBody>
          <a:bodyPr>
            <a:noAutofit/>
          </a:bodyPr>
          <a:lstStyle>
            <a:lvl1pPr marL="0" indent="0" algn="l">
              <a:lnSpc>
                <a:spcPts val="3200"/>
              </a:lnSpc>
              <a:buNone/>
              <a:defRPr lang="en-US" sz="3200" b="1" kern="120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Executive Committee Meeting</a:t>
            </a:r>
          </a:p>
        </p:txBody>
      </p:sp>
      <p:sp>
        <p:nvSpPr>
          <p:cNvPr id="13" name="Text Placeholder 9"/>
          <p:cNvSpPr>
            <a:spLocks noGrp="1"/>
          </p:cNvSpPr>
          <p:nvPr>
            <p:ph type="body" sz="quarter" idx="15"/>
          </p:nvPr>
        </p:nvSpPr>
        <p:spPr>
          <a:xfrm>
            <a:off x="850693" y="4232044"/>
            <a:ext cx="7093157" cy="747584"/>
          </a:xfrm>
        </p:spPr>
        <p:txBody>
          <a:bodyPr>
            <a:normAutofit/>
          </a:bodyPr>
          <a:lstStyle>
            <a:lvl1pPr marL="0" indent="0" algn="l" defTabSz="914400" rtl="0" eaLnBrk="1" latinLnBrk="0" hangingPunct="1">
              <a:lnSpc>
                <a:spcPts val="3200"/>
              </a:lnSpc>
              <a:spcBef>
                <a:spcPts val="1000"/>
              </a:spcBef>
              <a:buClr>
                <a:schemeClr val="tx2"/>
              </a:buClr>
              <a:buFont typeface="Arial" panose="020B0604020202020204" pitchFamily="34" charset="0"/>
              <a:buNone/>
              <a:defRPr lang="en-US" sz="2800" b="0" kern="1200" dirty="0" smtClean="0">
                <a:solidFill>
                  <a:schemeClr val="tx1">
                    <a:lumMod val="50000"/>
                    <a:lumOff val="50000"/>
                  </a:schemeClr>
                </a:solidFill>
                <a:latin typeface="+mn-lt"/>
                <a:ea typeface="+mn-ea"/>
                <a:cs typeface="+mn-cs"/>
              </a:defRPr>
            </a:lvl1pPr>
          </a:lstStyle>
          <a:p>
            <a:pPr lvl="0"/>
            <a:endParaRPr lang="en-US"/>
          </a:p>
        </p:txBody>
      </p:sp>
      <p:sp>
        <p:nvSpPr>
          <p:cNvPr id="4" name="Rectangle 3">
            <a:extLst>
              <a:ext uri="{FF2B5EF4-FFF2-40B4-BE49-F238E27FC236}">
                <a16:creationId xmlns:a16="http://schemas.microsoft.com/office/drawing/2014/main" id="{275F8EFE-06D8-214D-8DF9-36C1BA20DA55}"/>
              </a:ext>
            </a:extLst>
          </p:cNvPr>
          <p:cNvSpPr/>
          <p:nvPr userDrawn="1"/>
        </p:nvSpPr>
        <p:spPr>
          <a:xfrm>
            <a:off x="0" y="0"/>
            <a:ext cx="8890571" cy="2378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E137663A-64AE-2AAE-A004-8041C849B69D}"/>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58E75792-9816-F292-81B3-D3A9C764A8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1670" y="2767877"/>
            <a:ext cx="4687592" cy="2579650"/>
          </a:xfrm>
          <a:prstGeom prst="rect">
            <a:avLst/>
          </a:prstGeom>
        </p:spPr>
      </p:pic>
      <p:cxnSp>
        <p:nvCxnSpPr>
          <p:cNvPr id="7" name="Straight Connector 6">
            <a:extLst>
              <a:ext uri="{FF2B5EF4-FFF2-40B4-BE49-F238E27FC236}">
                <a16:creationId xmlns:a16="http://schemas.microsoft.com/office/drawing/2014/main" id="{F38F39CF-1FBC-2EEA-CDDE-382F95BE44EC}"/>
              </a:ext>
            </a:extLst>
          </p:cNvPr>
          <p:cNvCxnSpPr/>
          <p:nvPr userDrawn="1"/>
        </p:nvCxnSpPr>
        <p:spPr>
          <a:xfrm>
            <a:off x="850694" y="4019909"/>
            <a:ext cx="5245306" cy="0"/>
          </a:xfrm>
          <a:prstGeom prst="line">
            <a:avLst/>
          </a:prstGeom>
          <a:ln w="38100">
            <a:solidFill>
              <a:srgbClr val="2E8C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30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880281" y="6407161"/>
            <a:ext cx="834094" cy="393192"/>
          </a:xfrm>
        </p:spPr>
        <p:txBody>
          <a:bodyPr/>
          <a:lstStyle>
            <a:lvl1pPr>
              <a:defRPr sz="1000" b="1">
                <a:solidFill>
                  <a:schemeClr val="tx2"/>
                </a:solidFill>
                <a:latin typeface="Calibri" panose="020F0502020204030204" pitchFamily="34" charset="0"/>
              </a:defRPr>
            </a:lvl1pPr>
          </a:lstStyle>
          <a:p>
            <a:r>
              <a:rPr lang="en-US"/>
              <a:t>Slide </a:t>
            </a:r>
            <a:fld id="{1B79225A-044F-47AC-A466-ADAA88F41AF1}" type="slidenum">
              <a:rPr lang="en-US" smtClean="0"/>
              <a:pPr/>
              <a:t>‹#›</a:t>
            </a:fld>
            <a:endParaRPr lang="en-US"/>
          </a:p>
        </p:txBody>
      </p:sp>
      <p:sp>
        <p:nvSpPr>
          <p:cNvPr id="2" name="Title 1"/>
          <p:cNvSpPr>
            <a:spLocks noGrp="1"/>
          </p:cNvSpPr>
          <p:nvPr>
            <p:ph type="title"/>
          </p:nvPr>
        </p:nvSpPr>
        <p:spPr>
          <a:xfrm>
            <a:off x="668435" y="365127"/>
            <a:ext cx="11045940" cy="653446"/>
          </a:xfrm>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68434" y="1319753"/>
            <a:ext cx="11045941" cy="4857210"/>
          </a:xfrm>
        </p:spPr>
        <p:txBody>
          <a:bodyPr/>
          <a:lstStyle>
            <a:lvl1pPr marL="0" indent="0">
              <a:lnSpc>
                <a:spcPct val="100000"/>
              </a:lnSpc>
              <a:spcBef>
                <a:spcPts val="1200"/>
              </a:spcBef>
              <a:buFont typeface="Arial" panose="020B0604020202020204" pitchFamily="34" charset="0"/>
              <a:buNone/>
              <a:defRPr sz="2200"/>
            </a:lvl1pPr>
            <a:lvl2pPr marL="569913" indent="-171450">
              <a:spcBef>
                <a:spcPts val="600"/>
              </a:spcBef>
              <a:buSzPct val="70000"/>
              <a:buFont typeface="Wingdings" panose="05000000000000000000" pitchFamily="2" charset="2"/>
              <a:buChar char="§"/>
              <a:defRPr sz="1800"/>
            </a:lvl2pPr>
            <a:lvl3pPr marL="1031875" indent="-122238">
              <a:buSzPct val="80000"/>
              <a:defRPr sz="1800"/>
            </a:lvl3pPr>
            <a:lvl4pPr marL="1484313" indent="-168275">
              <a:tabLst/>
              <a:defRPr sz="1600"/>
            </a:lvl4pPr>
            <a:lvl5pPr marL="1946275" indent="-17145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68434" y="6407161"/>
            <a:ext cx="7437120" cy="390124"/>
          </a:xfrm>
        </p:spPr>
        <p:txBody>
          <a:bodyPr/>
          <a:lstStyle>
            <a:lvl1pPr>
              <a:defRPr b="1" i="0">
                <a:solidFill>
                  <a:schemeClr val="tx2"/>
                </a:solidFill>
              </a:defRPr>
            </a:lvl1pPr>
          </a:lstStyle>
          <a:p>
            <a:r>
              <a:rPr lang="en-US"/>
              <a:t>Grid Modernization Advisory Council</a:t>
            </a:r>
          </a:p>
        </p:txBody>
      </p:sp>
      <p:sp>
        <p:nvSpPr>
          <p:cNvPr id="4" name="Rectangle 3">
            <a:extLst>
              <a:ext uri="{FF2B5EF4-FFF2-40B4-BE49-F238E27FC236}">
                <a16:creationId xmlns:a16="http://schemas.microsoft.com/office/drawing/2014/main" id="{93DA6D77-DF44-E747-1295-2DBC431B68A1}"/>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745C0223-5CAA-2C9E-DD1B-A89751D979D0}"/>
              </a:ext>
            </a:extLst>
          </p:cNvPr>
          <p:cNvCxnSpPr>
            <a:cxnSpLocks/>
          </p:cNvCxnSpPr>
          <p:nvPr userDrawn="1"/>
        </p:nvCxnSpPr>
        <p:spPr>
          <a:xfrm>
            <a:off x="668434" y="1026790"/>
            <a:ext cx="11523566" cy="0"/>
          </a:xfrm>
          <a:prstGeom prst="line">
            <a:avLst/>
          </a:prstGeom>
          <a:ln w="40640">
            <a:solidFill>
              <a:srgbClr val="308C4D"/>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0567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C41EE8-7865-1CE4-0411-60C2AB204AC1}"/>
              </a:ext>
            </a:extLst>
          </p:cNvPr>
          <p:cNvSpPr/>
          <p:nvPr userDrawn="1"/>
        </p:nvSpPr>
        <p:spPr>
          <a:xfrm>
            <a:off x="0" y="2378987"/>
            <a:ext cx="12192000" cy="2002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65233" y="2547258"/>
            <a:ext cx="11189740" cy="1665515"/>
          </a:xfrm>
        </p:spPr>
        <p:txBody>
          <a:bodyPr>
            <a:normAutofit/>
          </a:bodyPr>
          <a:lstStyle>
            <a:lvl1pPr marL="171450" indent="-171450">
              <a:lnSpc>
                <a:spcPts val="3200"/>
              </a:lnSpc>
              <a:buFont typeface="Arial" panose="020B0604020202020204" pitchFamily="34" charset="0"/>
              <a:buChar char=" "/>
              <a:defRPr sz="2400">
                <a:solidFill>
                  <a:schemeClr val="bg1"/>
                </a:solidFill>
              </a:defRPr>
            </a:lvl1pPr>
          </a:lstStyle>
          <a:p>
            <a:pPr lvl="0"/>
            <a:r>
              <a:rPr lang="en-US"/>
              <a:t>Click to edit Master text styles</a:t>
            </a:r>
          </a:p>
        </p:txBody>
      </p:sp>
      <p:sp>
        <p:nvSpPr>
          <p:cNvPr id="5" name="Footer Placeholder 4"/>
          <p:cNvSpPr>
            <a:spLocks noGrp="1"/>
          </p:cNvSpPr>
          <p:nvPr>
            <p:ph type="ftr" sz="quarter" idx="11"/>
          </p:nvPr>
        </p:nvSpPr>
        <p:spPr>
          <a:xfrm>
            <a:off x="705841" y="6498992"/>
            <a:ext cx="7437120" cy="390124"/>
          </a:xfrm>
        </p:spPr>
        <p:txBody>
          <a:bodyPr/>
          <a:lstStyle>
            <a:lvl1pPr>
              <a:defRPr sz="1000">
                <a:solidFill>
                  <a:schemeClr val="tx2"/>
                </a:solidFill>
              </a:defRPr>
            </a:lvl1pPr>
          </a:lstStyle>
          <a:p>
            <a:r>
              <a:rPr lang="en-US"/>
              <a:t>Grid Modernization Advisory Council</a:t>
            </a:r>
          </a:p>
        </p:txBody>
      </p:sp>
      <p:sp>
        <p:nvSpPr>
          <p:cNvPr id="6" name="Slide Number Placeholder 5"/>
          <p:cNvSpPr>
            <a:spLocks noGrp="1"/>
          </p:cNvSpPr>
          <p:nvPr>
            <p:ph type="sldNum" sz="quarter" idx="12"/>
          </p:nvPr>
        </p:nvSpPr>
        <p:spPr>
          <a:xfrm>
            <a:off x="11250434" y="6433075"/>
            <a:ext cx="526963" cy="393192"/>
          </a:xfrm>
        </p:spPr>
        <p:txBody>
          <a:bodyPr/>
          <a:lstStyle>
            <a:lvl1pPr>
              <a:defRPr sz="1000">
                <a:solidFill>
                  <a:schemeClr val="tx2"/>
                </a:solidFill>
                <a:latin typeface="Calibri" panose="020F0502020204030204" pitchFamily="34" charset="0"/>
              </a:defRPr>
            </a:lvl1pPr>
          </a:lstStyle>
          <a:p>
            <a:fld id="{1B79225A-044F-47AC-A466-ADAA88F41AF1}" type="slidenum">
              <a:rPr lang="en-US" smtClean="0"/>
              <a:pPr/>
              <a:t>‹#›</a:t>
            </a:fld>
            <a:endParaRPr lang="en-US"/>
          </a:p>
        </p:txBody>
      </p:sp>
      <p:sp>
        <p:nvSpPr>
          <p:cNvPr id="9"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
        <p:nvSpPr>
          <p:cNvPr id="7" name="Rectangle 6">
            <a:extLst>
              <a:ext uri="{FF2B5EF4-FFF2-40B4-BE49-F238E27FC236}">
                <a16:creationId xmlns:a16="http://schemas.microsoft.com/office/drawing/2014/main" id="{A342953F-9C65-16BC-2A55-68B107F00BB1}"/>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4FE6206F-230F-2125-BC8F-C58EFABF3735}"/>
              </a:ext>
            </a:extLst>
          </p:cNvPr>
          <p:cNvCxnSpPr>
            <a:cxnSpLocks/>
          </p:cNvCxnSpPr>
          <p:nvPr userDrawn="1"/>
        </p:nvCxnSpPr>
        <p:spPr>
          <a:xfrm>
            <a:off x="668434" y="1017646"/>
            <a:ext cx="11523566" cy="0"/>
          </a:xfrm>
          <a:prstGeom prst="line">
            <a:avLst/>
          </a:prstGeom>
          <a:ln w="40640">
            <a:solidFill>
              <a:srgbClr val="308C4D"/>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194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ll Graphic">
    <p:spTree>
      <p:nvGrpSpPr>
        <p:cNvPr id="1" name=""/>
        <p:cNvGrpSpPr/>
        <p:nvPr/>
      </p:nvGrpSpPr>
      <p:grpSpPr>
        <a:xfrm>
          <a:off x="0" y="0"/>
          <a:ext cx="0" cy="0"/>
          <a:chOff x="0" y="0"/>
          <a:chExt cx="0" cy="0"/>
        </a:xfrm>
      </p:grpSpPr>
      <p:sp>
        <p:nvSpPr>
          <p:cNvPr id="2" name="Title 1"/>
          <p:cNvSpPr>
            <a:spLocks noGrp="1"/>
          </p:cNvSpPr>
          <p:nvPr>
            <p:ph type="title"/>
          </p:nvPr>
        </p:nvSpPr>
        <p:spPr>
          <a:xfrm>
            <a:off x="6096001" y="376775"/>
            <a:ext cx="5805713" cy="653446"/>
          </a:xfrm>
        </p:spPr>
        <p:txBody>
          <a:bodyPr>
            <a:noAutofit/>
          </a:bodyPr>
          <a:lstStyle>
            <a:lvl1pPr>
              <a:defRPr sz="28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226627" y="1319753"/>
            <a:ext cx="5675087" cy="485721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05841" y="6498992"/>
            <a:ext cx="7437120" cy="390124"/>
          </a:xfrm>
        </p:spPr>
        <p:txBody>
          <a:bodyPr/>
          <a:lstStyle>
            <a:lvl1pPr>
              <a:defRPr sz="1000">
                <a:solidFill>
                  <a:schemeClr val="tx2"/>
                </a:solidFill>
              </a:defRPr>
            </a:lvl1pPr>
          </a:lstStyle>
          <a:p>
            <a:r>
              <a:rPr lang="en-US"/>
              <a:t>Grid Modernization Advisory Council</a:t>
            </a:r>
          </a:p>
        </p:txBody>
      </p:sp>
      <p:sp>
        <p:nvSpPr>
          <p:cNvPr id="6" name="Slide Number Placeholder 5"/>
          <p:cNvSpPr>
            <a:spLocks noGrp="1"/>
          </p:cNvSpPr>
          <p:nvPr>
            <p:ph type="sldNum" sz="quarter" idx="12"/>
          </p:nvPr>
        </p:nvSpPr>
        <p:spPr>
          <a:xfrm>
            <a:off x="11250434" y="6433075"/>
            <a:ext cx="526963" cy="393192"/>
          </a:xfrm>
        </p:spPr>
        <p:txBody>
          <a:bodyPr/>
          <a:lstStyle>
            <a:lvl1pPr>
              <a:defRPr sz="1000">
                <a:solidFill>
                  <a:schemeClr val="tx2"/>
                </a:solidFill>
                <a:latin typeface="Calibri" panose="020F0502020204030204" pitchFamily="34" charset="0"/>
              </a:defRPr>
            </a:lvl1pPr>
          </a:lstStyle>
          <a:p>
            <a:fld id="{1B79225A-044F-47AC-A466-ADAA88F41AF1}" type="slidenum">
              <a:rPr lang="en-US" smtClean="0"/>
              <a:pPr/>
              <a:t>‹#›</a:t>
            </a:fld>
            <a:endParaRPr lang="en-US"/>
          </a:p>
        </p:txBody>
      </p:sp>
      <p:sp>
        <p:nvSpPr>
          <p:cNvPr id="10" name="Chart Placeholder 9"/>
          <p:cNvSpPr>
            <a:spLocks noGrp="1"/>
          </p:cNvSpPr>
          <p:nvPr>
            <p:ph type="chart" sz="quarter" idx="13"/>
          </p:nvPr>
        </p:nvSpPr>
        <p:spPr>
          <a:xfrm>
            <a:off x="159661" y="342221"/>
            <a:ext cx="5805713" cy="5834742"/>
          </a:xfrm>
        </p:spPr>
        <p:txBody>
          <a:bodyPr/>
          <a:lstStyle/>
          <a:p>
            <a:r>
              <a:rPr lang="en-US"/>
              <a:t>Click icon to add chart</a:t>
            </a:r>
          </a:p>
        </p:txBody>
      </p:sp>
      <p:sp>
        <p:nvSpPr>
          <p:cNvPr id="12" name="Text Placeholder 7"/>
          <p:cNvSpPr>
            <a:spLocks noGrp="1"/>
          </p:cNvSpPr>
          <p:nvPr>
            <p:ph type="body" sz="quarter" idx="14"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
        <p:nvSpPr>
          <p:cNvPr id="4" name="Rectangle 3">
            <a:extLst>
              <a:ext uri="{FF2B5EF4-FFF2-40B4-BE49-F238E27FC236}">
                <a16:creationId xmlns:a16="http://schemas.microsoft.com/office/drawing/2014/main" id="{314F75A6-4192-90D1-85BA-CCDE1CF74919}"/>
              </a:ext>
            </a:extLst>
          </p:cNvPr>
          <p:cNvSpPr/>
          <p:nvPr userDrawn="1"/>
        </p:nvSpPr>
        <p:spPr>
          <a:xfrm>
            <a:off x="0" y="0"/>
            <a:ext cx="8890571" cy="2378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0882BC19-9238-509A-4EDC-3E98CA1BAB4E}"/>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5A9BFECF-CA13-CED5-EE00-1DA028D1A9B4}"/>
              </a:ext>
            </a:extLst>
          </p:cNvPr>
          <p:cNvCxnSpPr>
            <a:cxnSpLocks/>
          </p:cNvCxnSpPr>
          <p:nvPr userDrawn="1"/>
        </p:nvCxnSpPr>
        <p:spPr>
          <a:xfrm>
            <a:off x="6096001" y="1030221"/>
            <a:ext cx="6080519" cy="0"/>
          </a:xfrm>
          <a:prstGeom prst="line">
            <a:avLst/>
          </a:prstGeom>
          <a:ln w="28575">
            <a:solidFill>
              <a:srgbClr val="308C4D"/>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1740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opy">
    <p:spTree>
      <p:nvGrpSpPr>
        <p:cNvPr id="1" name=""/>
        <p:cNvGrpSpPr/>
        <p:nvPr/>
      </p:nvGrpSpPr>
      <p:grpSpPr>
        <a:xfrm>
          <a:off x="0" y="0"/>
          <a:ext cx="0" cy="0"/>
          <a:chOff x="0" y="0"/>
          <a:chExt cx="0" cy="0"/>
        </a:xfrm>
      </p:grpSpPr>
      <p:sp>
        <p:nvSpPr>
          <p:cNvPr id="2" name="Title 1"/>
          <p:cNvSpPr>
            <a:spLocks noGrp="1"/>
          </p:cNvSpPr>
          <p:nvPr>
            <p:ph type="title"/>
          </p:nvPr>
        </p:nvSpPr>
        <p:spPr>
          <a:xfrm>
            <a:off x="668436" y="365127"/>
            <a:ext cx="8448105" cy="653446"/>
          </a:xfrm>
        </p:spPr>
        <p:txBody>
          <a:bodyPr>
            <a:no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89478" y="1941534"/>
            <a:ext cx="3050039" cy="3989390"/>
          </a:xfrm>
        </p:spPr>
        <p:txBody>
          <a:bodyPr anchor="t">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3896192" y="1418117"/>
            <a:ext cx="7569209" cy="539523"/>
          </a:xfrm>
        </p:spPr>
        <p:txBody>
          <a:bodyPr anchor="t">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61772" y="1959278"/>
            <a:ext cx="7808688" cy="3958092"/>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defRPr sz="1600" i="1"/>
            </a:lvl2pPr>
          </a:lstStyle>
          <a:p>
            <a:pPr lvl="0"/>
            <a:r>
              <a:rPr lang="en-US"/>
              <a:t>Click to edit Master text styles</a:t>
            </a:r>
          </a:p>
          <a:p>
            <a:pPr lvl="1"/>
            <a:r>
              <a:rPr lang="en-US"/>
              <a:t>Second level</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9" name="Slide Number Placeholder 8"/>
          <p:cNvSpPr>
            <a:spLocks noGrp="1"/>
          </p:cNvSpPr>
          <p:nvPr>
            <p:ph type="sldNum" sz="quarter" idx="12"/>
          </p:nvPr>
        </p:nvSpPr>
        <p:spPr>
          <a:xfrm>
            <a:off x="11260085" y="6439869"/>
            <a:ext cx="526963" cy="393192"/>
          </a:xfrm>
        </p:spPr>
        <p:txBody>
          <a:bodyPr/>
          <a:lstStyle>
            <a:lvl1pPr>
              <a:defRPr>
                <a:solidFill>
                  <a:schemeClr val="tx2"/>
                </a:solidFill>
              </a:defRPr>
            </a:lvl1pPr>
          </a:lstStyle>
          <a:p>
            <a:fld id="{1B79225A-044F-47AC-A466-ADAA88F41AF1}" type="slidenum">
              <a:rPr lang="en-US" smtClean="0"/>
              <a:pPr/>
              <a:t>‹#›</a:t>
            </a:fld>
            <a:endParaRPr lang="en-US"/>
          </a:p>
        </p:txBody>
      </p:sp>
      <p:sp>
        <p:nvSpPr>
          <p:cNvPr id="11"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Tree>
    <p:extLst>
      <p:ext uri="{BB962C8B-B14F-4D97-AF65-F5344CB8AC3E}">
        <p14:creationId xmlns:p14="http://schemas.microsoft.com/office/powerpoint/2010/main" val="314633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BB6BD6-E9BD-3033-144F-BB065A3FAC35}"/>
              </a:ext>
            </a:extLst>
          </p:cNvPr>
          <p:cNvSpPr/>
          <p:nvPr userDrawn="1"/>
        </p:nvSpPr>
        <p:spPr>
          <a:xfrm>
            <a:off x="0" y="298384"/>
            <a:ext cx="12192000" cy="6559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0"/>
            <a:ext cx="10515600" cy="2852737"/>
          </a:xfrm>
        </p:spPr>
        <p:txBody>
          <a:bodyPr anchor="ctr">
            <a:normAutofit/>
          </a:bodyPr>
          <a:lstStyle>
            <a:lvl1pPr algn="l">
              <a:defRPr sz="5400">
                <a:solidFill>
                  <a:srgbClr val="002060"/>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793595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_No Title">
    <p:spTree>
      <p:nvGrpSpPr>
        <p:cNvPr id="1" name=""/>
        <p:cNvGrpSpPr/>
        <p:nvPr/>
      </p:nvGrpSpPr>
      <p:grpSpPr>
        <a:xfrm>
          <a:off x="0" y="0"/>
          <a:ext cx="0" cy="0"/>
          <a:chOff x="0" y="0"/>
          <a:chExt cx="0" cy="0"/>
        </a:xfrm>
      </p:grpSpPr>
      <p:sp>
        <p:nvSpPr>
          <p:cNvPr id="2" name="Title 1"/>
          <p:cNvSpPr>
            <a:spLocks noGrp="1"/>
          </p:cNvSpPr>
          <p:nvPr>
            <p:ph type="title"/>
          </p:nvPr>
        </p:nvSpPr>
        <p:spPr>
          <a:xfrm>
            <a:off x="668434" y="365127"/>
            <a:ext cx="8415156" cy="653446"/>
          </a:xfrm>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9789" y="1937916"/>
            <a:ext cx="5157787"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937916"/>
            <a:ext cx="5183188"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79225A-044F-47AC-A466-ADAA88F41AF1}" type="slidenum">
              <a:rPr lang="en-US" smtClean="0"/>
              <a:pPr/>
              <a:t>‹#›</a:t>
            </a:fld>
            <a:endParaRPr lang="en-US"/>
          </a:p>
        </p:txBody>
      </p:sp>
      <p:sp>
        <p:nvSpPr>
          <p:cNvPr id="9"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Tree>
    <p:extLst>
      <p:ext uri="{BB962C8B-B14F-4D97-AF65-F5344CB8AC3E}">
        <p14:creationId xmlns:p14="http://schemas.microsoft.com/office/powerpoint/2010/main" val="329522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_w Title">
    <p:spTree>
      <p:nvGrpSpPr>
        <p:cNvPr id="1" name=""/>
        <p:cNvGrpSpPr/>
        <p:nvPr/>
      </p:nvGrpSpPr>
      <p:grpSpPr>
        <a:xfrm>
          <a:off x="0" y="0"/>
          <a:ext cx="0" cy="0"/>
          <a:chOff x="0" y="0"/>
          <a:chExt cx="0" cy="0"/>
        </a:xfrm>
      </p:grpSpPr>
      <p:sp>
        <p:nvSpPr>
          <p:cNvPr id="12" name="Rectangle 11"/>
          <p:cNvSpPr/>
          <p:nvPr userDrawn="1"/>
        </p:nvSpPr>
        <p:spPr>
          <a:xfrm>
            <a:off x="9242698" y="296092"/>
            <a:ext cx="294930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68434" y="365127"/>
            <a:ext cx="8529577" cy="653446"/>
          </a:xfrm>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9" y="11140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937916"/>
            <a:ext cx="5157787"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11400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937916"/>
            <a:ext cx="5183188"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1B79225A-044F-47AC-A466-ADAA88F41AF1}" type="slidenum">
              <a:rPr lang="en-US" smtClean="0"/>
              <a:pPr/>
              <a:t>‹#›</a:t>
            </a:fld>
            <a:endParaRPr lang="en-US"/>
          </a:p>
        </p:txBody>
      </p:sp>
      <p:sp>
        <p:nvSpPr>
          <p:cNvPr id="11"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2698" y="273260"/>
            <a:ext cx="2949301" cy="723518"/>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531E0EF2-9B7D-8E6F-1FA7-414C180692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7103" y="250062"/>
            <a:ext cx="1339415" cy="762471"/>
          </a:xfrm>
          <a:prstGeom prst="rect">
            <a:avLst/>
          </a:prstGeom>
        </p:spPr>
      </p:pic>
    </p:spTree>
    <p:extLst>
      <p:ext uri="{BB962C8B-B14F-4D97-AF65-F5344CB8AC3E}">
        <p14:creationId xmlns:p14="http://schemas.microsoft.com/office/powerpoint/2010/main" val="1408742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68435" y="365127"/>
            <a:ext cx="8404171" cy="653446"/>
          </a:xfrm>
        </p:spPr>
        <p:txBody>
          <a:bodyPr>
            <a:normAutofit/>
          </a:bodyPr>
          <a:lstStyle>
            <a:lvl1pPr>
              <a:defRPr sz="3200">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t>Grid Modernization Advisory Council</a:t>
            </a: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1B79225A-044F-47AC-A466-ADAA88F41AF1}" type="slidenum">
              <a:rPr lang="en-US" smtClean="0"/>
              <a:pPr/>
              <a:t>‹#›</a:t>
            </a:fld>
            <a:endParaRPr lang="en-US"/>
          </a:p>
        </p:txBody>
      </p:sp>
      <p:sp>
        <p:nvSpPr>
          <p:cNvPr id="7" name="Content Placeholder 5"/>
          <p:cNvSpPr>
            <a:spLocks noGrp="1"/>
          </p:cNvSpPr>
          <p:nvPr>
            <p:ph sz="quarter" idx="4"/>
          </p:nvPr>
        </p:nvSpPr>
        <p:spPr>
          <a:xfrm>
            <a:off x="649774" y="1303409"/>
            <a:ext cx="10856892" cy="4828450"/>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buClr>
                <a:schemeClr val="tx2"/>
              </a:buClr>
              <a:defRPr sz="1600" i="1"/>
            </a:lvl2pPr>
          </a:lstStyle>
          <a:p>
            <a:pPr lvl="0"/>
            <a:r>
              <a:rPr lang="en-US"/>
              <a:t>Click to edit Master text styles</a:t>
            </a:r>
          </a:p>
          <a:p>
            <a:pPr lvl="1"/>
            <a:r>
              <a:rPr lang="en-US"/>
              <a:t>Second level</a:t>
            </a:r>
          </a:p>
        </p:txBody>
      </p:sp>
      <p:sp>
        <p:nvSpPr>
          <p:cNvPr id="8"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tx2"/>
                </a:solidFill>
                <a:latin typeface="Calibri" panose="020F0502020204030204" pitchFamily="34" charset="0"/>
                <a:ea typeface="+mn-ea"/>
                <a:cs typeface="+mn-cs"/>
              </a:defRPr>
            </a:lvl1pPr>
          </a:lstStyle>
          <a:p>
            <a:pPr lvl="0"/>
            <a:r>
              <a:rPr lang="en-US"/>
              <a:t>Click to edit Presenter Name</a:t>
            </a:r>
          </a:p>
        </p:txBody>
      </p:sp>
    </p:spTree>
    <p:extLst>
      <p:ext uri="{BB962C8B-B14F-4D97-AF65-F5344CB8AC3E}">
        <p14:creationId xmlns:p14="http://schemas.microsoft.com/office/powerpoint/2010/main" val="50323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0694" y="1607730"/>
            <a:ext cx="10242876" cy="824061"/>
          </a:xfrm>
        </p:spPr>
        <p:txBody>
          <a:bodyPr anchor="b">
            <a:noAutofit/>
          </a:bodyPr>
          <a:lstStyle>
            <a:lvl1pPr algn="l">
              <a:lnSpc>
                <a:spcPts val="3120"/>
              </a:lnSpc>
              <a:defRPr sz="2800" b="1">
                <a:solidFill>
                  <a:schemeClr val="accent1"/>
                </a:solidFill>
              </a:defRPr>
            </a:lvl1pPr>
          </a:lstStyle>
          <a:p>
            <a:r>
              <a:rPr kumimoji="0" lang="en-US" sz="3600" b="1" i="0" u="none" strike="noStrike" kern="1200" cap="none" spc="0" normalizeH="0" baseline="0" noProof="0">
                <a:ln>
                  <a:noFill/>
                </a:ln>
                <a:solidFill>
                  <a:srgbClr val="1F497D"/>
                </a:solidFill>
                <a:effectLst/>
                <a:uLnTx/>
                <a:uFillTx/>
                <a:latin typeface="Calibri"/>
                <a:ea typeface="+mj-ea"/>
                <a:cs typeface="+mj-cs"/>
              </a:rPr>
              <a:t>Massachusetts Grid Modernization Advisory Council</a:t>
            </a:r>
            <a:endParaRPr lang="en-US"/>
          </a:p>
        </p:txBody>
      </p:sp>
      <p:sp>
        <p:nvSpPr>
          <p:cNvPr id="3" name="Subtitle 2"/>
          <p:cNvSpPr>
            <a:spLocks noGrp="1"/>
          </p:cNvSpPr>
          <p:nvPr>
            <p:ph type="subTitle" idx="1" hasCustomPrompt="1"/>
          </p:nvPr>
        </p:nvSpPr>
        <p:spPr>
          <a:xfrm>
            <a:off x="850694" y="2581831"/>
            <a:ext cx="7093156" cy="1056322"/>
          </a:xfrm>
        </p:spPr>
        <p:txBody>
          <a:bodyPr>
            <a:noAutofit/>
          </a:bodyPr>
          <a:lstStyle>
            <a:lvl1pPr marL="0" indent="0" algn="l">
              <a:lnSpc>
                <a:spcPts val="3200"/>
              </a:lnSpc>
              <a:buNone/>
              <a:defRPr lang="en-US" sz="3200" b="1" kern="120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Executive Committee Meeting</a:t>
            </a:r>
          </a:p>
        </p:txBody>
      </p:sp>
      <p:sp>
        <p:nvSpPr>
          <p:cNvPr id="13" name="Text Placeholder 9"/>
          <p:cNvSpPr>
            <a:spLocks noGrp="1"/>
          </p:cNvSpPr>
          <p:nvPr>
            <p:ph type="body" sz="quarter" idx="15"/>
          </p:nvPr>
        </p:nvSpPr>
        <p:spPr>
          <a:xfrm>
            <a:off x="850693" y="4232044"/>
            <a:ext cx="7093157" cy="747584"/>
          </a:xfrm>
        </p:spPr>
        <p:txBody>
          <a:bodyPr>
            <a:normAutofit/>
          </a:bodyPr>
          <a:lstStyle>
            <a:lvl1pPr marL="0" indent="0" algn="l" defTabSz="914400" rtl="0" eaLnBrk="1" latinLnBrk="0" hangingPunct="1">
              <a:lnSpc>
                <a:spcPts val="3200"/>
              </a:lnSpc>
              <a:spcBef>
                <a:spcPts val="1000"/>
              </a:spcBef>
              <a:buClr>
                <a:schemeClr val="tx2"/>
              </a:buClr>
              <a:buFont typeface="Arial" panose="020B0604020202020204" pitchFamily="34" charset="0"/>
              <a:buNone/>
              <a:defRPr lang="en-US" sz="2800" b="0" kern="1200" dirty="0" smtClean="0">
                <a:solidFill>
                  <a:schemeClr val="tx1">
                    <a:lumMod val="50000"/>
                    <a:lumOff val="50000"/>
                  </a:schemeClr>
                </a:solidFill>
                <a:latin typeface="+mn-lt"/>
                <a:ea typeface="+mn-ea"/>
                <a:cs typeface="+mn-cs"/>
              </a:defRPr>
            </a:lvl1pPr>
          </a:lstStyle>
          <a:p>
            <a:pPr lvl="0"/>
            <a:endParaRPr lang="en-US"/>
          </a:p>
        </p:txBody>
      </p:sp>
      <p:sp>
        <p:nvSpPr>
          <p:cNvPr id="4" name="Rectangle 3">
            <a:extLst>
              <a:ext uri="{FF2B5EF4-FFF2-40B4-BE49-F238E27FC236}">
                <a16:creationId xmlns:a16="http://schemas.microsoft.com/office/drawing/2014/main" id="{275F8EFE-06D8-214D-8DF9-36C1BA20DA55}"/>
              </a:ext>
            </a:extLst>
          </p:cNvPr>
          <p:cNvSpPr/>
          <p:nvPr userDrawn="1"/>
        </p:nvSpPr>
        <p:spPr>
          <a:xfrm>
            <a:off x="0" y="0"/>
            <a:ext cx="8890571" cy="2378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E137663A-64AE-2AAE-A004-8041C849B69D}"/>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58E75792-9816-F292-81B3-D3A9C764A8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1670" y="2767877"/>
            <a:ext cx="4687592" cy="2579650"/>
          </a:xfrm>
          <a:prstGeom prst="rect">
            <a:avLst/>
          </a:prstGeom>
        </p:spPr>
      </p:pic>
      <p:cxnSp>
        <p:nvCxnSpPr>
          <p:cNvPr id="7" name="Straight Connector 6">
            <a:extLst>
              <a:ext uri="{FF2B5EF4-FFF2-40B4-BE49-F238E27FC236}">
                <a16:creationId xmlns:a16="http://schemas.microsoft.com/office/drawing/2014/main" id="{F38F39CF-1FBC-2EEA-CDDE-382F95BE44EC}"/>
              </a:ext>
            </a:extLst>
          </p:cNvPr>
          <p:cNvCxnSpPr/>
          <p:nvPr userDrawn="1"/>
        </p:nvCxnSpPr>
        <p:spPr>
          <a:xfrm>
            <a:off x="850694" y="4019909"/>
            <a:ext cx="5245306" cy="0"/>
          </a:xfrm>
          <a:prstGeom prst="line">
            <a:avLst/>
          </a:prstGeom>
          <a:ln w="38100">
            <a:solidFill>
              <a:srgbClr val="2E8C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880281" y="6407161"/>
            <a:ext cx="834094" cy="393192"/>
          </a:xfrm>
        </p:spPr>
        <p:txBody>
          <a:bodyPr/>
          <a:lstStyle>
            <a:lvl1pPr>
              <a:defRPr sz="1000" b="1">
                <a:solidFill>
                  <a:schemeClr val="tx2"/>
                </a:solidFill>
                <a:latin typeface="Calibri" panose="020F0502020204030204" pitchFamily="34" charset="0"/>
              </a:defRPr>
            </a:lvl1pPr>
          </a:lstStyle>
          <a:p>
            <a:r>
              <a:rPr lang="en-US"/>
              <a:t>Slide </a:t>
            </a:r>
            <a:fld id="{1B79225A-044F-47AC-A466-ADAA88F41AF1}" type="slidenum">
              <a:rPr lang="en-US" smtClean="0"/>
              <a:pPr/>
              <a:t>‹#›</a:t>
            </a:fld>
            <a:endParaRPr lang="en-US"/>
          </a:p>
        </p:txBody>
      </p:sp>
      <p:sp>
        <p:nvSpPr>
          <p:cNvPr id="2" name="Title 1"/>
          <p:cNvSpPr>
            <a:spLocks noGrp="1"/>
          </p:cNvSpPr>
          <p:nvPr>
            <p:ph type="title"/>
          </p:nvPr>
        </p:nvSpPr>
        <p:spPr>
          <a:xfrm>
            <a:off x="668435" y="365127"/>
            <a:ext cx="11045940" cy="653446"/>
          </a:xfrm>
        </p:spPr>
        <p:txBody>
          <a:bodyPr>
            <a:normAutofit/>
          </a:bodyPr>
          <a:lstStyle>
            <a:lvl1pPr>
              <a:defRPr sz="3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68434" y="1319753"/>
            <a:ext cx="11045941" cy="4857210"/>
          </a:xfrm>
        </p:spPr>
        <p:txBody>
          <a:bodyPr/>
          <a:lstStyle>
            <a:lvl1pPr marL="0" indent="0">
              <a:lnSpc>
                <a:spcPct val="100000"/>
              </a:lnSpc>
              <a:spcBef>
                <a:spcPts val="1200"/>
              </a:spcBef>
              <a:buFont typeface="Arial" panose="020B0604020202020204" pitchFamily="34" charset="0"/>
              <a:buNone/>
              <a:defRPr sz="2200"/>
            </a:lvl1pPr>
            <a:lvl2pPr marL="569913" indent="-171450">
              <a:spcBef>
                <a:spcPts val="600"/>
              </a:spcBef>
              <a:buSzPct val="70000"/>
              <a:buFont typeface="Wingdings" panose="05000000000000000000" pitchFamily="2" charset="2"/>
              <a:buChar char="§"/>
              <a:defRPr sz="1800"/>
            </a:lvl2pPr>
            <a:lvl3pPr marL="1031875" indent="-122238">
              <a:buSzPct val="80000"/>
              <a:defRPr sz="1800"/>
            </a:lvl3pPr>
            <a:lvl4pPr marL="1484313" indent="-168275">
              <a:tabLst/>
              <a:defRPr sz="1600"/>
            </a:lvl4pPr>
            <a:lvl5pPr marL="1946275" indent="-17145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68434" y="6407161"/>
            <a:ext cx="7437120" cy="390124"/>
          </a:xfrm>
        </p:spPr>
        <p:txBody>
          <a:bodyPr/>
          <a:lstStyle>
            <a:lvl1pPr>
              <a:defRPr b="1" i="0">
                <a:solidFill>
                  <a:schemeClr val="tx2"/>
                </a:solidFill>
              </a:defRPr>
            </a:lvl1pPr>
          </a:lstStyle>
          <a:p>
            <a:r>
              <a:rPr lang="en-US"/>
              <a:t>Grid Modernization Advisory Council</a:t>
            </a:r>
          </a:p>
        </p:txBody>
      </p:sp>
      <p:sp>
        <p:nvSpPr>
          <p:cNvPr id="4" name="Rectangle 3">
            <a:extLst>
              <a:ext uri="{FF2B5EF4-FFF2-40B4-BE49-F238E27FC236}">
                <a16:creationId xmlns:a16="http://schemas.microsoft.com/office/drawing/2014/main" id="{93DA6D77-DF44-E747-1295-2DBC431B68A1}"/>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745C0223-5CAA-2C9E-DD1B-A89751D979D0}"/>
              </a:ext>
            </a:extLst>
          </p:cNvPr>
          <p:cNvCxnSpPr>
            <a:cxnSpLocks/>
          </p:cNvCxnSpPr>
          <p:nvPr userDrawn="1"/>
        </p:nvCxnSpPr>
        <p:spPr>
          <a:xfrm>
            <a:off x="668434" y="1026790"/>
            <a:ext cx="11523566" cy="0"/>
          </a:xfrm>
          <a:prstGeom prst="line">
            <a:avLst/>
          </a:prstGeom>
          <a:ln w="40640">
            <a:solidFill>
              <a:srgbClr val="308C4D"/>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3828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6.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9.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434" y="365127"/>
            <a:ext cx="8529577" cy="65344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68434" y="1145895"/>
            <a:ext cx="11045941" cy="50310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68433" y="6467876"/>
            <a:ext cx="7437120" cy="390124"/>
          </a:xfrm>
          <a:prstGeom prst="rect">
            <a:avLst/>
          </a:prstGeom>
        </p:spPr>
        <p:txBody>
          <a:bodyPr vert="horz" lIns="91440" tIns="45720" rIns="91440" bIns="45720" rtlCol="0" anchor="ctr"/>
          <a:lstStyle>
            <a:lvl1pPr algn="l">
              <a:defRPr sz="1000" b="1">
                <a:solidFill>
                  <a:schemeClr val="tx2"/>
                </a:solidFill>
                <a:latin typeface="Calibri" panose="020F0502020204030204" pitchFamily="34" charset="0"/>
              </a:defRPr>
            </a:lvl1pPr>
          </a:lstStyle>
          <a:p>
            <a:r>
              <a:rPr lang="en-US"/>
              <a:t>Grid Modernization Advisory Council</a:t>
            </a:r>
          </a:p>
        </p:txBody>
      </p:sp>
      <p:sp>
        <p:nvSpPr>
          <p:cNvPr id="6" name="Slide Number Placeholder 5"/>
          <p:cNvSpPr>
            <a:spLocks noGrp="1"/>
          </p:cNvSpPr>
          <p:nvPr>
            <p:ph type="sldNum" sz="quarter" idx="4"/>
          </p:nvPr>
        </p:nvSpPr>
        <p:spPr>
          <a:xfrm>
            <a:off x="11260085" y="6464808"/>
            <a:ext cx="526963" cy="393192"/>
          </a:xfrm>
          <a:prstGeom prst="rect">
            <a:avLst/>
          </a:prstGeom>
        </p:spPr>
        <p:txBody>
          <a:bodyPr vert="horz" lIns="91440" tIns="45720" rIns="91440" bIns="45720" rtlCol="0" anchor="ctr"/>
          <a:lstStyle>
            <a:lvl1pPr algn="r">
              <a:defRPr sz="1000">
                <a:solidFill>
                  <a:schemeClr val="tx2"/>
                </a:solidFill>
                <a:latin typeface="Calibri" panose="020F0502020204030204" pitchFamily="34" charset="0"/>
              </a:defRPr>
            </a:lvl1pPr>
          </a:lstStyle>
          <a:p>
            <a:fld id="{1B79225A-044F-47AC-A466-ADAA88F41AF1}" type="slidenum">
              <a:rPr lang="en-US" smtClean="0"/>
              <a:pPr/>
              <a:t>‹#›</a:t>
            </a:fld>
            <a:endParaRPr lang="en-US"/>
          </a:p>
        </p:txBody>
      </p:sp>
      <p:sp>
        <p:nvSpPr>
          <p:cNvPr id="4" name="Rectangle 3">
            <a:extLst>
              <a:ext uri="{FF2B5EF4-FFF2-40B4-BE49-F238E27FC236}">
                <a16:creationId xmlns:a16="http://schemas.microsoft.com/office/drawing/2014/main" id="{CA1675CA-52DE-6B5C-6D0C-579654EB4662}"/>
              </a:ext>
            </a:extLst>
          </p:cNvPr>
          <p:cNvSpPr/>
          <p:nvPr userDrawn="1"/>
        </p:nvSpPr>
        <p:spPr>
          <a:xfrm>
            <a:off x="0" y="0"/>
            <a:ext cx="8890571" cy="2378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A39AA39E-358B-6801-A4BD-D2EC3E378E45}"/>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B9F923C7-EB3B-4E5D-430C-779B1F014961}"/>
              </a:ext>
            </a:extLst>
          </p:cNvPr>
          <p:cNvCxnSpPr>
            <a:cxnSpLocks/>
          </p:cNvCxnSpPr>
          <p:nvPr userDrawn="1"/>
        </p:nvCxnSpPr>
        <p:spPr>
          <a:xfrm>
            <a:off x="668433" y="1024789"/>
            <a:ext cx="11508085" cy="0"/>
          </a:xfrm>
          <a:prstGeom prst="line">
            <a:avLst/>
          </a:prstGeom>
          <a:ln w="28575">
            <a:solidFill>
              <a:srgbClr val="308C4D"/>
            </a:solidFill>
          </a:ln>
        </p:spPr>
        <p:style>
          <a:lnRef idx="1">
            <a:schemeClr val="accent3"/>
          </a:lnRef>
          <a:fillRef idx="0">
            <a:schemeClr val="accent3"/>
          </a:fillRef>
          <a:effectRef idx="0">
            <a:schemeClr val="accent3"/>
          </a:effectRef>
          <a:fontRef idx="minor">
            <a:schemeClr val="tx1"/>
          </a:fontRef>
        </p:style>
      </p:cxnSp>
      <p:pic>
        <p:nvPicPr>
          <p:cNvPr id="9" name="Picture 8" descr="Icon&#10;&#10;Description automatically generated with medium confidence">
            <a:extLst>
              <a:ext uri="{FF2B5EF4-FFF2-40B4-BE49-F238E27FC236}">
                <a16:creationId xmlns:a16="http://schemas.microsoft.com/office/drawing/2014/main" id="{2DC158A0-0A0F-3C2E-1151-24C7792FFA83}"/>
              </a:ext>
            </a:extLst>
          </p:cNvPr>
          <p:cNvPicPr>
            <a:picLocks noChangeAspect="1"/>
          </p:cNvPicPr>
          <p:nvPr userDrawn="1"/>
        </p:nvPicPr>
        <p:blipFill>
          <a:blip r:embed="rId11">
            <a:extLst>
              <a:ext uri="{28A0092B-C50C-407E-A947-70E740481C1C}">
                <a14:useLocalDpi xmlns:a14="http://schemas.microsoft.com/office/drawing/2010/main" val="0"/>
              </a:ext>
            </a:extLst>
          </a:blip>
          <a:srcRect t="1" b="3654"/>
          <a:stretch/>
        </p:blipFill>
        <p:spPr>
          <a:xfrm>
            <a:off x="10848975" y="273953"/>
            <a:ext cx="1302329" cy="714266"/>
          </a:xfrm>
          <a:prstGeom prst="rect">
            <a:avLst/>
          </a:prstGeom>
        </p:spPr>
      </p:pic>
      <p:sp>
        <p:nvSpPr>
          <p:cNvPr id="7" name="Rectangle 6">
            <a:extLst>
              <a:ext uri="{FF2B5EF4-FFF2-40B4-BE49-F238E27FC236}">
                <a16:creationId xmlns:a16="http://schemas.microsoft.com/office/drawing/2014/main" id="{9074D185-1508-4C7E-D837-35B2B7542AC2}"/>
              </a:ext>
            </a:extLst>
          </p:cNvPr>
          <p:cNvSpPr/>
          <p:nvPr userDrawn="1"/>
        </p:nvSpPr>
        <p:spPr>
          <a:xfrm>
            <a:off x="10898981" y="862013"/>
            <a:ext cx="714375" cy="90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7659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171450" indent="-171450" algn="l" defTabSz="914400" rtl="0" eaLnBrk="1" latinLnBrk="0" hangingPunct="1">
        <a:lnSpc>
          <a:spcPts val="26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514350" indent="-17145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971550" indent="-17145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42875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82880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434" y="365127"/>
            <a:ext cx="8529577" cy="65344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68434" y="1145895"/>
            <a:ext cx="11045941" cy="50310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68433" y="6467876"/>
            <a:ext cx="7437120" cy="390124"/>
          </a:xfrm>
          <a:prstGeom prst="rect">
            <a:avLst/>
          </a:prstGeom>
        </p:spPr>
        <p:txBody>
          <a:bodyPr vert="horz" lIns="91440" tIns="45720" rIns="91440" bIns="45720" rtlCol="0" anchor="ctr"/>
          <a:lstStyle>
            <a:lvl1pPr algn="l">
              <a:defRPr sz="1000" b="1">
                <a:solidFill>
                  <a:schemeClr val="tx2"/>
                </a:solidFill>
                <a:latin typeface="Calibri" panose="020F0502020204030204" pitchFamily="34" charset="0"/>
              </a:defRPr>
            </a:lvl1pPr>
          </a:lstStyle>
          <a:p>
            <a:r>
              <a:rPr lang="en-US"/>
              <a:t>Grid Modernization Advisory Council</a:t>
            </a:r>
          </a:p>
        </p:txBody>
      </p:sp>
      <p:sp>
        <p:nvSpPr>
          <p:cNvPr id="6" name="Slide Number Placeholder 5"/>
          <p:cNvSpPr>
            <a:spLocks noGrp="1"/>
          </p:cNvSpPr>
          <p:nvPr>
            <p:ph type="sldNum" sz="quarter" idx="4"/>
          </p:nvPr>
        </p:nvSpPr>
        <p:spPr>
          <a:xfrm>
            <a:off x="11260085" y="6464808"/>
            <a:ext cx="526963" cy="393192"/>
          </a:xfrm>
          <a:prstGeom prst="rect">
            <a:avLst/>
          </a:prstGeom>
        </p:spPr>
        <p:txBody>
          <a:bodyPr vert="horz" lIns="91440" tIns="45720" rIns="91440" bIns="45720" rtlCol="0" anchor="ctr"/>
          <a:lstStyle>
            <a:lvl1pPr algn="r">
              <a:defRPr sz="1000">
                <a:solidFill>
                  <a:schemeClr val="tx2"/>
                </a:solidFill>
                <a:latin typeface="Calibri" panose="020F0502020204030204" pitchFamily="34" charset="0"/>
              </a:defRPr>
            </a:lvl1pPr>
          </a:lstStyle>
          <a:p>
            <a:fld id="{1B79225A-044F-47AC-A466-ADAA88F41AF1}" type="slidenum">
              <a:rPr lang="en-US" smtClean="0"/>
              <a:pPr/>
              <a:t>‹#›</a:t>
            </a:fld>
            <a:endParaRPr lang="en-US"/>
          </a:p>
        </p:txBody>
      </p:sp>
      <p:sp>
        <p:nvSpPr>
          <p:cNvPr id="4" name="Rectangle 3">
            <a:extLst>
              <a:ext uri="{FF2B5EF4-FFF2-40B4-BE49-F238E27FC236}">
                <a16:creationId xmlns:a16="http://schemas.microsoft.com/office/drawing/2014/main" id="{CA1675CA-52DE-6B5C-6D0C-579654EB4662}"/>
              </a:ext>
            </a:extLst>
          </p:cNvPr>
          <p:cNvSpPr/>
          <p:nvPr userDrawn="1"/>
        </p:nvSpPr>
        <p:spPr>
          <a:xfrm>
            <a:off x="0" y="0"/>
            <a:ext cx="8890571" cy="2378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A39AA39E-358B-6801-A4BD-D2EC3E378E45}"/>
              </a:ext>
            </a:extLst>
          </p:cNvPr>
          <p:cNvSpPr/>
          <p:nvPr userDrawn="1"/>
        </p:nvSpPr>
        <p:spPr>
          <a:xfrm>
            <a:off x="9009246" y="0"/>
            <a:ext cx="3182753" cy="237806"/>
          </a:xfrm>
          <a:prstGeom prst="rect">
            <a:avLst/>
          </a:prstGeom>
          <a:solidFill>
            <a:srgbClr val="308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B9F923C7-EB3B-4E5D-430C-779B1F014961}"/>
              </a:ext>
            </a:extLst>
          </p:cNvPr>
          <p:cNvCxnSpPr>
            <a:cxnSpLocks/>
          </p:cNvCxnSpPr>
          <p:nvPr userDrawn="1"/>
        </p:nvCxnSpPr>
        <p:spPr>
          <a:xfrm>
            <a:off x="668433" y="1024789"/>
            <a:ext cx="11508085" cy="0"/>
          </a:xfrm>
          <a:prstGeom prst="line">
            <a:avLst/>
          </a:prstGeom>
          <a:ln w="28575">
            <a:solidFill>
              <a:srgbClr val="308C4D"/>
            </a:solidFill>
          </a:ln>
        </p:spPr>
        <p:style>
          <a:lnRef idx="1">
            <a:schemeClr val="accent3"/>
          </a:lnRef>
          <a:fillRef idx="0">
            <a:schemeClr val="accent3"/>
          </a:fillRef>
          <a:effectRef idx="0">
            <a:schemeClr val="accent3"/>
          </a:effectRef>
          <a:fontRef idx="minor">
            <a:schemeClr val="tx1"/>
          </a:fontRef>
        </p:style>
      </p:cxnSp>
      <p:pic>
        <p:nvPicPr>
          <p:cNvPr id="9" name="Picture 8" descr="Icon&#10;&#10;Description automatically generated with medium confidence">
            <a:extLst>
              <a:ext uri="{FF2B5EF4-FFF2-40B4-BE49-F238E27FC236}">
                <a16:creationId xmlns:a16="http://schemas.microsoft.com/office/drawing/2014/main" id="{2DC158A0-0A0F-3C2E-1151-24C7792FFA83}"/>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t="1" b="3654"/>
          <a:stretch/>
        </p:blipFill>
        <p:spPr>
          <a:xfrm>
            <a:off x="10848975" y="273953"/>
            <a:ext cx="1302329" cy="714266"/>
          </a:xfrm>
          <a:prstGeom prst="rect">
            <a:avLst/>
          </a:prstGeom>
        </p:spPr>
      </p:pic>
      <p:sp>
        <p:nvSpPr>
          <p:cNvPr id="7" name="Rectangle 6">
            <a:extLst>
              <a:ext uri="{FF2B5EF4-FFF2-40B4-BE49-F238E27FC236}">
                <a16:creationId xmlns:a16="http://schemas.microsoft.com/office/drawing/2014/main" id="{9074D185-1508-4C7E-D837-35B2B7542AC2}"/>
              </a:ext>
            </a:extLst>
          </p:cNvPr>
          <p:cNvSpPr/>
          <p:nvPr userDrawn="1"/>
        </p:nvSpPr>
        <p:spPr>
          <a:xfrm>
            <a:off x="10898981" y="862013"/>
            <a:ext cx="714375" cy="90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4216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171450" indent="-171450" algn="l" defTabSz="914400" rtl="0" eaLnBrk="1" latinLnBrk="0" hangingPunct="1">
        <a:lnSpc>
          <a:spcPts val="26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514350" indent="-17145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971550" indent="-17145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42875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82880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_BC923C38.xlsx"/><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_66EC1840.xlsx"/><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_EC084A0F.xlsx"/><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_F8A20B9C.xlsx"/><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_921FD481.xlsx"/><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2.pn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1" y="5608516"/>
            <a:ext cx="6173979" cy="215444"/>
          </a:xfrm>
        </p:spPr>
        <p:txBody>
          <a:bodyPr/>
          <a:lstStyle/>
          <a:p>
            <a:r>
              <a:rPr lang="en-US">
                <a:cs typeface="Arial"/>
              </a:rPr>
              <a:t>March 4, 2025</a:t>
            </a:r>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1" y="3930309"/>
            <a:ext cx="6173979" cy="553998"/>
          </a:xfrm>
        </p:spPr>
        <p:txBody>
          <a:bodyPr/>
          <a:lstStyle/>
          <a:p>
            <a:r>
              <a:rPr lang="en-US" sz="3600" b="0"/>
              <a:t>Utility Rates 101</a:t>
            </a:r>
            <a:endParaRPr lang="en-US" sz="2400" b="0"/>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1AAA-C9BF-A94C-916D-BC92FF979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9021E-A4AB-4DF1-13D8-BD6A3E0D5B3A}"/>
              </a:ext>
            </a:extLst>
          </p:cNvPr>
          <p:cNvSpPr>
            <a:spLocks noGrp="1"/>
          </p:cNvSpPr>
          <p:nvPr>
            <p:ph type="title"/>
          </p:nvPr>
        </p:nvSpPr>
        <p:spPr/>
        <p:txBody>
          <a:bodyPr/>
          <a:lstStyle/>
          <a:p>
            <a:r>
              <a:rPr lang="en-US" sz="2800">
                <a:cs typeface="Arial"/>
              </a:rPr>
              <a:t>Current Residential Volumetric Gas Charges – National Grid</a:t>
            </a:r>
          </a:p>
        </p:txBody>
      </p:sp>
      <p:graphicFrame>
        <p:nvGraphicFramePr>
          <p:cNvPr id="7" name="Object 6">
            <a:extLst>
              <a:ext uri="{FF2B5EF4-FFF2-40B4-BE49-F238E27FC236}">
                <a16:creationId xmlns:a16="http://schemas.microsoft.com/office/drawing/2014/main" id="{0FEE6A6B-752A-B075-23ED-C681476F7145}"/>
              </a:ext>
            </a:extLst>
          </p:cNvPr>
          <p:cNvGraphicFramePr>
            <a:graphicFrameLocks noChangeAspect="1"/>
          </p:cNvGraphicFramePr>
          <p:nvPr>
            <p:extLst>
              <p:ext uri="{D42A27DB-BD31-4B8C-83A1-F6EECF244321}">
                <p14:modId xmlns:p14="http://schemas.microsoft.com/office/powerpoint/2010/main" val="1669524301"/>
              </p:ext>
            </p:extLst>
          </p:nvPr>
        </p:nvGraphicFramePr>
        <p:xfrm>
          <a:off x="966787" y="1524508"/>
          <a:ext cx="10258425" cy="4391025"/>
        </p:xfrm>
        <a:graphic>
          <a:graphicData uri="http://schemas.openxmlformats.org/presentationml/2006/ole">
            <mc:AlternateContent xmlns:mc="http://schemas.openxmlformats.org/markup-compatibility/2006">
              <mc:Choice xmlns:v="urn:schemas-microsoft-com:vml" Requires="v">
                <p:oleObj name="Worksheet" r:id="rId3" imgW="10258284" imgH="4391198" progId="Excel.Sheet.12">
                  <p:embed/>
                </p:oleObj>
              </mc:Choice>
              <mc:Fallback>
                <p:oleObj name="Worksheet" r:id="rId3" imgW="10258284" imgH="4391198" progId="Excel.Sheet.12">
                  <p:embed/>
                  <p:pic>
                    <p:nvPicPr>
                      <p:cNvPr id="7" name="Object 6">
                        <a:extLst>
                          <a:ext uri="{FF2B5EF4-FFF2-40B4-BE49-F238E27FC236}">
                            <a16:creationId xmlns:a16="http://schemas.microsoft.com/office/drawing/2014/main" id="{0FEE6A6B-752A-B075-23ED-C681476F7145}"/>
                          </a:ext>
                        </a:extLst>
                      </p:cNvPr>
                      <p:cNvPicPr/>
                      <p:nvPr/>
                    </p:nvPicPr>
                    <p:blipFill>
                      <a:blip r:embed="rId4"/>
                      <a:stretch>
                        <a:fillRect/>
                      </a:stretch>
                    </p:blipFill>
                    <p:spPr>
                      <a:xfrm>
                        <a:off x="966787" y="1524508"/>
                        <a:ext cx="10258425" cy="4391025"/>
                      </a:xfrm>
                      <a:prstGeom prst="rect">
                        <a:avLst/>
                      </a:prstGeom>
                    </p:spPr>
                  </p:pic>
                </p:oleObj>
              </mc:Fallback>
            </mc:AlternateContent>
          </a:graphicData>
        </a:graphic>
      </p:graphicFrame>
    </p:spTree>
    <p:extLst>
      <p:ext uri="{BB962C8B-B14F-4D97-AF65-F5344CB8AC3E}">
        <p14:creationId xmlns:p14="http://schemas.microsoft.com/office/powerpoint/2010/main" val="426162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27B1A-1888-0D1B-D59B-8F115CC3B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19488-877B-2F2D-8907-00E2B399CADE}"/>
              </a:ext>
            </a:extLst>
          </p:cNvPr>
          <p:cNvSpPr>
            <a:spLocks noGrp="1"/>
          </p:cNvSpPr>
          <p:nvPr>
            <p:ph type="title"/>
          </p:nvPr>
        </p:nvSpPr>
        <p:spPr/>
        <p:txBody>
          <a:bodyPr/>
          <a:lstStyle/>
          <a:p>
            <a:r>
              <a:rPr lang="en-US" sz="2800">
                <a:cs typeface="Arial"/>
              </a:rPr>
              <a:t>Breakdown of Gas Charges</a:t>
            </a:r>
          </a:p>
        </p:txBody>
      </p:sp>
      <p:graphicFrame>
        <p:nvGraphicFramePr>
          <p:cNvPr id="5" name="Object 4">
            <a:extLst>
              <a:ext uri="{FF2B5EF4-FFF2-40B4-BE49-F238E27FC236}">
                <a16:creationId xmlns:a16="http://schemas.microsoft.com/office/drawing/2014/main" id="{E735701A-F5CE-8CBE-0113-68175CA95F59}"/>
              </a:ext>
            </a:extLst>
          </p:cNvPr>
          <p:cNvGraphicFramePr>
            <a:graphicFrameLocks noChangeAspect="1"/>
          </p:cNvGraphicFramePr>
          <p:nvPr>
            <p:extLst>
              <p:ext uri="{D42A27DB-BD31-4B8C-83A1-F6EECF244321}">
                <p14:modId xmlns:p14="http://schemas.microsoft.com/office/powerpoint/2010/main" val="404672830"/>
              </p:ext>
            </p:extLst>
          </p:nvPr>
        </p:nvGraphicFramePr>
        <p:xfrm>
          <a:off x="333375" y="1993900"/>
          <a:ext cx="11525250" cy="2867025"/>
        </p:xfrm>
        <a:graphic>
          <a:graphicData uri="http://schemas.openxmlformats.org/presentationml/2006/ole">
            <mc:AlternateContent xmlns:mc="http://schemas.openxmlformats.org/markup-compatibility/2006">
              <mc:Choice xmlns:v="urn:schemas-microsoft-com:vml" Requires="v">
                <p:oleObj name="Worksheet" r:id="rId3" imgW="11525257" imgH="2867154" progId="Excel.Sheet.12">
                  <p:embed/>
                </p:oleObj>
              </mc:Choice>
              <mc:Fallback>
                <p:oleObj name="Worksheet" r:id="rId3" imgW="11525257" imgH="2867154" progId="Excel.Sheet.12">
                  <p:embed/>
                  <p:pic>
                    <p:nvPicPr>
                      <p:cNvPr id="5" name="Object 4">
                        <a:extLst>
                          <a:ext uri="{FF2B5EF4-FFF2-40B4-BE49-F238E27FC236}">
                            <a16:creationId xmlns:a16="http://schemas.microsoft.com/office/drawing/2014/main" id="{E735701A-F5CE-8CBE-0113-68175CA95F59}"/>
                          </a:ext>
                        </a:extLst>
                      </p:cNvPr>
                      <p:cNvPicPr/>
                      <p:nvPr/>
                    </p:nvPicPr>
                    <p:blipFill>
                      <a:blip r:embed="rId4"/>
                      <a:stretch>
                        <a:fillRect/>
                      </a:stretch>
                    </p:blipFill>
                    <p:spPr>
                      <a:xfrm>
                        <a:off x="333375" y="1993900"/>
                        <a:ext cx="11525250" cy="2867025"/>
                      </a:xfrm>
                      <a:prstGeom prst="rect">
                        <a:avLst/>
                      </a:prstGeom>
                    </p:spPr>
                  </p:pic>
                </p:oleObj>
              </mc:Fallback>
            </mc:AlternateContent>
          </a:graphicData>
        </a:graphic>
      </p:graphicFrame>
    </p:spTree>
    <p:extLst>
      <p:ext uri="{BB962C8B-B14F-4D97-AF65-F5344CB8AC3E}">
        <p14:creationId xmlns:p14="http://schemas.microsoft.com/office/powerpoint/2010/main" val="376059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A4C0B-401C-C86A-AC85-05743E94C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3CD8C-25D5-70D8-BDB8-07301E5D2401}"/>
              </a:ext>
            </a:extLst>
          </p:cNvPr>
          <p:cNvSpPr>
            <a:spLocks noGrp="1"/>
          </p:cNvSpPr>
          <p:nvPr>
            <p:ph type="title"/>
          </p:nvPr>
        </p:nvSpPr>
        <p:spPr/>
        <p:txBody>
          <a:bodyPr/>
          <a:lstStyle/>
          <a:p>
            <a:r>
              <a:rPr lang="en-US" sz="2800">
                <a:cs typeface="Arial"/>
              </a:rPr>
              <a:t>Drivers of Recent Gas Bill Increases</a:t>
            </a:r>
          </a:p>
        </p:txBody>
      </p:sp>
      <p:sp>
        <p:nvSpPr>
          <p:cNvPr id="3" name="TextBox 2">
            <a:extLst>
              <a:ext uri="{FF2B5EF4-FFF2-40B4-BE49-F238E27FC236}">
                <a16:creationId xmlns:a16="http://schemas.microsoft.com/office/drawing/2014/main" id="{445C1010-8942-0327-23F6-93D31EE7194B}"/>
              </a:ext>
            </a:extLst>
          </p:cNvPr>
          <p:cNvSpPr txBox="1"/>
          <p:nvPr/>
        </p:nvSpPr>
        <p:spPr>
          <a:xfrm>
            <a:off x="407733" y="1394776"/>
            <a:ext cx="11082528" cy="4832092"/>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400"/>
              <a:t>Every November 1</a:t>
            </a:r>
            <a:r>
              <a:rPr lang="en-US" sz="1400" baseline="30000"/>
              <a:t>st</a:t>
            </a:r>
            <a:r>
              <a:rPr lang="en-US" sz="1400"/>
              <a:t>, two of the major components of gas rates are adjusted:</a:t>
            </a:r>
          </a:p>
          <a:p>
            <a:pPr marL="742950" lvl="1" indent="-285750">
              <a:buFont typeface="Arial" panose="020B0604020202020204" pitchFamily="34" charset="0"/>
              <a:buChar char="•"/>
            </a:pPr>
            <a:r>
              <a:rPr lang="en-US" sz="1400" b="1"/>
              <a:t>The Gas Adjustment Factor (GAF): </a:t>
            </a:r>
            <a:r>
              <a:rPr lang="en-US" sz="1400"/>
              <a:t>The rate charged to customers to purchase and transport gas to Massachusetts. </a:t>
            </a:r>
          </a:p>
          <a:p>
            <a:pPr marL="742950" lvl="1" indent="-285750">
              <a:buFont typeface="Arial" panose="020B0604020202020204" pitchFamily="34" charset="0"/>
              <a:buChar char="•"/>
            </a:pPr>
            <a:r>
              <a:rPr lang="en-US" sz="1400" b="1"/>
              <a:t>The Local Distribution Adjustment Factor (LDAF): </a:t>
            </a:r>
            <a:r>
              <a:rPr lang="en-US" sz="1400"/>
              <a:t>The rate charged to customers to recover costs related to energy efficiency, environmental response, Attorney General consultants, residential assistance programs, and the Gas System Enhancement Replacement Program (GSEP).</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These two charges saw increases proposed by certain utilities for effect this past November 1st, which were approved by the DPU.</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The increases to the GAF were significant, but typical of the size of adjustments that are made at the beginning of every winter heating season.</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A significant driver of rate increases for certain utilities (particularly Eversource and National Grid), were upward adjustments to their LDAFs. These were primarily driven by increases to energy efficiency budgets but were also significantly impacted by increases in costs from utility GSEP programs, as well as upward adjustments to their residential assistance and revenue decoupling factors.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Additionally, Eversource Gas of Massachusetts (formerly Columbia Gas) customers also experienced an increase to their Distribution Charges.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When customers received their February bills for usage in January, complaints increased significantly.</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While higher rates played a significant role in year over year bill increases, higher usage was the biggest driver in customer bill increases, as this January was significantly colder than last January.</a:t>
            </a:r>
          </a:p>
        </p:txBody>
      </p:sp>
    </p:spTree>
    <p:extLst>
      <p:ext uri="{BB962C8B-B14F-4D97-AF65-F5344CB8AC3E}">
        <p14:creationId xmlns:p14="http://schemas.microsoft.com/office/powerpoint/2010/main" val="28531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5CFE-534E-3E9D-2EA9-83005E068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926B0-3287-3852-7A42-85BAFD97FAC1}"/>
              </a:ext>
            </a:extLst>
          </p:cNvPr>
          <p:cNvSpPr>
            <a:spLocks noGrp="1"/>
          </p:cNvSpPr>
          <p:nvPr>
            <p:ph type="title"/>
          </p:nvPr>
        </p:nvSpPr>
        <p:spPr/>
        <p:txBody>
          <a:bodyPr/>
          <a:lstStyle/>
          <a:p>
            <a:r>
              <a:rPr lang="en-US" sz="2800">
                <a:cs typeface="Arial"/>
              </a:rPr>
              <a:t>DPU and Utility Response to Gas Bill Complaints</a:t>
            </a:r>
          </a:p>
        </p:txBody>
      </p:sp>
      <p:sp>
        <p:nvSpPr>
          <p:cNvPr id="4" name="TextBox 3">
            <a:extLst>
              <a:ext uri="{FF2B5EF4-FFF2-40B4-BE49-F238E27FC236}">
                <a16:creationId xmlns:a16="http://schemas.microsoft.com/office/drawing/2014/main" id="{89830C13-4E7B-FFAD-B0F5-9216DA3DE195}"/>
              </a:ext>
            </a:extLst>
          </p:cNvPr>
          <p:cNvSpPr txBox="1"/>
          <p:nvPr/>
        </p:nvSpPr>
        <p:spPr>
          <a:xfrm>
            <a:off x="407733" y="1394776"/>
            <a:ext cx="11082528" cy="5224507"/>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550"/>
              <a:t>Timeline of Events:</a:t>
            </a:r>
          </a:p>
          <a:p>
            <a:pPr marL="742950" lvl="1" indent="-285750">
              <a:spcBef>
                <a:spcPts val="600"/>
              </a:spcBef>
              <a:spcAft>
                <a:spcPts val="600"/>
              </a:spcAft>
              <a:buFont typeface="Arial" panose="020B0604020202020204" pitchFamily="34" charset="0"/>
              <a:buChar char="•"/>
            </a:pPr>
            <a:r>
              <a:rPr lang="en-US" sz="1550" b="1"/>
              <a:t>Week of February 9</a:t>
            </a:r>
            <a:r>
              <a:rPr lang="en-US" sz="1550" b="1" baseline="30000"/>
              <a:t>th</a:t>
            </a:r>
            <a:r>
              <a:rPr lang="en-US" sz="1550" b="1"/>
              <a:t> </a:t>
            </a:r>
            <a:r>
              <a:rPr lang="en-US" sz="1550"/>
              <a:t>– Gas customers begin to receive January gas bills</a:t>
            </a:r>
          </a:p>
          <a:p>
            <a:pPr marL="742950" lvl="1" indent="-285750">
              <a:spcBef>
                <a:spcPts val="600"/>
              </a:spcBef>
              <a:spcAft>
                <a:spcPts val="600"/>
              </a:spcAft>
              <a:buFont typeface="Arial" panose="020B0604020202020204" pitchFamily="34" charset="0"/>
              <a:buChar char="•"/>
            </a:pPr>
            <a:r>
              <a:rPr lang="en-US" sz="1550" b="1"/>
              <a:t>February 14</a:t>
            </a:r>
            <a:r>
              <a:rPr lang="en-US" sz="1550" b="1" baseline="30000"/>
              <a:t>th</a:t>
            </a:r>
            <a:r>
              <a:rPr lang="en-US" sz="1550" b="1"/>
              <a:t> </a:t>
            </a:r>
            <a:r>
              <a:rPr lang="en-US" sz="1550"/>
              <a:t>– Over 80 legislators submit a letter to DPU urging action on rates</a:t>
            </a:r>
          </a:p>
          <a:p>
            <a:pPr marL="742950" lvl="1" indent="-285750">
              <a:spcBef>
                <a:spcPts val="600"/>
              </a:spcBef>
              <a:spcAft>
                <a:spcPts val="600"/>
              </a:spcAft>
              <a:buFont typeface="Arial" panose="020B0604020202020204" pitchFamily="34" charset="0"/>
              <a:buChar char="•"/>
            </a:pPr>
            <a:r>
              <a:rPr lang="en-US" sz="1550" b="1"/>
              <a:t>February 17</a:t>
            </a:r>
            <a:r>
              <a:rPr lang="en-US" sz="1550" b="1" baseline="30000"/>
              <a:t>th</a:t>
            </a:r>
            <a:r>
              <a:rPr lang="en-US" sz="1550" b="1"/>
              <a:t> </a:t>
            </a:r>
            <a:r>
              <a:rPr lang="en-US" sz="1550"/>
              <a:t>– Governor Healey submits a letter to DPU urging immediate bill relief</a:t>
            </a:r>
          </a:p>
          <a:p>
            <a:pPr marL="742950" lvl="1" indent="-285750">
              <a:spcBef>
                <a:spcPts val="600"/>
              </a:spcBef>
              <a:spcAft>
                <a:spcPts val="600"/>
              </a:spcAft>
              <a:buFont typeface="Arial" panose="020B0604020202020204" pitchFamily="34" charset="0"/>
              <a:buChar char="•"/>
            </a:pPr>
            <a:r>
              <a:rPr lang="en-US" sz="1550" b="1"/>
              <a:t>February 20</a:t>
            </a:r>
            <a:r>
              <a:rPr lang="en-US" sz="1550" b="1" baseline="30000"/>
              <a:t>th</a:t>
            </a:r>
            <a:r>
              <a:rPr lang="en-US" sz="1550" b="1"/>
              <a:t> </a:t>
            </a:r>
            <a:r>
              <a:rPr lang="en-US" sz="1550"/>
              <a:t>– DPU issues letter to gas companies directing them to file proposals that reduce bills for the remainder of the heating season (March and April) by at least 5%</a:t>
            </a:r>
          </a:p>
          <a:p>
            <a:pPr marL="742950" lvl="1" indent="-285750">
              <a:spcBef>
                <a:spcPts val="600"/>
              </a:spcBef>
              <a:spcAft>
                <a:spcPts val="600"/>
              </a:spcAft>
              <a:buFont typeface="Arial" panose="020B0604020202020204" pitchFamily="34" charset="0"/>
              <a:buChar char="•"/>
            </a:pPr>
            <a:r>
              <a:rPr lang="en-US" sz="1550" b="1"/>
              <a:t>February 24</a:t>
            </a:r>
            <a:r>
              <a:rPr lang="en-US" sz="1550" b="1" baseline="30000"/>
              <a:t>th</a:t>
            </a:r>
            <a:r>
              <a:rPr lang="en-US" sz="1550" b="1"/>
              <a:t> </a:t>
            </a:r>
            <a:r>
              <a:rPr lang="en-US" sz="1550"/>
              <a:t>– Gas companies file proposals to reduce customer bills by 7.4% to 16%</a:t>
            </a:r>
          </a:p>
          <a:p>
            <a:pPr marL="742950" lvl="1" indent="-285750">
              <a:spcBef>
                <a:spcPts val="600"/>
              </a:spcBef>
              <a:spcAft>
                <a:spcPts val="600"/>
              </a:spcAft>
              <a:buFont typeface="Arial" panose="020B0604020202020204" pitchFamily="34" charset="0"/>
              <a:buChar char="•"/>
            </a:pPr>
            <a:r>
              <a:rPr lang="en-US" sz="1550" b="1"/>
              <a:t>February 28</a:t>
            </a:r>
            <a:r>
              <a:rPr lang="en-US" sz="1550" b="1" baseline="30000"/>
              <a:t>th</a:t>
            </a:r>
            <a:r>
              <a:rPr lang="en-US" sz="1550" b="1"/>
              <a:t> </a:t>
            </a:r>
            <a:r>
              <a:rPr lang="en-US" sz="1550"/>
              <a:t>– DPU issues orders approving company bill reduction proposals and approving the three-year energy efficiency plan with a $500 million budget reduction ($250 million from electric budget, $250 million from gas)</a:t>
            </a:r>
          </a:p>
          <a:p>
            <a:pPr marL="742950" lvl="1" indent="-285750">
              <a:spcBef>
                <a:spcPts val="600"/>
              </a:spcBef>
              <a:spcAft>
                <a:spcPts val="600"/>
              </a:spcAft>
              <a:buFont typeface="Arial" panose="020B0604020202020204" pitchFamily="34" charset="0"/>
              <a:buChar char="•"/>
            </a:pPr>
            <a:r>
              <a:rPr lang="en-US" sz="1550" b="1"/>
              <a:t>March 1</a:t>
            </a:r>
            <a:r>
              <a:rPr lang="en-US" sz="1550" b="1" baseline="30000"/>
              <a:t>st</a:t>
            </a:r>
            <a:r>
              <a:rPr lang="en-US" sz="1550" b="1"/>
              <a:t> </a:t>
            </a:r>
            <a:r>
              <a:rPr lang="en-US" sz="1550"/>
              <a:t>– New lower rates in effect</a:t>
            </a:r>
            <a:endParaRPr lang="en-US" sz="1550" b="1"/>
          </a:p>
          <a:p>
            <a:pPr marL="285750" indent="-285750">
              <a:buFont typeface="Arial" panose="020B0604020202020204" pitchFamily="34" charset="0"/>
              <a:buChar char="•"/>
            </a:pPr>
            <a:r>
              <a:rPr lang="en-US" sz="1550"/>
              <a:t>Summary of bill reductions:</a:t>
            </a:r>
          </a:p>
          <a:p>
            <a:pPr marL="285750" indent="-285750">
              <a:buFont typeface="Arial" panose="020B0604020202020204" pitchFamily="34" charset="0"/>
              <a:buChar char="•"/>
            </a:pPr>
            <a:endParaRPr lang="en-US" sz="1550"/>
          </a:p>
          <a:p>
            <a:pPr marL="285750" indent="-285750">
              <a:buFont typeface="Arial" panose="020B0604020202020204" pitchFamily="34" charset="0"/>
              <a:buChar char="•"/>
            </a:pPr>
            <a:endParaRPr lang="en-US" sz="1550"/>
          </a:p>
          <a:p>
            <a:pPr marL="285750" indent="-285750">
              <a:buFont typeface="Arial" panose="020B0604020202020204" pitchFamily="34" charset="0"/>
              <a:buChar char="•"/>
            </a:pPr>
            <a:endParaRPr lang="en-US" sz="1550"/>
          </a:p>
          <a:p>
            <a:pPr marL="285750" indent="-285750">
              <a:buFont typeface="Arial" panose="020B0604020202020204" pitchFamily="34" charset="0"/>
              <a:buChar char="•"/>
            </a:pPr>
            <a:endParaRPr lang="en-US" sz="1550"/>
          </a:p>
          <a:p>
            <a:pPr marL="285750" indent="-285750">
              <a:buFont typeface="Arial" panose="020B0604020202020204" pitchFamily="34" charset="0"/>
              <a:buChar char="•"/>
            </a:pPr>
            <a:endParaRPr lang="en-US" sz="1550"/>
          </a:p>
          <a:p>
            <a:pPr marL="285750" indent="-285750">
              <a:buFont typeface="Arial" panose="020B0604020202020204" pitchFamily="34" charset="0"/>
              <a:buChar char="•"/>
            </a:pPr>
            <a:r>
              <a:rPr lang="en-US" sz="1550"/>
              <a:t>DPU order on efficiency plans should nearly eliminate the need for companies to defer cost recovery to later this year.</a:t>
            </a:r>
          </a:p>
        </p:txBody>
      </p:sp>
      <p:graphicFrame>
        <p:nvGraphicFramePr>
          <p:cNvPr id="6" name="Object 5">
            <a:extLst>
              <a:ext uri="{FF2B5EF4-FFF2-40B4-BE49-F238E27FC236}">
                <a16:creationId xmlns:a16="http://schemas.microsoft.com/office/drawing/2014/main" id="{FEEA2386-AC1D-04DB-310B-687B1298EF9B}"/>
              </a:ext>
            </a:extLst>
          </p:cNvPr>
          <p:cNvGraphicFramePr>
            <a:graphicFrameLocks noChangeAspect="1"/>
          </p:cNvGraphicFramePr>
          <p:nvPr>
            <p:extLst>
              <p:ext uri="{D42A27DB-BD31-4B8C-83A1-F6EECF244321}">
                <p14:modId xmlns:p14="http://schemas.microsoft.com/office/powerpoint/2010/main" val="4137945724"/>
              </p:ext>
            </p:extLst>
          </p:nvPr>
        </p:nvGraphicFramePr>
        <p:xfrm>
          <a:off x="2322170" y="5223765"/>
          <a:ext cx="7067550" cy="771525"/>
        </p:xfrm>
        <a:graphic>
          <a:graphicData uri="http://schemas.openxmlformats.org/presentationml/2006/ole">
            <mc:AlternateContent xmlns:mc="http://schemas.openxmlformats.org/markup-compatibility/2006">
              <mc:Choice xmlns:v="urn:schemas-microsoft-com:vml" Requires="v">
                <p:oleObj name="Worksheet" r:id="rId3" imgW="7067427" imgH="771525" progId="Excel.Sheet.12">
                  <p:embed/>
                </p:oleObj>
              </mc:Choice>
              <mc:Fallback>
                <p:oleObj name="Worksheet" r:id="rId3" imgW="7067427" imgH="771525" progId="Excel.Sheet.12">
                  <p:embed/>
                  <p:pic>
                    <p:nvPicPr>
                      <p:cNvPr id="6" name="Object 5">
                        <a:extLst>
                          <a:ext uri="{FF2B5EF4-FFF2-40B4-BE49-F238E27FC236}">
                            <a16:creationId xmlns:a16="http://schemas.microsoft.com/office/drawing/2014/main" id="{FEEA2386-AC1D-04DB-310B-687B1298EF9B}"/>
                          </a:ext>
                        </a:extLst>
                      </p:cNvPr>
                      <p:cNvPicPr/>
                      <p:nvPr/>
                    </p:nvPicPr>
                    <p:blipFill>
                      <a:blip r:embed="rId4"/>
                      <a:stretch>
                        <a:fillRect/>
                      </a:stretch>
                    </p:blipFill>
                    <p:spPr>
                      <a:xfrm>
                        <a:off x="2322170" y="5223765"/>
                        <a:ext cx="7067550" cy="771525"/>
                      </a:xfrm>
                      <a:prstGeom prst="rect">
                        <a:avLst/>
                      </a:prstGeom>
                    </p:spPr>
                  </p:pic>
                </p:oleObj>
              </mc:Fallback>
            </mc:AlternateContent>
          </a:graphicData>
        </a:graphic>
      </p:graphicFrame>
    </p:spTree>
    <p:extLst>
      <p:ext uri="{BB962C8B-B14F-4D97-AF65-F5344CB8AC3E}">
        <p14:creationId xmlns:p14="http://schemas.microsoft.com/office/powerpoint/2010/main" val="18644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FC39B-23AE-FCDC-7D0B-B4E037BD1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9AE88-0777-C89C-0260-50D9108933BB}"/>
              </a:ext>
            </a:extLst>
          </p:cNvPr>
          <p:cNvSpPr>
            <a:spLocks noGrp="1"/>
          </p:cNvSpPr>
          <p:nvPr>
            <p:ph type="title"/>
          </p:nvPr>
        </p:nvSpPr>
        <p:spPr/>
        <p:txBody>
          <a:bodyPr/>
          <a:lstStyle/>
          <a:p>
            <a:r>
              <a:rPr lang="en-US" sz="2600">
                <a:cs typeface="Arial"/>
              </a:rPr>
              <a:t>Current Residential Volumetric Electric Charges – National Grid</a:t>
            </a:r>
          </a:p>
        </p:txBody>
      </p:sp>
      <p:graphicFrame>
        <p:nvGraphicFramePr>
          <p:cNvPr id="3" name="Object 2">
            <a:extLst>
              <a:ext uri="{FF2B5EF4-FFF2-40B4-BE49-F238E27FC236}">
                <a16:creationId xmlns:a16="http://schemas.microsoft.com/office/drawing/2014/main" id="{B4D63AD0-357E-CFB5-8280-3ED90BA89479}"/>
              </a:ext>
            </a:extLst>
          </p:cNvPr>
          <p:cNvGraphicFramePr>
            <a:graphicFrameLocks noChangeAspect="1"/>
          </p:cNvGraphicFramePr>
          <p:nvPr>
            <p:extLst>
              <p:ext uri="{D42A27DB-BD31-4B8C-83A1-F6EECF244321}">
                <p14:modId xmlns:p14="http://schemas.microsoft.com/office/powerpoint/2010/main" val="784186825"/>
              </p:ext>
            </p:extLst>
          </p:nvPr>
        </p:nvGraphicFramePr>
        <p:xfrm>
          <a:off x="1094232" y="1085845"/>
          <a:ext cx="9768840" cy="5695309"/>
        </p:xfrm>
        <a:graphic>
          <a:graphicData uri="http://schemas.openxmlformats.org/presentationml/2006/ole">
            <mc:AlternateContent xmlns:mc="http://schemas.openxmlformats.org/markup-compatibility/2006">
              <mc:Choice xmlns:v="urn:schemas-microsoft-com:vml" Requires="v">
                <p:oleObj name="Worksheet" r:id="rId3" imgW="14068573" imgH="8201198" progId="Excel.Sheet.12">
                  <p:embed/>
                </p:oleObj>
              </mc:Choice>
              <mc:Fallback>
                <p:oleObj name="Worksheet" r:id="rId3" imgW="14068573" imgH="8201198" progId="Excel.Sheet.12">
                  <p:embed/>
                  <p:pic>
                    <p:nvPicPr>
                      <p:cNvPr id="3" name="Object 2">
                        <a:extLst>
                          <a:ext uri="{FF2B5EF4-FFF2-40B4-BE49-F238E27FC236}">
                            <a16:creationId xmlns:a16="http://schemas.microsoft.com/office/drawing/2014/main" id="{B4D63AD0-357E-CFB5-8280-3ED90BA89479}"/>
                          </a:ext>
                        </a:extLst>
                      </p:cNvPr>
                      <p:cNvPicPr/>
                      <p:nvPr/>
                    </p:nvPicPr>
                    <p:blipFill>
                      <a:blip r:embed="rId4"/>
                      <a:stretch>
                        <a:fillRect/>
                      </a:stretch>
                    </p:blipFill>
                    <p:spPr>
                      <a:xfrm>
                        <a:off x="1094232" y="1085845"/>
                        <a:ext cx="9768840" cy="5695309"/>
                      </a:xfrm>
                      <a:prstGeom prst="rect">
                        <a:avLst/>
                      </a:prstGeom>
                    </p:spPr>
                  </p:pic>
                </p:oleObj>
              </mc:Fallback>
            </mc:AlternateContent>
          </a:graphicData>
        </a:graphic>
      </p:graphicFrame>
    </p:spTree>
    <p:extLst>
      <p:ext uri="{BB962C8B-B14F-4D97-AF65-F5344CB8AC3E}">
        <p14:creationId xmlns:p14="http://schemas.microsoft.com/office/powerpoint/2010/main" val="259514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0BC39-F82F-5569-3C53-0C88266E8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3AC62-DC97-3748-EE96-B4ADBDEBE1BE}"/>
              </a:ext>
            </a:extLst>
          </p:cNvPr>
          <p:cNvSpPr>
            <a:spLocks noGrp="1"/>
          </p:cNvSpPr>
          <p:nvPr>
            <p:ph type="title"/>
          </p:nvPr>
        </p:nvSpPr>
        <p:spPr/>
        <p:txBody>
          <a:bodyPr/>
          <a:lstStyle/>
          <a:p>
            <a:r>
              <a:rPr lang="en-US"/>
              <a:t>Breakdown of Electric Charges</a:t>
            </a:r>
          </a:p>
        </p:txBody>
      </p:sp>
      <p:graphicFrame>
        <p:nvGraphicFramePr>
          <p:cNvPr id="4" name="Object 3">
            <a:extLst>
              <a:ext uri="{FF2B5EF4-FFF2-40B4-BE49-F238E27FC236}">
                <a16:creationId xmlns:a16="http://schemas.microsoft.com/office/drawing/2014/main" id="{783F4FF8-5AF1-D4FD-9099-B3C141A11509}"/>
              </a:ext>
            </a:extLst>
          </p:cNvPr>
          <p:cNvGraphicFramePr>
            <a:graphicFrameLocks noChangeAspect="1"/>
          </p:cNvGraphicFramePr>
          <p:nvPr>
            <p:extLst>
              <p:ext uri="{D42A27DB-BD31-4B8C-83A1-F6EECF244321}">
                <p14:modId xmlns:p14="http://schemas.microsoft.com/office/powerpoint/2010/main" val="811104579"/>
              </p:ext>
            </p:extLst>
          </p:nvPr>
        </p:nvGraphicFramePr>
        <p:xfrm>
          <a:off x="333375" y="1765300"/>
          <a:ext cx="11525250" cy="3324225"/>
        </p:xfrm>
        <a:graphic>
          <a:graphicData uri="http://schemas.openxmlformats.org/presentationml/2006/ole">
            <mc:AlternateContent xmlns:mc="http://schemas.openxmlformats.org/markup-compatibility/2006">
              <mc:Choice xmlns:v="urn:schemas-microsoft-com:vml" Requires="v">
                <p:oleObj name="Worksheet" r:id="rId2" imgW="11525257" imgH="3324398" progId="Excel.Sheet.12">
                  <p:embed/>
                </p:oleObj>
              </mc:Choice>
              <mc:Fallback>
                <p:oleObj name="Worksheet" r:id="rId2" imgW="11525257" imgH="3324398" progId="Excel.Sheet.12">
                  <p:embed/>
                  <p:pic>
                    <p:nvPicPr>
                      <p:cNvPr id="4" name="Object 3">
                        <a:extLst>
                          <a:ext uri="{FF2B5EF4-FFF2-40B4-BE49-F238E27FC236}">
                            <a16:creationId xmlns:a16="http://schemas.microsoft.com/office/drawing/2014/main" id="{783F4FF8-5AF1-D4FD-9099-B3C141A11509}"/>
                          </a:ext>
                        </a:extLst>
                      </p:cNvPr>
                      <p:cNvPicPr/>
                      <p:nvPr/>
                    </p:nvPicPr>
                    <p:blipFill>
                      <a:blip r:embed="rId3"/>
                      <a:stretch>
                        <a:fillRect/>
                      </a:stretch>
                    </p:blipFill>
                    <p:spPr>
                      <a:xfrm>
                        <a:off x="333375" y="1765300"/>
                        <a:ext cx="11525250" cy="3324225"/>
                      </a:xfrm>
                      <a:prstGeom prst="rect">
                        <a:avLst/>
                      </a:prstGeom>
                    </p:spPr>
                  </p:pic>
                </p:oleObj>
              </mc:Fallback>
            </mc:AlternateContent>
          </a:graphicData>
        </a:graphic>
      </p:graphicFrame>
    </p:spTree>
    <p:extLst>
      <p:ext uri="{BB962C8B-B14F-4D97-AF65-F5344CB8AC3E}">
        <p14:creationId xmlns:p14="http://schemas.microsoft.com/office/powerpoint/2010/main" val="14074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E7AB5-BFC1-9E67-7B18-8CD476C43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7571B-8370-553D-2F3E-7348E0E99B39}"/>
              </a:ext>
            </a:extLst>
          </p:cNvPr>
          <p:cNvSpPr>
            <a:spLocks noGrp="1"/>
          </p:cNvSpPr>
          <p:nvPr>
            <p:ph type="title"/>
          </p:nvPr>
        </p:nvSpPr>
        <p:spPr/>
        <p:txBody>
          <a:bodyPr/>
          <a:lstStyle/>
          <a:p>
            <a:r>
              <a:rPr lang="en-US"/>
              <a:t>Variability of Electric Supply Rates</a:t>
            </a:r>
          </a:p>
        </p:txBody>
      </p:sp>
      <p:sp>
        <p:nvSpPr>
          <p:cNvPr id="5" name="TextBox 4">
            <a:extLst>
              <a:ext uri="{FF2B5EF4-FFF2-40B4-BE49-F238E27FC236}">
                <a16:creationId xmlns:a16="http://schemas.microsoft.com/office/drawing/2014/main" id="{A6C8705E-24DB-26F2-2C89-6E67AF823620}"/>
              </a:ext>
            </a:extLst>
          </p:cNvPr>
          <p:cNvSpPr txBox="1"/>
          <p:nvPr/>
        </p:nvSpPr>
        <p:spPr>
          <a:xfrm>
            <a:off x="389445" y="1367344"/>
            <a:ext cx="5901627" cy="5262979"/>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200"/>
              <a:t>As a state with customer retail choice, there is significant variation in the electric supply rates charged to customers.</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Customers can receive electric supply through one of three options:</a:t>
            </a:r>
          </a:p>
          <a:p>
            <a:pPr marL="742950" lvl="1" indent="-285750">
              <a:buFont typeface="Arial" panose="020B0604020202020204" pitchFamily="34" charset="0"/>
              <a:buChar char="•"/>
            </a:pPr>
            <a:endParaRPr lang="en-US" sz="1200" b="1"/>
          </a:p>
          <a:p>
            <a:pPr marL="742950" lvl="1" indent="-285750">
              <a:buFont typeface="Arial" panose="020B0604020202020204" pitchFamily="34" charset="0"/>
              <a:buChar char="•"/>
            </a:pPr>
            <a:r>
              <a:rPr lang="en-US" sz="1200" b="1"/>
              <a:t>Basic Service</a:t>
            </a:r>
            <a:r>
              <a:rPr lang="en-US" sz="1200"/>
              <a:t> – The default supply option provided by a customer’s electric distribution company. This is available to all customers and changes every six months (three months for commercial customers). Supply is procured through competitive procurements and rates are in effect from February through July and August through January.</a:t>
            </a:r>
          </a:p>
          <a:p>
            <a:pPr marL="742950" lvl="1" indent="-285750">
              <a:buFont typeface="Arial" panose="020B0604020202020204" pitchFamily="34" charset="0"/>
              <a:buChar char="•"/>
            </a:pPr>
            <a:endParaRPr lang="en-US" sz="1200" b="1"/>
          </a:p>
          <a:p>
            <a:pPr marL="742950" lvl="1" indent="-285750">
              <a:buFont typeface="Arial" panose="020B0604020202020204" pitchFamily="34" charset="0"/>
              <a:buChar char="•"/>
            </a:pPr>
            <a:r>
              <a:rPr lang="en-US" sz="1200" b="1"/>
              <a:t>Municipal Aggregation</a:t>
            </a:r>
            <a:r>
              <a:rPr lang="en-US" sz="1200"/>
              <a:t> – Available only to customers in municipalities with approved and active municipal aggregation plans. Rates are typically set for 1-3 year terms, which creates more price stability, but can lead to situations where a municipal rate is higher than current basic service rates at a particular point in time. Many municipalities offer a default rate and one or more optional rates that are priced differently and have different amounts of clean energy (e.g., minimum required by law vs. 100% renewable energy).</a:t>
            </a:r>
          </a:p>
          <a:p>
            <a:pPr marL="742950" lvl="1" indent="-285750">
              <a:buFont typeface="Arial" panose="020B0604020202020204" pitchFamily="34" charset="0"/>
              <a:buChar char="•"/>
            </a:pPr>
            <a:endParaRPr lang="en-US" sz="1200" b="1"/>
          </a:p>
          <a:p>
            <a:pPr marL="742950" lvl="1" indent="-285750">
              <a:buFont typeface="Arial" panose="020B0604020202020204" pitchFamily="34" charset="0"/>
              <a:buChar char="•"/>
            </a:pPr>
            <a:r>
              <a:rPr lang="en-US" sz="1200" b="1"/>
              <a:t>Competitive Supply</a:t>
            </a:r>
            <a:r>
              <a:rPr lang="en-US" sz="1200"/>
              <a:t> – Available to all customers. Can enroll directly with a supplier via various marketing channels (e.g., door-to-door, telemarketing, mail, website, etc.). Rates are highly variable and range from less than 10 cents per kWh to more than 50 cents per kWh (current Basic Service rates are between 11.8 and 15.6 cents).</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Basic Service and Municipal Aggregation rates tend to be comparable but can be higher or lower than each other depending on the time of year.</a:t>
            </a:r>
          </a:p>
        </p:txBody>
      </p:sp>
      <p:pic>
        <p:nvPicPr>
          <p:cNvPr id="3" name="Picture 2">
            <a:extLst>
              <a:ext uri="{FF2B5EF4-FFF2-40B4-BE49-F238E27FC236}">
                <a16:creationId xmlns:a16="http://schemas.microsoft.com/office/drawing/2014/main" id="{6226A525-13E5-DDA9-DDB8-E05D776BB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998" y="2578989"/>
            <a:ext cx="5453380" cy="3181350"/>
          </a:xfrm>
          <a:prstGeom prst="rect">
            <a:avLst/>
          </a:prstGeom>
        </p:spPr>
      </p:pic>
      <p:sp>
        <p:nvSpPr>
          <p:cNvPr id="6" name="TextBox 5">
            <a:extLst>
              <a:ext uri="{FF2B5EF4-FFF2-40B4-BE49-F238E27FC236}">
                <a16:creationId xmlns:a16="http://schemas.microsoft.com/office/drawing/2014/main" id="{0C46DD97-B88B-5BAD-3EF1-1B3FE85E3291}"/>
              </a:ext>
            </a:extLst>
          </p:cNvPr>
          <p:cNvSpPr txBox="1"/>
          <p:nvPr/>
        </p:nvSpPr>
        <p:spPr>
          <a:xfrm>
            <a:off x="6732270" y="2115458"/>
            <a:ext cx="5070285" cy="261610"/>
          </a:xfrm>
          <a:prstGeom prst="rect">
            <a:avLst/>
          </a:prstGeom>
          <a:noFill/>
          <a:ln w="6350">
            <a:noFill/>
            <a:miter lim="800000"/>
          </a:ln>
        </p:spPr>
        <p:txBody>
          <a:bodyPr wrap="square">
            <a:spAutoFit/>
          </a:bodyPr>
          <a:lstStyle/>
          <a:p>
            <a:r>
              <a:rPr lang="en-US" sz="1100" b="1"/>
              <a:t>Number of Residential Customers on Different Electricity Supplier Types</a:t>
            </a:r>
          </a:p>
        </p:txBody>
      </p:sp>
    </p:spTree>
    <p:extLst>
      <p:ext uri="{BB962C8B-B14F-4D97-AF65-F5344CB8AC3E}">
        <p14:creationId xmlns:p14="http://schemas.microsoft.com/office/powerpoint/2010/main" val="354141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3726E-A703-9E8D-4AF9-D1B30B6F5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2E336-C9FF-351E-AD5F-4D4A1D31B258}"/>
              </a:ext>
            </a:extLst>
          </p:cNvPr>
          <p:cNvSpPr>
            <a:spLocks noGrp="1"/>
          </p:cNvSpPr>
          <p:nvPr>
            <p:ph type="title"/>
          </p:nvPr>
        </p:nvSpPr>
        <p:spPr/>
        <p:txBody>
          <a:bodyPr/>
          <a:lstStyle/>
          <a:p>
            <a:r>
              <a:rPr lang="en-US"/>
              <a:t>Competitive Supply Cost Impacts</a:t>
            </a:r>
          </a:p>
        </p:txBody>
      </p:sp>
      <p:sp>
        <p:nvSpPr>
          <p:cNvPr id="3" name="TextBox 2">
            <a:extLst>
              <a:ext uri="{FF2B5EF4-FFF2-40B4-BE49-F238E27FC236}">
                <a16:creationId xmlns:a16="http://schemas.microsoft.com/office/drawing/2014/main" id="{578FD698-0F80-4355-F4FE-016E6CBD6A12}"/>
              </a:ext>
            </a:extLst>
          </p:cNvPr>
          <p:cNvSpPr txBox="1"/>
          <p:nvPr/>
        </p:nvSpPr>
        <p:spPr>
          <a:xfrm>
            <a:off x="389445" y="1367344"/>
            <a:ext cx="11082528" cy="4732065"/>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600"/>
              <a:t>Approximately 15% of customers are currently under contract with a competitive supplier.</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The AGO and EEA estimate up to 75% of these customers are being charged supply rates that are higher than basic service or their default municipal aggregation rate.</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The Attorney General’s Office analyzed all electric bills issued from July 2015 - June 2024 and found that customers on competitive supply collectively paid $651 million more than they would have if they were on Basic Service. </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This data is consistent with analyses performed in every other state with retail choice and was corroborated by an independent analysis conducted by the DPU in 2021.</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In addition to confirming that customers on competitive supply were paying higher rates in general, the DPU found that low-income customers were 63% more likely to be enrolled with a competitive supplier than non-low-income customers and paid competitive supply rates that were on average 13% higher than non-low-income customers.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The DPU also found that all distribution customers, regardless of whether they are enrolled with a competitive supplier, pay higher delivery charges to cover the costs of providing higher bill discounts and arrearage forgiveness to low-income customers being overcharged for supply.</a:t>
            </a:r>
          </a:p>
          <a:p>
            <a:pPr marL="285750" indent="-285750">
              <a:buFont typeface="Arial" panose="020B0604020202020204" pitchFamily="34" charset="0"/>
              <a:buChar char="•"/>
            </a:pPr>
            <a:endParaRPr lang="en-US" sz="1350"/>
          </a:p>
        </p:txBody>
      </p:sp>
    </p:spTree>
    <p:extLst>
      <p:ext uri="{BB962C8B-B14F-4D97-AF65-F5344CB8AC3E}">
        <p14:creationId xmlns:p14="http://schemas.microsoft.com/office/powerpoint/2010/main" val="140199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0450-4D02-4D24-A555-0BA3A2E6F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A59A5-F69D-5F89-2E4D-3319A2A015C1}"/>
              </a:ext>
            </a:extLst>
          </p:cNvPr>
          <p:cNvSpPr>
            <a:spLocks noGrp="1"/>
          </p:cNvSpPr>
          <p:nvPr>
            <p:ph type="title"/>
          </p:nvPr>
        </p:nvSpPr>
        <p:spPr/>
        <p:txBody>
          <a:bodyPr/>
          <a:lstStyle/>
          <a:p>
            <a:r>
              <a:rPr lang="en-US"/>
              <a:t>Ongoing Efforts to Improve Affordability and Lower Bills</a:t>
            </a:r>
          </a:p>
        </p:txBody>
      </p:sp>
      <p:sp>
        <p:nvSpPr>
          <p:cNvPr id="3" name="TextBox 2">
            <a:extLst>
              <a:ext uri="{FF2B5EF4-FFF2-40B4-BE49-F238E27FC236}">
                <a16:creationId xmlns:a16="http://schemas.microsoft.com/office/drawing/2014/main" id="{3E1A0183-26DB-D8D9-5735-F7E9909E46A5}"/>
              </a:ext>
            </a:extLst>
          </p:cNvPr>
          <p:cNvSpPr txBox="1"/>
          <p:nvPr/>
        </p:nvSpPr>
        <p:spPr>
          <a:xfrm>
            <a:off x="389445" y="1367344"/>
            <a:ext cx="11082528" cy="4873129"/>
          </a:xfrm>
          <a:prstGeom prst="rect">
            <a:avLst/>
          </a:prstGeom>
          <a:noFill/>
          <a:ln w="6350">
            <a:noFill/>
            <a:miter lim="800000"/>
          </a:ln>
        </p:spPr>
        <p:txBody>
          <a:bodyPr wrap="square">
            <a:spAutoFit/>
          </a:bodyPr>
          <a:lstStyle/>
          <a:p>
            <a:pPr marL="285750" indent="-285750">
              <a:spcBef>
                <a:spcPts val="400"/>
              </a:spcBef>
              <a:spcAft>
                <a:spcPts val="400"/>
              </a:spcAft>
              <a:buFont typeface="Arial" panose="020B0604020202020204" pitchFamily="34" charset="0"/>
              <a:buChar char="•"/>
            </a:pPr>
            <a:r>
              <a:rPr lang="en-US" sz="1600"/>
              <a:t>The administration plans to announce several efforts to improve affordability in the coming weeks:</a:t>
            </a:r>
          </a:p>
          <a:p>
            <a:pPr marL="742950" lvl="1" indent="-285750">
              <a:spcBef>
                <a:spcPts val="400"/>
              </a:spcBef>
              <a:spcAft>
                <a:spcPts val="400"/>
              </a:spcAft>
              <a:buFont typeface="Arial" panose="020B0604020202020204" pitchFamily="34" charset="0"/>
              <a:buChar char="•"/>
            </a:pPr>
            <a:r>
              <a:rPr lang="en-US" sz="1600"/>
              <a:t>Additional direct energy bill relief to residential customers</a:t>
            </a:r>
          </a:p>
          <a:p>
            <a:pPr marL="742950" lvl="1" indent="-285750">
              <a:spcBef>
                <a:spcPts val="400"/>
              </a:spcBef>
              <a:spcAft>
                <a:spcPts val="400"/>
              </a:spcAft>
              <a:buFont typeface="Arial" panose="020B0604020202020204" pitchFamily="34" charset="0"/>
              <a:buChar char="•"/>
            </a:pPr>
            <a:r>
              <a:rPr lang="en-US" sz="1600"/>
              <a:t>Energy Affordability Plan</a:t>
            </a:r>
          </a:p>
          <a:p>
            <a:pPr marL="742950" lvl="1" indent="-285750">
              <a:spcBef>
                <a:spcPts val="400"/>
              </a:spcBef>
              <a:spcAft>
                <a:spcPts val="400"/>
              </a:spcAft>
              <a:buFont typeface="Arial" panose="020B0604020202020204" pitchFamily="34" charset="0"/>
              <a:buChar char="•"/>
            </a:pPr>
            <a:r>
              <a:rPr lang="en-US" sz="1600"/>
              <a:t>Energy Affordability and Independence Bill</a:t>
            </a:r>
          </a:p>
          <a:p>
            <a:pPr marL="285750" indent="-285750">
              <a:spcBef>
                <a:spcPts val="400"/>
              </a:spcBef>
              <a:spcAft>
                <a:spcPts val="400"/>
              </a:spcAft>
              <a:buFont typeface="Arial" panose="020B0604020202020204" pitchFamily="34" charset="0"/>
              <a:buChar char="•"/>
            </a:pPr>
            <a:r>
              <a:rPr lang="en-US" sz="1600"/>
              <a:t>Other ongoing efforts:</a:t>
            </a:r>
          </a:p>
          <a:p>
            <a:pPr marL="742950" lvl="1" indent="-285750">
              <a:spcBef>
                <a:spcPts val="400"/>
              </a:spcBef>
              <a:spcAft>
                <a:spcPts val="400"/>
              </a:spcAft>
              <a:buFont typeface="Arial" panose="020B0604020202020204" pitchFamily="34" charset="0"/>
              <a:buChar char="•"/>
            </a:pPr>
            <a:r>
              <a:rPr lang="en-US" sz="1600"/>
              <a:t>New three-year energy efficiency plans</a:t>
            </a:r>
          </a:p>
          <a:p>
            <a:pPr marL="742950" lvl="1" indent="-285750">
              <a:spcBef>
                <a:spcPts val="400"/>
              </a:spcBef>
              <a:spcAft>
                <a:spcPts val="400"/>
              </a:spcAft>
              <a:buFont typeface="Arial" panose="020B0604020202020204" pitchFamily="34" charset="0"/>
              <a:buChar char="•"/>
            </a:pPr>
            <a:r>
              <a:rPr lang="en-US" sz="1600"/>
              <a:t>DPU Energy Affordability Docket (DPU docket 24-15)</a:t>
            </a:r>
          </a:p>
          <a:p>
            <a:pPr marL="1200150" lvl="2" indent="-285750">
              <a:spcBef>
                <a:spcPts val="400"/>
              </a:spcBef>
              <a:spcAft>
                <a:spcPts val="400"/>
              </a:spcAft>
              <a:buFont typeface="Arial" panose="020B0604020202020204" pitchFamily="34" charset="0"/>
              <a:buChar char="•"/>
            </a:pPr>
            <a:r>
              <a:rPr lang="en-US" sz="1600"/>
              <a:t>Tiered low-income discount rates</a:t>
            </a:r>
          </a:p>
          <a:p>
            <a:pPr marL="1200150" lvl="2" indent="-285750">
              <a:spcBef>
                <a:spcPts val="400"/>
              </a:spcBef>
              <a:spcAft>
                <a:spcPts val="400"/>
              </a:spcAft>
              <a:buFont typeface="Arial" panose="020B0604020202020204" pitchFamily="34" charset="0"/>
              <a:buChar char="•"/>
            </a:pPr>
            <a:r>
              <a:rPr lang="en-US" sz="1600"/>
              <a:t>New moderate-income discount rates</a:t>
            </a:r>
          </a:p>
          <a:p>
            <a:pPr marL="742950" lvl="1" indent="-285750">
              <a:spcBef>
                <a:spcPts val="400"/>
              </a:spcBef>
              <a:spcAft>
                <a:spcPts val="400"/>
              </a:spcAft>
              <a:buFont typeface="Arial" panose="020B0604020202020204" pitchFamily="34" charset="0"/>
              <a:buChar char="•"/>
            </a:pPr>
            <a:r>
              <a:rPr lang="en-US" sz="1600"/>
              <a:t>Roll out of seasonal heat pump rates for National Grid and </a:t>
            </a:r>
            <a:r>
              <a:rPr lang="en-US" sz="1600" err="1"/>
              <a:t>Unitil</a:t>
            </a:r>
            <a:r>
              <a:rPr lang="en-US" sz="1600"/>
              <a:t> customers</a:t>
            </a:r>
          </a:p>
          <a:p>
            <a:pPr marL="742950" lvl="1" indent="-285750">
              <a:spcBef>
                <a:spcPts val="400"/>
              </a:spcBef>
              <a:spcAft>
                <a:spcPts val="400"/>
              </a:spcAft>
              <a:buFont typeface="Arial" panose="020B0604020202020204" pitchFamily="34" charset="0"/>
              <a:buChar char="•"/>
            </a:pPr>
            <a:r>
              <a:rPr lang="en-US" sz="1600"/>
              <a:t>Off-peak electric vehicle charging rates (DPU dockets 24-195 through 24-197)</a:t>
            </a:r>
          </a:p>
          <a:p>
            <a:pPr marL="742950" lvl="1" indent="-285750">
              <a:spcBef>
                <a:spcPts val="400"/>
              </a:spcBef>
              <a:spcAft>
                <a:spcPts val="400"/>
              </a:spcAft>
              <a:buFont typeface="Arial" panose="020B0604020202020204" pitchFamily="34" charset="0"/>
              <a:buChar char="•"/>
            </a:pPr>
            <a:r>
              <a:rPr lang="en-US" sz="1600"/>
              <a:t>Interagency Rates Working Group Petition to DPU to expand heat pump rates (DPU docket 25-08)</a:t>
            </a:r>
          </a:p>
          <a:p>
            <a:pPr marL="742950" lvl="1" indent="-285750">
              <a:spcBef>
                <a:spcPts val="400"/>
              </a:spcBef>
              <a:spcAft>
                <a:spcPts val="400"/>
              </a:spcAft>
              <a:buFont typeface="Arial" panose="020B0604020202020204" pitchFamily="34" charset="0"/>
              <a:buChar char="•"/>
            </a:pPr>
            <a:r>
              <a:rPr lang="en-US" sz="1600"/>
              <a:t>Interagency Rates Working Group Long-term Rate Design Study and Recommendations</a:t>
            </a:r>
          </a:p>
          <a:p>
            <a:pPr marL="742950" lvl="1" indent="-285750">
              <a:spcBef>
                <a:spcPts val="400"/>
              </a:spcBef>
              <a:spcAft>
                <a:spcPts val="400"/>
              </a:spcAft>
              <a:buFont typeface="Arial" panose="020B0604020202020204" pitchFamily="34" charset="0"/>
              <a:buChar char="•"/>
            </a:pPr>
            <a:r>
              <a:rPr lang="en-US" sz="1600"/>
              <a:t>Expanded access to community solar programs</a:t>
            </a:r>
          </a:p>
        </p:txBody>
      </p:sp>
    </p:spTree>
    <p:extLst>
      <p:ext uri="{BB962C8B-B14F-4D97-AF65-F5344CB8AC3E}">
        <p14:creationId xmlns:p14="http://schemas.microsoft.com/office/powerpoint/2010/main" val="418657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A04F3-B4AF-B193-47AC-D9C3E97684C4}"/>
              </a:ext>
            </a:extLst>
          </p:cNvPr>
          <p:cNvSpPr>
            <a:spLocks noGrp="1"/>
          </p:cNvSpPr>
          <p:nvPr>
            <p:ph type="title"/>
          </p:nvPr>
        </p:nvSpPr>
        <p:spPr/>
        <p:txBody>
          <a:bodyPr/>
          <a:lstStyle/>
          <a:p>
            <a:r>
              <a:rPr lang="en-US"/>
              <a:t>APPENDIX</a:t>
            </a:r>
          </a:p>
        </p:txBody>
      </p:sp>
    </p:spTree>
    <p:extLst>
      <p:ext uri="{BB962C8B-B14F-4D97-AF65-F5344CB8AC3E}">
        <p14:creationId xmlns:p14="http://schemas.microsoft.com/office/powerpoint/2010/main" val="22650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D30D-7239-B11F-C99B-FC3B2E5663B0}"/>
              </a:ext>
            </a:extLst>
          </p:cNvPr>
          <p:cNvSpPr>
            <a:spLocks noGrp="1"/>
          </p:cNvSpPr>
          <p:nvPr>
            <p:ph type="title"/>
          </p:nvPr>
        </p:nvSpPr>
        <p:spPr/>
        <p:txBody>
          <a:bodyPr/>
          <a:lstStyle/>
          <a:p>
            <a:r>
              <a:rPr lang="en-US"/>
              <a:t>Roles and Responsibilities of the DPU</a:t>
            </a:r>
          </a:p>
        </p:txBody>
      </p:sp>
      <p:sp>
        <p:nvSpPr>
          <p:cNvPr id="5" name="TextBox 4">
            <a:extLst>
              <a:ext uri="{FF2B5EF4-FFF2-40B4-BE49-F238E27FC236}">
                <a16:creationId xmlns:a16="http://schemas.microsoft.com/office/drawing/2014/main" id="{70867EBE-5B06-8095-430A-5BF7CCC466E6}"/>
              </a:ext>
            </a:extLst>
          </p:cNvPr>
          <p:cNvSpPr txBox="1"/>
          <p:nvPr/>
        </p:nvSpPr>
        <p:spPr>
          <a:xfrm>
            <a:off x="389445" y="1367344"/>
            <a:ext cx="11082528" cy="4770537"/>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600"/>
              <a:t>The DPU is a quasi-judicial agency led by a three-person Commission that is responsible for the oversight of investor-owned electric power, natural gas, and water utilities in the Commonwealth.</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Its role in regulating gas and electric companies dates back to 1885 with the establishment of the Board of Gas Commissioners.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In addition to its role overseeing electric, gas, and water utilities, the DPU also plays a role in regulating certain transportation matters (e.g., transportation network carriers, moving, towing, and bus companies), rail safety oversight, gas pipeline safety, and the siting and permitting of energy facilities.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In addition to reviewing and approving utility rates, the DPU also exercises a significant role in establishing state policy as it relates to safety, reliability, clean energy and climate, and consumer protection.</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The legislature has established the DPU’s responsibilities and priorities in G.L. c. 25 § 1A as follows:</a:t>
            </a:r>
          </a:p>
          <a:p>
            <a:pPr marL="285750" indent="-285750">
              <a:buFont typeface="Arial" panose="020B0604020202020204" pitchFamily="34" charset="0"/>
              <a:buChar char="•"/>
            </a:pPr>
            <a:endParaRPr lang="en-US" sz="1600"/>
          </a:p>
          <a:p>
            <a:pPr lvl="1"/>
            <a:r>
              <a:rPr lang="en-US" sz="1600"/>
              <a:t>In discharging its responsibilities under this chapter and chapter 164, the department shall, with respect to itself and the entities it regulates, prioritize safety, security, reliability of service, affordability, equity and reductions in greenhouse gas emissions to meet statewide greenhouse gas emission limits and </a:t>
            </a:r>
            <a:r>
              <a:rPr lang="en-US" sz="1600" err="1"/>
              <a:t>sublimits</a:t>
            </a:r>
            <a:r>
              <a:rPr lang="en-US" sz="1600"/>
              <a:t> established pursuant to chapter 21N.</a:t>
            </a:r>
          </a:p>
        </p:txBody>
      </p:sp>
    </p:spTree>
    <p:extLst>
      <p:ext uri="{BB962C8B-B14F-4D97-AF65-F5344CB8AC3E}">
        <p14:creationId xmlns:p14="http://schemas.microsoft.com/office/powerpoint/2010/main" val="260725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915-BE57-377E-F708-B32B736FA020}"/>
              </a:ext>
            </a:extLst>
          </p:cNvPr>
          <p:cNvSpPr>
            <a:spLocks noGrp="1"/>
          </p:cNvSpPr>
          <p:nvPr>
            <p:ph type="ctrTitle"/>
          </p:nvPr>
        </p:nvSpPr>
        <p:spPr>
          <a:xfrm>
            <a:off x="850695" y="1810764"/>
            <a:ext cx="10242876" cy="824061"/>
          </a:xfrm>
        </p:spPr>
        <p:txBody>
          <a:bodyPr/>
          <a:lstStyle/>
          <a:p>
            <a:r>
              <a:rPr lang="en-US" sz="3200">
                <a:latin typeface="Calibri" panose="020F0502020204030204" pitchFamily="34" charset="0"/>
                <a:ea typeface="Calibri" panose="020F0502020204030204" pitchFamily="34" charset="0"/>
                <a:cs typeface="Calibri" panose="020F0502020204030204" pitchFamily="34" charset="0"/>
              </a:rPr>
              <a:t>Massachusetts Grid Modernization Advisory Council</a:t>
            </a:r>
          </a:p>
        </p:txBody>
      </p:sp>
      <p:sp>
        <p:nvSpPr>
          <p:cNvPr id="5" name="Text Placeholder 4">
            <a:extLst>
              <a:ext uri="{FF2B5EF4-FFF2-40B4-BE49-F238E27FC236}">
                <a16:creationId xmlns:a16="http://schemas.microsoft.com/office/drawing/2014/main" id="{48B1A5E6-9F23-2F2C-C8AB-9136ACAE48CB}"/>
              </a:ext>
            </a:extLst>
          </p:cNvPr>
          <p:cNvSpPr>
            <a:spLocks noGrp="1"/>
          </p:cNvSpPr>
          <p:nvPr>
            <p:ph type="body" sz="quarter" idx="4294967295"/>
          </p:nvPr>
        </p:nvSpPr>
        <p:spPr>
          <a:xfrm>
            <a:off x="850695" y="2885281"/>
            <a:ext cx="7093156" cy="1087437"/>
          </a:xfrm>
        </p:spPr>
        <p:txBody>
          <a:bodyPr/>
          <a:lstStyle/>
          <a:p>
            <a:pPr marL="0" indent="0">
              <a:buNone/>
            </a:pPr>
            <a:r>
              <a:rPr lang="en-US" sz="3200" b="1">
                <a:solidFill>
                  <a:schemeClr val="accent1"/>
                </a:solidFill>
              </a:rPr>
              <a:t>Meeting Presentation </a:t>
            </a:r>
          </a:p>
          <a:p>
            <a:endParaRPr lang="en-US"/>
          </a:p>
        </p:txBody>
      </p:sp>
      <p:sp>
        <p:nvSpPr>
          <p:cNvPr id="6" name="Text Placeholder 5">
            <a:extLst>
              <a:ext uri="{FF2B5EF4-FFF2-40B4-BE49-F238E27FC236}">
                <a16:creationId xmlns:a16="http://schemas.microsoft.com/office/drawing/2014/main" id="{BA356778-49E5-7A22-5AFE-F3DC37AC196D}"/>
              </a:ext>
            </a:extLst>
          </p:cNvPr>
          <p:cNvSpPr>
            <a:spLocks noGrp="1"/>
          </p:cNvSpPr>
          <p:nvPr>
            <p:ph type="body" sz="quarter" idx="15"/>
          </p:nvPr>
        </p:nvSpPr>
        <p:spPr>
          <a:xfrm>
            <a:off x="850694" y="4625134"/>
            <a:ext cx="7093157" cy="747584"/>
          </a:xfrm>
        </p:spPr>
        <p:txBody>
          <a:bodyPr/>
          <a:lstStyle/>
          <a:p>
            <a:r>
              <a:rPr lang="en-US" sz="2800" b="1"/>
              <a:t>January 30, 2025</a:t>
            </a:r>
          </a:p>
          <a:p>
            <a:endParaRPr lang="en-US"/>
          </a:p>
        </p:txBody>
      </p:sp>
    </p:spTree>
    <p:extLst>
      <p:ext uri="{BB962C8B-B14F-4D97-AF65-F5344CB8AC3E}">
        <p14:creationId xmlns:p14="http://schemas.microsoft.com/office/powerpoint/2010/main" val="56264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5F9A-200B-13E9-4F42-199FB5E90995}"/>
              </a:ext>
            </a:extLst>
          </p:cNvPr>
          <p:cNvSpPr>
            <a:spLocks noGrp="1"/>
          </p:cNvSpPr>
          <p:nvPr>
            <p:ph type="title"/>
          </p:nvPr>
        </p:nvSpPr>
        <p:spPr>
          <a:xfrm>
            <a:off x="838200" y="2002631"/>
            <a:ext cx="10515600" cy="2852737"/>
          </a:xfrm>
        </p:spPr>
        <p:txBody>
          <a:bodyPr>
            <a:normAutofit/>
          </a:bodyPr>
          <a:lstStyle/>
          <a:p>
            <a:r>
              <a:rPr lang="en-US" sz="4000"/>
              <a:t>Electricity Distribution Cost Recovery</a:t>
            </a:r>
            <a:br>
              <a:rPr lang="en-US" sz="4000"/>
            </a:br>
            <a:br>
              <a:rPr lang="en-US" sz="4000"/>
            </a:br>
            <a:r>
              <a:rPr lang="en-US" sz="4000"/>
              <a:t>Background</a:t>
            </a:r>
            <a:br>
              <a:rPr lang="en-US" sz="3200"/>
            </a:br>
            <a:endParaRPr lang="en-US" sz="3200"/>
          </a:p>
        </p:txBody>
      </p:sp>
    </p:spTree>
    <p:extLst>
      <p:ext uri="{BB962C8B-B14F-4D97-AF65-F5344CB8AC3E}">
        <p14:creationId xmlns:p14="http://schemas.microsoft.com/office/powerpoint/2010/main" val="16411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1FBEC-90C5-C8FD-5081-98BEC6538B5A}"/>
              </a:ext>
            </a:extLst>
          </p:cNvPr>
          <p:cNvSpPr>
            <a:spLocks noGrp="1"/>
          </p:cNvSpPr>
          <p:nvPr>
            <p:ph type="sldNum" sz="quarter" idx="12"/>
          </p:nvPr>
        </p:nvSpPr>
        <p:spPr>
          <a:xfrm>
            <a:off x="10880281" y="6407161"/>
            <a:ext cx="834094" cy="393192"/>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Slide </a:t>
            </a:r>
            <a:fld id="{1B79225A-044F-47AC-A466-ADAA88F41AF1}" type="slidenum">
              <a:rPr kumimoji="0" lang="en-US" sz="1000" b="1" i="0" u="none" strike="noStrike" kern="1200" cap="none" spc="0" normalizeH="0" baseline="0" noProof="0" smtClean="0">
                <a:ln>
                  <a:noFill/>
                </a:ln>
                <a:solidFill>
                  <a:srgbClr val="44546A"/>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C0DB1825-E061-4BD0-C1C3-85DF4286181A}"/>
              </a:ext>
            </a:extLst>
          </p:cNvPr>
          <p:cNvSpPr>
            <a:spLocks noGrp="1"/>
          </p:cNvSpPr>
          <p:nvPr>
            <p:ph type="title"/>
          </p:nvPr>
        </p:nvSpPr>
        <p:spPr>
          <a:xfrm>
            <a:off x="668435" y="365127"/>
            <a:ext cx="11045940" cy="653446"/>
          </a:xfrm>
        </p:spPr>
        <p:txBody>
          <a:bodyPr anchor="b">
            <a:normAutofit/>
          </a:bodyPr>
          <a:lstStyle/>
          <a:p>
            <a:r>
              <a:rPr lang="en-US"/>
              <a:t>Electric Distribution Companies</a:t>
            </a:r>
          </a:p>
        </p:txBody>
      </p:sp>
      <p:sp>
        <p:nvSpPr>
          <p:cNvPr id="5" name="Footer Placeholder 4">
            <a:extLst>
              <a:ext uri="{FF2B5EF4-FFF2-40B4-BE49-F238E27FC236}">
                <a16:creationId xmlns:a16="http://schemas.microsoft.com/office/drawing/2014/main" id="{19C7FCB6-D10F-992E-7745-B26E428F40A2}"/>
              </a:ext>
            </a:extLst>
          </p:cNvPr>
          <p:cNvSpPr>
            <a:spLocks noGrp="1"/>
          </p:cNvSpPr>
          <p:nvPr>
            <p:ph type="ftr" sz="quarter" idx="11"/>
          </p:nvPr>
        </p:nvSpPr>
        <p:spPr>
          <a:xfrm>
            <a:off x="668434" y="6407161"/>
            <a:ext cx="7437120" cy="3901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Grid Modernization Advisory Council</a:t>
            </a:r>
          </a:p>
        </p:txBody>
      </p:sp>
      <p:graphicFrame>
        <p:nvGraphicFramePr>
          <p:cNvPr id="7" name="Content Placeholder 3">
            <a:extLst>
              <a:ext uri="{FF2B5EF4-FFF2-40B4-BE49-F238E27FC236}">
                <a16:creationId xmlns:a16="http://schemas.microsoft.com/office/drawing/2014/main" id="{C06EBD27-A69E-6A5F-B22F-E83D3F79647E}"/>
              </a:ext>
            </a:extLst>
          </p:cNvPr>
          <p:cNvGraphicFramePr>
            <a:graphicFrameLocks noGrp="1"/>
          </p:cNvGraphicFramePr>
          <p:nvPr>
            <p:ph idx="1"/>
          </p:nvPr>
        </p:nvGraphicFramePr>
        <p:xfrm>
          <a:off x="668434" y="1319753"/>
          <a:ext cx="11045941" cy="4857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82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FD63F0-9C5B-A288-3831-332B472955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Slide </a:t>
            </a:r>
            <a:fld id="{1B79225A-044F-47AC-A466-ADAA88F41AF1}" type="slidenum">
              <a:rPr kumimoji="0" lang="en-US" sz="1000" b="1" i="0" u="none" strike="noStrike" kern="1200" cap="none" spc="0" normalizeH="0" baseline="0" noProof="0" smtClean="0">
                <a:ln>
                  <a:noFill/>
                </a:ln>
                <a:solidFill>
                  <a:srgbClr val="44546A"/>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12ACDE16-D68C-05E0-48F0-F517D338D0CD}"/>
              </a:ext>
            </a:extLst>
          </p:cNvPr>
          <p:cNvSpPr>
            <a:spLocks noGrp="1"/>
          </p:cNvSpPr>
          <p:nvPr>
            <p:ph type="title"/>
          </p:nvPr>
        </p:nvSpPr>
        <p:spPr>
          <a:xfrm>
            <a:off x="712520" y="396710"/>
            <a:ext cx="11045940" cy="653446"/>
          </a:xfrm>
        </p:spPr>
        <p:txBody>
          <a:bodyPr/>
          <a:lstStyle/>
          <a:p>
            <a:r>
              <a:rPr lang="en-US"/>
              <a:t>Costs Included in Electricity Rates</a:t>
            </a:r>
          </a:p>
        </p:txBody>
      </p:sp>
      <p:sp>
        <p:nvSpPr>
          <p:cNvPr id="5" name="Footer Placeholder 4">
            <a:extLst>
              <a:ext uri="{FF2B5EF4-FFF2-40B4-BE49-F238E27FC236}">
                <a16:creationId xmlns:a16="http://schemas.microsoft.com/office/drawing/2014/main" id="{34038422-A945-0BF0-B43C-37BD752AE0D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Grid Modernization Advisory Council</a:t>
            </a:r>
          </a:p>
        </p:txBody>
      </p:sp>
      <p:sp>
        <p:nvSpPr>
          <p:cNvPr id="34" name="Isosceles Triangle 33">
            <a:extLst>
              <a:ext uri="{FF2B5EF4-FFF2-40B4-BE49-F238E27FC236}">
                <a16:creationId xmlns:a16="http://schemas.microsoft.com/office/drawing/2014/main" id="{BC191777-F412-DF8E-5092-9090AB347178}"/>
              </a:ext>
            </a:extLst>
          </p:cNvPr>
          <p:cNvSpPr/>
          <p:nvPr/>
        </p:nvSpPr>
        <p:spPr>
          <a:xfrm rot="5400000">
            <a:off x="5096773" y="1837560"/>
            <a:ext cx="585216" cy="759427"/>
          </a:xfrm>
          <a:prstGeom prst="triangl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Isosceles Triangle 34">
            <a:extLst>
              <a:ext uri="{FF2B5EF4-FFF2-40B4-BE49-F238E27FC236}">
                <a16:creationId xmlns:a16="http://schemas.microsoft.com/office/drawing/2014/main" id="{689A4FD8-F3FE-AF2C-5934-DDB594DEE352}"/>
              </a:ext>
            </a:extLst>
          </p:cNvPr>
          <p:cNvSpPr/>
          <p:nvPr/>
        </p:nvSpPr>
        <p:spPr>
          <a:xfrm rot="5400000">
            <a:off x="5092171" y="3410930"/>
            <a:ext cx="585216" cy="759427"/>
          </a:xfrm>
          <a:prstGeom prst="triangle">
            <a:avLst/>
          </a:prstGeom>
          <a:solidFill>
            <a:srgbClr val="3B97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Isosceles Triangle 35">
            <a:extLst>
              <a:ext uri="{FF2B5EF4-FFF2-40B4-BE49-F238E27FC236}">
                <a16:creationId xmlns:a16="http://schemas.microsoft.com/office/drawing/2014/main" id="{FF6E7786-2296-2D91-2AF2-185B8FE74FBB}"/>
              </a:ext>
            </a:extLst>
          </p:cNvPr>
          <p:cNvSpPr/>
          <p:nvPr/>
        </p:nvSpPr>
        <p:spPr>
          <a:xfrm rot="5400000">
            <a:off x="5088263" y="2701252"/>
            <a:ext cx="585216" cy="759427"/>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FF7DBC83-FE90-76AF-D231-7C35302802FF}"/>
              </a:ext>
            </a:extLst>
          </p:cNvPr>
          <p:cNvSpPr/>
          <p:nvPr/>
        </p:nvSpPr>
        <p:spPr>
          <a:xfrm rot="5400000">
            <a:off x="5088263" y="4231885"/>
            <a:ext cx="585216" cy="706440"/>
          </a:xfrm>
          <a:prstGeom prst="triangle">
            <a:avLst>
              <a:gd name="adj" fmla="val 51046"/>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87FB32F3-99A5-55D4-ED19-EE1B409CDFC1}"/>
              </a:ext>
            </a:extLst>
          </p:cNvPr>
          <p:cNvSpPr txBox="1"/>
          <p:nvPr/>
        </p:nvSpPr>
        <p:spPr>
          <a:xfrm>
            <a:off x="707386" y="1866445"/>
            <a:ext cx="4297680" cy="830997"/>
          </a:xfrm>
          <a:prstGeom prst="rect">
            <a:avLst/>
          </a:prstGeom>
          <a:solidFill>
            <a:schemeClr val="bg1"/>
          </a:solidFill>
          <a:ln>
            <a:solidFill>
              <a:srgbClr val="0E284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Costs of grid modernization, AMI, net metering recovery, storm fund, distributed solar, EV programs, energy efficiency, and more. </a:t>
            </a:r>
          </a:p>
        </p:txBody>
      </p:sp>
      <p:sp>
        <p:nvSpPr>
          <p:cNvPr id="41" name="TextBox 40">
            <a:extLst>
              <a:ext uri="{FF2B5EF4-FFF2-40B4-BE49-F238E27FC236}">
                <a16:creationId xmlns:a16="http://schemas.microsoft.com/office/drawing/2014/main" id="{39E8305C-60FF-E77F-BBA8-DBB3D4C94064}"/>
              </a:ext>
            </a:extLst>
          </p:cNvPr>
          <p:cNvSpPr txBox="1"/>
          <p:nvPr/>
        </p:nvSpPr>
        <p:spPr>
          <a:xfrm>
            <a:off x="698146" y="2778263"/>
            <a:ext cx="4297680" cy="584775"/>
          </a:xfrm>
          <a:prstGeom prst="rect">
            <a:avLst/>
          </a:prstGeom>
          <a:solidFill>
            <a:schemeClr val="bg1"/>
          </a:solidFill>
          <a:ln>
            <a:solidFill>
              <a:srgbClr val="15608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Cost of wires, poles, and other distribution system infrastructure, including O&amp;M. </a:t>
            </a:r>
          </a:p>
        </p:txBody>
      </p:sp>
      <p:sp>
        <p:nvSpPr>
          <p:cNvPr id="42" name="TextBox 41">
            <a:extLst>
              <a:ext uri="{FF2B5EF4-FFF2-40B4-BE49-F238E27FC236}">
                <a16:creationId xmlns:a16="http://schemas.microsoft.com/office/drawing/2014/main" id="{6E0643BF-6359-BA15-36BB-8796A6EB4F2D}"/>
              </a:ext>
            </a:extLst>
          </p:cNvPr>
          <p:cNvSpPr txBox="1"/>
          <p:nvPr/>
        </p:nvSpPr>
        <p:spPr>
          <a:xfrm>
            <a:off x="721029" y="3508156"/>
            <a:ext cx="4297680" cy="584775"/>
          </a:xfrm>
          <a:prstGeom prst="rect">
            <a:avLst/>
          </a:prstGeom>
          <a:noFill/>
          <a:ln>
            <a:solidFill>
              <a:srgbClr val="3B974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Costs of delivering electricity from generators to distribution system</a:t>
            </a:r>
          </a:p>
        </p:txBody>
      </p:sp>
      <p:sp>
        <p:nvSpPr>
          <p:cNvPr id="43" name="TextBox 42">
            <a:extLst>
              <a:ext uri="{FF2B5EF4-FFF2-40B4-BE49-F238E27FC236}">
                <a16:creationId xmlns:a16="http://schemas.microsoft.com/office/drawing/2014/main" id="{4951602F-2435-77E4-72E1-EA54749B9CE9}"/>
              </a:ext>
            </a:extLst>
          </p:cNvPr>
          <p:cNvSpPr txBox="1"/>
          <p:nvPr/>
        </p:nvSpPr>
        <p:spPr>
          <a:xfrm>
            <a:off x="737984" y="4170485"/>
            <a:ext cx="4297680" cy="822960"/>
          </a:xfrm>
          <a:prstGeom prst="rect">
            <a:avLst/>
          </a:prstGeom>
          <a:noFill/>
          <a:ln>
            <a:solidFill>
              <a:srgbClr val="0F9ED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Costs of supplying electricity including the cost of electricity, renewable energy compliance, and administrative costs</a:t>
            </a:r>
          </a:p>
        </p:txBody>
      </p:sp>
      <p:sp>
        <p:nvSpPr>
          <p:cNvPr id="16" name="TextBox 1">
            <a:extLst>
              <a:ext uri="{FF2B5EF4-FFF2-40B4-BE49-F238E27FC236}">
                <a16:creationId xmlns:a16="http://schemas.microsoft.com/office/drawing/2014/main" id="{A9870AA9-65D0-292F-3D40-2EE811C3C53E}"/>
              </a:ext>
            </a:extLst>
          </p:cNvPr>
          <p:cNvSpPr txBox="1"/>
          <p:nvPr/>
        </p:nvSpPr>
        <p:spPr>
          <a:xfrm>
            <a:off x="4743216" y="1185612"/>
            <a:ext cx="4185140" cy="5145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Total residential electricity  </a:t>
            </a:r>
            <a:br>
              <a:rPr kumimoji="0" lang="en-US"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br>
            <a:r>
              <a:rPr kumimoji="0" lang="en-US"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volumetric rate: </a:t>
            </a:r>
            <a:br>
              <a:rPr kumimoji="0" lang="en-US"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br>
            <a:r>
              <a:rPr kumimoji="0" lang="en-US"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39 cents/kWh</a:t>
            </a:r>
          </a:p>
        </p:txBody>
      </p:sp>
      <p:sp>
        <p:nvSpPr>
          <p:cNvPr id="17" name="Right Bracket 16">
            <a:extLst>
              <a:ext uri="{FF2B5EF4-FFF2-40B4-BE49-F238E27FC236}">
                <a16:creationId xmlns:a16="http://schemas.microsoft.com/office/drawing/2014/main" id="{1C6C04D2-6D80-FE49-06D9-BC79D8BC6F90}"/>
              </a:ext>
            </a:extLst>
          </p:cNvPr>
          <p:cNvSpPr/>
          <p:nvPr/>
        </p:nvSpPr>
        <p:spPr>
          <a:xfrm>
            <a:off x="7822194" y="1902258"/>
            <a:ext cx="283360" cy="1502876"/>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377FE7"/>
                </a:solidFill>
              </a:ln>
              <a:solidFill>
                <a:prstClr val="black"/>
              </a:solidFill>
              <a:effectLst/>
              <a:uLnTx/>
              <a:uFillTx/>
              <a:latin typeface="Calibri"/>
              <a:ea typeface="+mn-ea"/>
              <a:cs typeface="+mn-cs"/>
            </a:endParaRPr>
          </a:p>
        </p:txBody>
      </p:sp>
      <p:sp>
        <p:nvSpPr>
          <p:cNvPr id="18" name="Right Bracket 17">
            <a:extLst>
              <a:ext uri="{FF2B5EF4-FFF2-40B4-BE49-F238E27FC236}">
                <a16:creationId xmlns:a16="http://schemas.microsoft.com/office/drawing/2014/main" id="{ADD94B58-5B23-3062-72C8-6781A0C52EC3}"/>
              </a:ext>
            </a:extLst>
          </p:cNvPr>
          <p:cNvSpPr/>
          <p:nvPr/>
        </p:nvSpPr>
        <p:spPr>
          <a:xfrm>
            <a:off x="7822194" y="3467133"/>
            <a:ext cx="283360" cy="584775"/>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ight Bracket 18">
            <a:extLst>
              <a:ext uri="{FF2B5EF4-FFF2-40B4-BE49-F238E27FC236}">
                <a16:creationId xmlns:a16="http://schemas.microsoft.com/office/drawing/2014/main" id="{B1B6B70D-D32E-690C-6731-3038C3C81AFB}"/>
              </a:ext>
            </a:extLst>
          </p:cNvPr>
          <p:cNvSpPr/>
          <p:nvPr/>
        </p:nvSpPr>
        <p:spPr>
          <a:xfrm>
            <a:off x="7833221" y="4127438"/>
            <a:ext cx="283360" cy="2267337"/>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FBEF1811-40B6-065D-422D-A913FFDE3F83}"/>
              </a:ext>
            </a:extLst>
          </p:cNvPr>
          <p:cNvSpPr txBox="1"/>
          <p:nvPr/>
        </p:nvSpPr>
        <p:spPr>
          <a:xfrm>
            <a:off x="8105553" y="2248541"/>
            <a:ext cx="31478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Distribution Costs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Regulated by the Department</a:t>
            </a:r>
          </a:p>
        </p:txBody>
      </p:sp>
      <p:sp>
        <p:nvSpPr>
          <p:cNvPr id="21" name="TextBox 20">
            <a:extLst>
              <a:ext uri="{FF2B5EF4-FFF2-40B4-BE49-F238E27FC236}">
                <a16:creationId xmlns:a16="http://schemas.microsoft.com/office/drawing/2014/main" id="{61FFED1A-5CDD-707B-12BB-92EF0DA62B1E}"/>
              </a:ext>
            </a:extLst>
          </p:cNvPr>
          <p:cNvSpPr txBox="1"/>
          <p:nvPr/>
        </p:nvSpPr>
        <p:spPr>
          <a:xfrm>
            <a:off x="8122595" y="3432145"/>
            <a:ext cx="37078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Regulated by Federal Energy Regulatory Commission (FERC)</a:t>
            </a:r>
          </a:p>
        </p:txBody>
      </p:sp>
      <p:sp>
        <p:nvSpPr>
          <p:cNvPr id="22" name="TextBox 21">
            <a:extLst>
              <a:ext uri="{FF2B5EF4-FFF2-40B4-BE49-F238E27FC236}">
                <a16:creationId xmlns:a16="http://schemas.microsoft.com/office/drawing/2014/main" id="{F9799C99-5299-1906-0750-0DC864F981F7}"/>
              </a:ext>
            </a:extLst>
          </p:cNvPr>
          <p:cNvSpPr txBox="1"/>
          <p:nvPr/>
        </p:nvSpPr>
        <p:spPr>
          <a:xfrm>
            <a:off x="8175889" y="4696126"/>
            <a:ext cx="37078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Reflects either cost of power procured by utilities on customer’s behalf or costs of competitive energy suppliers</a:t>
            </a:r>
          </a:p>
        </p:txBody>
      </p:sp>
      <p:sp>
        <p:nvSpPr>
          <p:cNvPr id="4" name="TextBox 3">
            <a:extLst>
              <a:ext uri="{FF2B5EF4-FFF2-40B4-BE49-F238E27FC236}">
                <a16:creationId xmlns:a16="http://schemas.microsoft.com/office/drawing/2014/main" id="{9DC714BB-B783-E774-1D85-977D3F35A5BD}"/>
              </a:ext>
            </a:extLst>
          </p:cNvPr>
          <p:cNvSpPr txBox="1"/>
          <p:nvPr/>
        </p:nvSpPr>
        <p:spPr>
          <a:xfrm>
            <a:off x="712520" y="5281831"/>
            <a:ext cx="4348609" cy="1169551"/>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a:ln>
                  <a:noFill/>
                </a:ln>
                <a:solidFill>
                  <a:prstClr val="black"/>
                </a:solidFill>
                <a:effectLst/>
                <a:uLnTx/>
                <a:uFillTx/>
                <a:latin typeface="Calibri"/>
                <a:ea typeface="+mn-ea"/>
                <a:cs typeface="+mn-cs"/>
              </a:rPr>
              <a:t>Figure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a:ea typeface="+mn-ea"/>
                <a:cs typeface="+mn-cs"/>
              </a:rPr>
              <a:t>Monthly customer charge of $7-10 not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a:ea typeface="+mn-ea"/>
                <a:cs typeface="+mn-cs"/>
              </a:rPr>
              <a:t>Rate reflects illustrative 2023 rates for residential customers in Massachusetts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a:ea typeface="+mn-ea"/>
                <a:cs typeface="+mn-cs"/>
              </a:rPr>
              <a:t>Energy supply rate reflects default service</a:t>
            </a:r>
          </a:p>
        </p:txBody>
      </p:sp>
      <p:pic>
        <p:nvPicPr>
          <p:cNvPr id="11" name="Picture 10">
            <a:extLst>
              <a:ext uri="{FF2B5EF4-FFF2-40B4-BE49-F238E27FC236}">
                <a16:creationId xmlns:a16="http://schemas.microsoft.com/office/drawing/2014/main" id="{5FBEE863-456B-B5B0-44BF-AC031604AB67}"/>
              </a:ext>
            </a:extLst>
          </p:cNvPr>
          <p:cNvPicPr>
            <a:picLocks noChangeAspect="1"/>
          </p:cNvPicPr>
          <p:nvPr/>
        </p:nvPicPr>
        <p:blipFill>
          <a:blip r:embed="rId2"/>
          <a:stretch>
            <a:fillRect/>
          </a:stretch>
        </p:blipFill>
        <p:spPr>
          <a:xfrm>
            <a:off x="5756145" y="1868982"/>
            <a:ext cx="2023629" cy="4592308"/>
          </a:xfrm>
          <a:prstGeom prst="rect">
            <a:avLst/>
          </a:prstGeom>
        </p:spPr>
      </p:pic>
    </p:spTree>
    <p:extLst>
      <p:ext uri="{BB962C8B-B14F-4D97-AF65-F5344CB8AC3E}">
        <p14:creationId xmlns:p14="http://schemas.microsoft.com/office/powerpoint/2010/main" val="365482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BB07-8034-ED45-F49A-CD7190CB98A3}"/>
              </a:ext>
            </a:extLst>
          </p:cNvPr>
          <p:cNvSpPr>
            <a:spLocks noGrp="1"/>
          </p:cNvSpPr>
          <p:nvPr>
            <p:ph type="sldNum" sz="quarter" idx="12"/>
          </p:nvPr>
        </p:nvSpPr>
        <p:spPr>
          <a:xfrm>
            <a:off x="10880281" y="6407161"/>
            <a:ext cx="834094" cy="3931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Slide </a:t>
            </a:r>
            <a:fld id="{1B79225A-044F-47AC-A466-ADAA88F41AF1}" type="slidenum">
              <a:rPr kumimoji="0" lang="en-US" sz="1000" b="1" i="0" u="none" strike="noStrike" kern="1200" cap="none" spc="0" normalizeH="0" baseline="0" noProof="0" smtClean="0">
                <a:ln>
                  <a:noFill/>
                </a:ln>
                <a:solidFill>
                  <a:srgbClr val="44546A"/>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C2EC0DF5-A5B6-A3EB-38AE-064E1BF17351}"/>
              </a:ext>
            </a:extLst>
          </p:cNvPr>
          <p:cNvSpPr>
            <a:spLocks noGrp="1"/>
          </p:cNvSpPr>
          <p:nvPr>
            <p:ph type="title"/>
          </p:nvPr>
        </p:nvSpPr>
        <p:spPr>
          <a:xfrm>
            <a:off x="668435" y="365127"/>
            <a:ext cx="11045940" cy="653446"/>
          </a:xfrm>
        </p:spPr>
        <p:txBody>
          <a:bodyPr/>
          <a:lstStyle/>
          <a:p>
            <a:r>
              <a:rPr lang="en-US"/>
              <a:t>Distribution Costs</a:t>
            </a:r>
          </a:p>
        </p:txBody>
      </p:sp>
      <p:sp>
        <p:nvSpPr>
          <p:cNvPr id="4" name="Content Placeholder 3">
            <a:extLst>
              <a:ext uri="{FF2B5EF4-FFF2-40B4-BE49-F238E27FC236}">
                <a16:creationId xmlns:a16="http://schemas.microsoft.com/office/drawing/2014/main" id="{CB6F3658-4CC4-7562-C134-73F2728445C5}"/>
              </a:ext>
            </a:extLst>
          </p:cNvPr>
          <p:cNvSpPr>
            <a:spLocks noGrp="1"/>
          </p:cNvSpPr>
          <p:nvPr>
            <p:ph idx="1"/>
          </p:nvPr>
        </p:nvSpPr>
        <p:spPr>
          <a:xfrm>
            <a:off x="668338" y="1185387"/>
            <a:ext cx="8087042" cy="5087937"/>
          </a:xfrm>
        </p:spPr>
        <p:txBody>
          <a:bodyPr>
            <a:normAutofit lnSpcReduction="10000"/>
          </a:bodyPr>
          <a:lstStyle/>
          <a:p>
            <a:r>
              <a:rPr lang="en-US"/>
              <a:t>Some distribution costs are recovered through base distribution rates</a:t>
            </a:r>
          </a:p>
          <a:p>
            <a:pPr lvl="1"/>
            <a:r>
              <a:rPr lang="en-US"/>
              <a:t>Other distribution costs are recovered through reconciling factors</a:t>
            </a:r>
          </a:p>
          <a:p>
            <a:r>
              <a:rPr lang="en-US"/>
              <a:t>Distribution rates are set based on the actual costs incurred by the EDC in a recent “test year” </a:t>
            </a:r>
          </a:p>
          <a:p>
            <a:r>
              <a:rPr lang="en-US"/>
              <a:t>Base distribution rates are set using performance-based ratemaking (PBR) </a:t>
            </a:r>
          </a:p>
          <a:p>
            <a:r>
              <a:rPr lang="en-US"/>
              <a:t>PBR includes a formula that dictates cost recovery between rate cases:</a:t>
            </a:r>
          </a:p>
          <a:p>
            <a:pPr lvl="1"/>
            <a:r>
              <a:rPr lang="en-US"/>
              <a:t>Allows EDCs to increase costs to account for inflation</a:t>
            </a:r>
          </a:p>
          <a:p>
            <a:pPr lvl="1"/>
            <a:r>
              <a:rPr lang="en-US"/>
              <a:t>Requires EDCs to limit costs to promote productivity gains</a:t>
            </a:r>
          </a:p>
          <a:p>
            <a:r>
              <a:rPr lang="en-US"/>
              <a:t>A key distinction of base rates is that they do not allow EDCs to recover the exact amount of money spent</a:t>
            </a:r>
          </a:p>
          <a:p>
            <a:pPr lvl="1"/>
            <a:r>
              <a:rPr lang="en-US"/>
              <a:t>If EDCs spend less than the allowed amount – they keep the difference</a:t>
            </a:r>
          </a:p>
          <a:p>
            <a:pPr lvl="1"/>
            <a:r>
              <a:rPr lang="en-US"/>
              <a:t>If EDCs spend more than the allowed amount – they lose the difference</a:t>
            </a:r>
          </a:p>
        </p:txBody>
      </p:sp>
      <p:sp>
        <p:nvSpPr>
          <p:cNvPr id="5" name="Footer Placeholder 4">
            <a:extLst>
              <a:ext uri="{FF2B5EF4-FFF2-40B4-BE49-F238E27FC236}">
                <a16:creationId xmlns:a16="http://schemas.microsoft.com/office/drawing/2014/main" id="{FC81846A-4D41-A7FB-C439-ED4BCE82CA50}"/>
              </a:ext>
            </a:extLst>
          </p:cNvPr>
          <p:cNvSpPr>
            <a:spLocks noGrp="1"/>
          </p:cNvSpPr>
          <p:nvPr>
            <p:ph type="ftr" sz="quarter" idx="11"/>
          </p:nvPr>
        </p:nvSpPr>
        <p:spPr>
          <a:xfrm>
            <a:off x="668434" y="6407161"/>
            <a:ext cx="7437120" cy="3901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Grid Modernization Advisory Council</a:t>
            </a:r>
          </a:p>
        </p:txBody>
      </p:sp>
      <p:pic>
        <p:nvPicPr>
          <p:cNvPr id="15" name="Picture 14">
            <a:extLst>
              <a:ext uri="{FF2B5EF4-FFF2-40B4-BE49-F238E27FC236}">
                <a16:creationId xmlns:a16="http://schemas.microsoft.com/office/drawing/2014/main" id="{4290835E-E703-E897-80BD-E571A11E6478}"/>
              </a:ext>
            </a:extLst>
          </p:cNvPr>
          <p:cNvPicPr>
            <a:picLocks noChangeAspect="1"/>
          </p:cNvPicPr>
          <p:nvPr/>
        </p:nvPicPr>
        <p:blipFill>
          <a:blip r:embed="rId2"/>
          <a:stretch>
            <a:fillRect/>
          </a:stretch>
        </p:blipFill>
        <p:spPr>
          <a:xfrm>
            <a:off x="9981283" y="1319213"/>
            <a:ext cx="1953818" cy="4638742"/>
          </a:xfrm>
          <a:prstGeom prst="rect">
            <a:avLst/>
          </a:prstGeom>
        </p:spPr>
      </p:pic>
      <p:sp>
        <p:nvSpPr>
          <p:cNvPr id="16" name="Rectangle 15">
            <a:extLst>
              <a:ext uri="{FF2B5EF4-FFF2-40B4-BE49-F238E27FC236}">
                <a16:creationId xmlns:a16="http://schemas.microsoft.com/office/drawing/2014/main" id="{D2C0807A-893B-F272-5BA4-84CAC1893EAD}"/>
              </a:ext>
            </a:extLst>
          </p:cNvPr>
          <p:cNvSpPr/>
          <p:nvPr/>
        </p:nvSpPr>
        <p:spPr>
          <a:xfrm>
            <a:off x="9967327" y="2022716"/>
            <a:ext cx="1981730" cy="100692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456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628C6A-A17C-FBE7-0BB2-E9AC5B5B54A1}"/>
              </a:ext>
            </a:extLst>
          </p:cNvPr>
          <p:cNvSpPr>
            <a:spLocks noGrp="1"/>
          </p:cNvSpPr>
          <p:nvPr>
            <p:ph type="sldNum" sz="quarter" idx="12"/>
          </p:nvPr>
        </p:nvSpPr>
        <p:spPr>
          <a:xfrm>
            <a:off x="10880281" y="6407161"/>
            <a:ext cx="834094" cy="3931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Slide </a:t>
            </a:r>
            <a:fld id="{1B79225A-044F-47AC-A466-ADAA88F41AF1}" type="slidenum">
              <a:rPr kumimoji="0" lang="en-US" sz="1000" b="1" i="0" u="none" strike="noStrike" kern="1200" cap="none" spc="0" normalizeH="0" baseline="0" noProof="0" smtClean="0">
                <a:ln>
                  <a:noFill/>
                </a:ln>
                <a:solidFill>
                  <a:srgbClr val="44546A"/>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0A3BE3E7-40C8-4DD2-4855-60D1C0CD728A}"/>
              </a:ext>
            </a:extLst>
          </p:cNvPr>
          <p:cNvSpPr>
            <a:spLocks noGrp="1"/>
          </p:cNvSpPr>
          <p:nvPr>
            <p:ph type="title"/>
          </p:nvPr>
        </p:nvSpPr>
        <p:spPr>
          <a:xfrm>
            <a:off x="668435" y="365127"/>
            <a:ext cx="11045940" cy="653446"/>
          </a:xfrm>
        </p:spPr>
        <p:txBody>
          <a:bodyPr/>
          <a:lstStyle/>
          <a:p>
            <a:r>
              <a:rPr lang="en-US"/>
              <a:t>Rate Cases</a:t>
            </a:r>
          </a:p>
        </p:txBody>
      </p:sp>
      <p:sp>
        <p:nvSpPr>
          <p:cNvPr id="6" name="Content Placeholder 5">
            <a:extLst>
              <a:ext uri="{FF2B5EF4-FFF2-40B4-BE49-F238E27FC236}">
                <a16:creationId xmlns:a16="http://schemas.microsoft.com/office/drawing/2014/main" id="{9CD504BD-4E3C-48B3-0AC4-426EE698B5B6}"/>
              </a:ext>
            </a:extLst>
          </p:cNvPr>
          <p:cNvSpPr txBox="1">
            <a:spLocks noGrp="1"/>
          </p:cNvSpPr>
          <p:nvPr>
            <p:ph idx="1"/>
          </p:nvPr>
        </p:nvSpPr>
        <p:spPr>
          <a:xfrm>
            <a:off x="668339" y="1319213"/>
            <a:ext cx="8569180" cy="4355038"/>
          </a:xfrm>
          <a:noFill/>
        </p:spPr>
        <p:txBody>
          <a:bodyPr vert="horz" wrap="square" lIns="91440" tIns="45720" rIns="91440" bIns="45720" rtlCol="0" anchor="t">
            <a:spAutoFit/>
          </a:bodyPr>
          <a:lstStyle/>
          <a:p>
            <a:r>
              <a:rPr lang="en-US"/>
              <a:t>Rate cases allow for detailed regulatory review of EDC’s distribution costs and rates</a:t>
            </a:r>
          </a:p>
          <a:p>
            <a:pPr marL="569595" lvl="1"/>
            <a:r>
              <a:rPr lang="en-US"/>
              <a:t>With review and input from a variety of stakeholders (i.e., intervenors)</a:t>
            </a:r>
            <a:endParaRPr lang="en-US">
              <a:ea typeface="Calibri"/>
              <a:cs typeface="Calibri"/>
            </a:endParaRPr>
          </a:p>
          <a:p>
            <a:r>
              <a:rPr lang="en-US"/>
              <a:t>The Department reviews all proposed distribution costs to ensure that they are prudent, reasonable, used, and useful. </a:t>
            </a:r>
          </a:p>
          <a:p>
            <a:r>
              <a:rPr lang="en-US"/>
              <a:t>Rate cases are also used to ensure that</a:t>
            </a:r>
          </a:p>
          <a:p>
            <a:pPr marL="569595" lvl="1"/>
            <a:r>
              <a:rPr lang="en-US"/>
              <a:t>Costs are allocated equitably across customer classes</a:t>
            </a:r>
            <a:endParaRPr lang="en-US">
              <a:ea typeface="Calibri"/>
              <a:cs typeface="Calibri"/>
            </a:endParaRPr>
          </a:p>
          <a:p>
            <a:pPr marL="569595" lvl="1"/>
            <a:r>
              <a:rPr lang="en-US"/>
              <a:t>Rate designs are equitable across and within customer classes</a:t>
            </a:r>
            <a:endParaRPr lang="en-US">
              <a:ea typeface="Calibri"/>
              <a:cs typeface="Calibri"/>
            </a:endParaRPr>
          </a:p>
          <a:p>
            <a:pPr marL="569595" lvl="1"/>
            <a:r>
              <a:rPr lang="en-US"/>
              <a:t>Rate designs are likely to promote efficient consumption levels</a:t>
            </a:r>
            <a:endParaRPr lang="en-US">
              <a:ea typeface="Calibri"/>
              <a:cs typeface="Calibri"/>
            </a:endParaRPr>
          </a:p>
          <a:p>
            <a:pPr marL="569595" lvl="1"/>
            <a:r>
              <a:rPr lang="en-US"/>
              <a:t>Rates are overall just and reasonable.</a:t>
            </a:r>
            <a:endParaRPr lang="en-US">
              <a:ea typeface="Calibri"/>
              <a:cs typeface="Calibri"/>
            </a:endParaRPr>
          </a:p>
          <a:p>
            <a:r>
              <a:rPr lang="en-US"/>
              <a:t>EDCs have rate cases every five years</a:t>
            </a:r>
          </a:p>
        </p:txBody>
      </p:sp>
      <p:sp>
        <p:nvSpPr>
          <p:cNvPr id="5" name="Footer Placeholder 4">
            <a:extLst>
              <a:ext uri="{FF2B5EF4-FFF2-40B4-BE49-F238E27FC236}">
                <a16:creationId xmlns:a16="http://schemas.microsoft.com/office/drawing/2014/main" id="{F59E1801-582A-25EE-D1FA-2A2D21BB469C}"/>
              </a:ext>
            </a:extLst>
          </p:cNvPr>
          <p:cNvSpPr>
            <a:spLocks noGrp="1"/>
          </p:cNvSpPr>
          <p:nvPr>
            <p:ph type="ftr" sz="quarter" idx="11"/>
          </p:nvPr>
        </p:nvSpPr>
        <p:spPr>
          <a:xfrm>
            <a:off x="668434" y="6407161"/>
            <a:ext cx="7437120" cy="3901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Grid Modernization Advisory Council</a:t>
            </a:r>
          </a:p>
        </p:txBody>
      </p:sp>
      <p:pic>
        <p:nvPicPr>
          <p:cNvPr id="7" name="Picture 6">
            <a:extLst>
              <a:ext uri="{FF2B5EF4-FFF2-40B4-BE49-F238E27FC236}">
                <a16:creationId xmlns:a16="http://schemas.microsoft.com/office/drawing/2014/main" id="{8DB0EF4B-93C5-F2A6-A159-EA4814585A44}"/>
              </a:ext>
            </a:extLst>
          </p:cNvPr>
          <p:cNvPicPr>
            <a:picLocks noChangeAspect="1"/>
          </p:cNvPicPr>
          <p:nvPr/>
        </p:nvPicPr>
        <p:blipFill>
          <a:blip r:embed="rId2"/>
          <a:stretch>
            <a:fillRect/>
          </a:stretch>
        </p:blipFill>
        <p:spPr>
          <a:xfrm>
            <a:off x="9993325" y="1319213"/>
            <a:ext cx="1953818" cy="4638742"/>
          </a:xfrm>
          <a:prstGeom prst="rect">
            <a:avLst/>
          </a:prstGeom>
        </p:spPr>
      </p:pic>
      <p:sp>
        <p:nvSpPr>
          <p:cNvPr id="8" name="Rectangle 7">
            <a:extLst>
              <a:ext uri="{FF2B5EF4-FFF2-40B4-BE49-F238E27FC236}">
                <a16:creationId xmlns:a16="http://schemas.microsoft.com/office/drawing/2014/main" id="{F8682333-5D56-6535-F8F0-732875DA99EE}"/>
              </a:ext>
            </a:extLst>
          </p:cNvPr>
          <p:cNvSpPr/>
          <p:nvPr/>
        </p:nvSpPr>
        <p:spPr>
          <a:xfrm>
            <a:off x="9979369" y="2022716"/>
            <a:ext cx="1981730" cy="100692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736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471655-63EF-F3E4-275B-F4C629D24279}"/>
              </a:ext>
            </a:extLst>
          </p:cNvPr>
          <p:cNvSpPr>
            <a:spLocks noGrp="1"/>
          </p:cNvSpPr>
          <p:nvPr>
            <p:ph type="sldNum" sz="quarter" idx="12"/>
          </p:nvPr>
        </p:nvSpPr>
        <p:spPr>
          <a:xfrm>
            <a:off x="10880281" y="6407161"/>
            <a:ext cx="834094" cy="3931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Slide </a:t>
            </a:r>
            <a:fld id="{1B79225A-044F-47AC-A466-ADAA88F41AF1}" type="slidenum">
              <a:rPr kumimoji="0" lang="en-US" sz="1000" b="1" i="0" u="none" strike="noStrike" kern="1200" cap="none" spc="0" normalizeH="0" baseline="0" noProof="0" smtClean="0">
                <a:ln>
                  <a:noFill/>
                </a:ln>
                <a:solidFill>
                  <a:srgbClr val="44546A"/>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endParaRPr>
          </a:p>
        </p:txBody>
      </p:sp>
      <p:sp>
        <p:nvSpPr>
          <p:cNvPr id="13" name="Title 12">
            <a:extLst>
              <a:ext uri="{FF2B5EF4-FFF2-40B4-BE49-F238E27FC236}">
                <a16:creationId xmlns:a16="http://schemas.microsoft.com/office/drawing/2014/main" id="{40476878-DC40-605C-22E4-62D431D3CF06}"/>
              </a:ext>
            </a:extLst>
          </p:cNvPr>
          <p:cNvSpPr>
            <a:spLocks noGrp="1"/>
          </p:cNvSpPr>
          <p:nvPr>
            <p:ph type="title"/>
          </p:nvPr>
        </p:nvSpPr>
        <p:spPr/>
        <p:txBody>
          <a:bodyPr/>
          <a:lstStyle/>
          <a:p>
            <a:r>
              <a:rPr lang="en-US"/>
              <a:t>Reconciling Cost Recovery Factors</a:t>
            </a:r>
          </a:p>
        </p:txBody>
      </p:sp>
      <p:sp>
        <p:nvSpPr>
          <p:cNvPr id="4" name="Content Placeholder 3">
            <a:extLst>
              <a:ext uri="{FF2B5EF4-FFF2-40B4-BE49-F238E27FC236}">
                <a16:creationId xmlns:a16="http://schemas.microsoft.com/office/drawing/2014/main" id="{E13C3EF6-4C8B-3D32-9157-A1FDF6A5E8C0}"/>
              </a:ext>
            </a:extLst>
          </p:cNvPr>
          <p:cNvSpPr>
            <a:spLocks noGrp="1"/>
          </p:cNvSpPr>
          <p:nvPr>
            <p:ph idx="1"/>
          </p:nvPr>
        </p:nvSpPr>
        <p:spPr>
          <a:xfrm>
            <a:off x="668338" y="1319213"/>
            <a:ext cx="8683479" cy="5173660"/>
          </a:xfrm>
        </p:spPr>
        <p:txBody>
          <a:bodyPr>
            <a:normAutofit fontScale="92500"/>
          </a:bodyPr>
          <a:lstStyle/>
          <a:p>
            <a:r>
              <a:rPr lang="en-US"/>
              <a:t>Reconciling factors are used to recover costs that are not well suited for recovery in base rates, including:</a:t>
            </a:r>
          </a:p>
          <a:p>
            <a:pPr lvl="1"/>
            <a:r>
              <a:rPr lang="en-US"/>
              <a:t>Costs that are volatile and can change significantly between rate cases.</a:t>
            </a:r>
          </a:p>
          <a:p>
            <a:pPr lvl="1"/>
            <a:r>
              <a:rPr lang="en-US"/>
              <a:t>Costs that are somewhat outside of the EDCs’ control.</a:t>
            </a:r>
          </a:p>
          <a:p>
            <a:pPr lvl="1"/>
            <a:r>
              <a:rPr lang="en-US"/>
              <a:t>Costs that are incurred to achieve specific policy goals.</a:t>
            </a:r>
          </a:p>
          <a:p>
            <a:pPr lvl="1"/>
            <a:r>
              <a:rPr lang="en-US"/>
              <a:t>Costs that are likely to change significantly relative to the costs included in the test year.</a:t>
            </a:r>
          </a:p>
          <a:p>
            <a:r>
              <a:rPr lang="en-US"/>
              <a:t>Reconciling factors are typically determined at the beginning of a year based on forecasted costs for that year.</a:t>
            </a:r>
          </a:p>
          <a:p>
            <a:pPr lvl="1"/>
            <a:r>
              <a:rPr lang="en-US"/>
              <a:t>At the end of the year, any differences between actual and forecasted costs are reconciled</a:t>
            </a:r>
          </a:p>
          <a:p>
            <a:pPr lvl="1"/>
            <a:r>
              <a:rPr lang="en-US"/>
              <a:t>This allows EDCs to pass through ratepayers the amount of money spent</a:t>
            </a:r>
          </a:p>
          <a:p>
            <a:r>
              <a:rPr lang="en-US"/>
              <a:t>Some reconciling factors are subject to significant stakeholder and regulatory review prior to being put into rates</a:t>
            </a:r>
          </a:p>
          <a:p>
            <a:pPr lvl="1"/>
            <a:r>
              <a:rPr lang="en-US"/>
              <a:t>Example: the energy efficiency programs are reviewed by the Energy Efficiency Advisory Council and approved by the Department before the costs go into rates</a:t>
            </a:r>
          </a:p>
        </p:txBody>
      </p:sp>
      <p:sp>
        <p:nvSpPr>
          <p:cNvPr id="5" name="Footer Placeholder 4">
            <a:extLst>
              <a:ext uri="{FF2B5EF4-FFF2-40B4-BE49-F238E27FC236}">
                <a16:creationId xmlns:a16="http://schemas.microsoft.com/office/drawing/2014/main" id="{65EC62D4-4DA3-39FB-9B19-B869C926A4C2}"/>
              </a:ext>
            </a:extLst>
          </p:cNvPr>
          <p:cNvSpPr>
            <a:spLocks noGrp="1"/>
          </p:cNvSpPr>
          <p:nvPr>
            <p:ph type="ftr" sz="quarter" idx="11"/>
          </p:nvPr>
        </p:nvSpPr>
        <p:spPr>
          <a:xfrm>
            <a:off x="668434" y="6407161"/>
            <a:ext cx="7437120" cy="3901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Grid Modernization Advisory Council</a:t>
            </a:r>
          </a:p>
        </p:txBody>
      </p:sp>
      <p:pic>
        <p:nvPicPr>
          <p:cNvPr id="14" name="Content Placeholder 5">
            <a:extLst>
              <a:ext uri="{FF2B5EF4-FFF2-40B4-BE49-F238E27FC236}">
                <a16:creationId xmlns:a16="http://schemas.microsoft.com/office/drawing/2014/main" id="{8828875D-0964-3B65-79F5-984F6DE5BB7E}"/>
              </a:ext>
            </a:extLst>
          </p:cNvPr>
          <p:cNvPicPr>
            <a:picLocks noChangeAspect="1"/>
          </p:cNvPicPr>
          <p:nvPr/>
        </p:nvPicPr>
        <p:blipFill>
          <a:blip r:embed="rId2"/>
          <a:stretch>
            <a:fillRect/>
          </a:stretch>
        </p:blipFill>
        <p:spPr>
          <a:xfrm>
            <a:off x="10038744" y="1366221"/>
            <a:ext cx="1888074" cy="4551382"/>
          </a:xfrm>
          <a:prstGeom prst="rect">
            <a:avLst/>
          </a:prstGeom>
        </p:spPr>
      </p:pic>
      <p:sp>
        <p:nvSpPr>
          <p:cNvPr id="15" name="Rectangle 14">
            <a:extLst>
              <a:ext uri="{FF2B5EF4-FFF2-40B4-BE49-F238E27FC236}">
                <a16:creationId xmlns:a16="http://schemas.microsoft.com/office/drawing/2014/main" id="{169A5697-F776-CF85-FBF6-78B018DE0FF4}"/>
              </a:ext>
            </a:extLst>
          </p:cNvPr>
          <p:cNvSpPr/>
          <p:nvPr/>
        </p:nvSpPr>
        <p:spPr>
          <a:xfrm>
            <a:off x="9950047" y="1231139"/>
            <a:ext cx="2065468" cy="111657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6856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EC446-9DF2-BE58-3D02-2343560FB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65EB3-B165-D629-D3B2-BCD9194DCDFC}"/>
              </a:ext>
            </a:extLst>
          </p:cNvPr>
          <p:cNvSpPr>
            <a:spLocks noGrp="1"/>
          </p:cNvSpPr>
          <p:nvPr>
            <p:ph type="title"/>
          </p:nvPr>
        </p:nvSpPr>
        <p:spPr/>
        <p:txBody>
          <a:bodyPr/>
          <a:lstStyle/>
          <a:p>
            <a:r>
              <a:rPr lang="en-US"/>
              <a:t>Reconciling Cost Recovery Factor Examples</a:t>
            </a:r>
          </a:p>
        </p:txBody>
      </p:sp>
      <p:sp>
        <p:nvSpPr>
          <p:cNvPr id="7" name="Footer Placeholder 6">
            <a:extLst>
              <a:ext uri="{FF2B5EF4-FFF2-40B4-BE49-F238E27FC236}">
                <a16:creationId xmlns:a16="http://schemas.microsoft.com/office/drawing/2014/main" id="{CDCF3A0B-2CAB-DD4F-FF32-F0D63E7DC12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Grid Modernization Advisory Council</a:t>
            </a:r>
          </a:p>
        </p:txBody>
      </p:sp>
      <p:sp>
        <p:nvSpPr>
          <p:cNvPr id="8" name="Slide Number Placeholder 7">
            <a:extLst>
              <a:ext uri="{FF2B5EF4-FFF2-40B4-BE49-F238E27FC236}">
                <a16:creationId xmlns:a16="http://schemas.microsoft.com/office/drawing/2014/main" id="{6A0CFC02-5479-CD59-4068-8D568365D3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000" b="0" i="0" u="none" strike="noStrike" kern="1200" cap="none" spc="0" normalizeH="0" baseline="0" noProof="0" smtClean="0">
                <a:ln>
                  <a:noFill/>
                </a:ln>
                <a:solidFill>
                  <a:srgbClr val="44546A"/>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44546A"/>
              </a:solidFill>
              <a:effectLst/>
              <a:uLnTx/>
              <a:uFillTx/>
              <a:latin typeface="Calibri" panose="020F0502020204030204" pitchFamily="34" charset="0"/>
              <a:ea typeface="+mn-ea"/>
              <a:cs typeface="+mn-cs"/>
            </a:endParaRPr>
          </a:p>
        </p:txBody>
      </p:sp>
      <p:pic>
        <p:nvPicPr>
          <p:cNvPr id="14" name="Content Placeholder 6" descr="Money with solid fill">
            <a:extLst>
              <a:ext uri="{FF2B5EF4-FFF2-40B4-BE49-F238E27FC236}">
                <a16:creationId xmlns:a16="http://schemas.microsoft.com/office/drawing/2014/main" id="{A090EE1B-54E1-3BEC-689B-BB13C06409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84414" y="2024812"/>
            <a:ext cx="640080" cy="640080"/>
          </a:xfrm>
          <a:prstGeom prst="rect">
            <a:avLst/>
          </a:prstGeom>
        </p:spPr>
      </p:pic>
      <p:sp>
        <p:nvSpPr>
          <p:cNvPr id="28" name="TextBox 27">
            <a:extLst>
              <a:ext uri="{FF2B5EF4-FFF2-40B4-BE49-F238E27FC236}">
                <a16:creationId xmlns:a16="http://schemas.microsoft.com/office/drawing/2014/main" id="{B9BC2BD6-52AA-3510-3ECC-DC87F1B1CDC8}"/>
              </a:ext>
            </a:extLst>
          </p:cNvPr>
          <p:cNvSpPr txBox="1"/>
          <p:nvPr/>
        </p:nvSpPr>
        <p:spPr>
          <a:xfrm>
            <a:off x="2677422" y="1398652"/>
            <a:ext cx="5492373" cy="4801314"/>
          </a:xfrm>
          <a:prstGeom prst="rect">
            <a:avLst/>
          </a:prstGeom>
          <a:noFill/>
          <a:ln w="38100">
            <a:solidFill>
              <a:schemeClr val="accent1">
                <a:lumMod val="40000"/>
                <a:lumOff val="60000"/>
              </a:schemeClr>
            </a:solidFill>
          </a:ln>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Reconciling factors are used to recover a variety of costs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Examples include: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Pension adjustment factor</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Residential assistance adjustment factor</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Net metering recovery surcharge</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Long-term renewable contact adjustment</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Solar cost adjustment factor</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Vegetation management factor</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Grid modernization factor</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Advanced metering infrastructure</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Storm cost recovery adjustment factor</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Revenue decoupling adjustment factor</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Distributed solar (SMART)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Energy efficiency reconciling factor</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Renewable energy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Electric vehicle program factor</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40792CB-232A-F042-0479-822FD59045C5}"/>
              </a:ext>
            </a:extLst>
          </p:cNvPr>
          <p:cNvPicPr>
            <a:picLocks noChangeAspect="1"/>
          </p:cNvPicPr>
          <p:nvPr/>
        </p:nvPicPr>
        <p:blipFill>
          <a:blip r:embed="rId4"/>
          <a:stretch>
            <a:fillRect/>
          </a:stretch>
        </p:blipFill>
        <p:spPr>
          <a:xfrm>
            <a:off x="10078980" y="1465595"/>
            <a:ext cx="1901585" cy="4583953"/>
          </a:xfrm>
          <a:prstGeom prst="rect">
            <a:avLst/>
          </a:prstGeom>
        </p:spPr>
      </p:pic>
      <p:sp>
        <p:nvSpPr>
          <p:cNvPr id="5" name="Rectangle 4">
            <a:extLst>
              <a:ext uri="{FF2B5EF4-FFF2-40B4-BE49-F238E27FC236}">
                <a16:creationId xmlns:a16="http://schemas.microsoft.com/office/drawing/2014/main" id="{0292C190-6E58-6DA7-EA6D-A956DC5BFDCE}"/>
              </a:ext>
            </a:extLst>
          </p:cNvPr>
          <p:cNvSpPr/>
          <p:nvPr/>
        </p:nvSpPr>
        <p:spPr>
          <a:xfrm>
            <a:off x="9997038" y="1366221"/>
            <a:ext cx="2065468" cy="111657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384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E818-2467-702B-2731-9B8668541911}"/>
              </a:ext>
            </a:extLst>
          </p:cNvPr>
          <p:cNvSpPr>
            <a:spLocks noGrp="1"/>
          </p:cNvSpPr>
          <p:nvPr>
            <p:ph type="title"/>
          </p:nvPr>
        </p:nvSpPr>
        <p:spPr/>
        <p:txBody>
          <a:bodyPr/>
          <a:lstStyle/>
          <a:p>
            <a:r>
              <a:rPr lang="en-US"/>
              <a:t>Base Distribution Rates vs. Reconciling Factors</a:t>
            </a:r>
          </a:p>
        </p:txBody>
      </p:sp>
      <p:sp>
        <p:nvSpPr>
          <p:cNvPr id="4" name="Content Placeholder 3">
            <a:extLst>
              <a:ext uri="{FF2B5EF4-FFF2-40B4-BE49-F238E27FC236}">
                <a16:creationId xmlns:a16="http://schemas.microsoft.com/office/drawing/2014/main" id="{F8C2552E-2445-939E-32FC-45D63B346ED1}"/>
              </a:ext>
            </a:extLst>
          </p:cNvPr>
          <p:cNvSpPr>
            <a:spLocks noGrp="1"/>
          </p:cNvSpPr>
          <p:nvPr>
            <p:ph sz="half" idx="2"/>
          </p:nvPr>
        </p:nvSpPr>
        <p:spPr>
          <a:xfrm>
            <a:off x="641879" y="2046241"/>
            <a:ext cx="4572000" cy="4344869"/>
          </a:xfrm>
        </p:spPr>
        <p:txBody>
          <a:bodyPr>
            <a:normAutofit/>
          </a:bodyPr>
          <a:lstStyle/>
          <a:p>
            <a:r>
              <a:rPr lang="en-US"/>
              <a:t>Rates are set during a rate case</a:t>
            </a:r>
          </a:p>
          <a:p>
            <a:pPr lvl="1"/>
            <a:r>
              <a:rPr lang="en-US"/>
              <a:t>Rates are set every five years</a:t>
            </a:r>
          </a:p>
          <a:p>
            <a:r>
              <a:rPr lang="en-US"/>
              <a:t>Regulatory review occurs after costs are spent</a:t>
            </a:r>
          </a:p>
          <a:p>
            <a:pPr lvl="1"/>
            <a:r>
              <a:rPr lang="en-US"/>
              <a:t>Includes extensive regulatory review</a:t>
            </a:r>
          </a:p>
          <a:p>
            <a:r>
              <a:rPr lang="en-US"/>
              <a:t>Cost are based on historical test year costs plus PBR formula</a:t>
            </a:r>
          </a:p>
          <a:p>
            <a:r>
              <a:rPr lang="en-US"/>
              <a:t>EDCs do not recover the exact amount of costs incurred</a:t>
            </a:r>
          </a:p>
          <a:p>
            <a:r>
              <a:rPr lang="en-US"/>
              <a:t>Large increases in costs between rate cases are not recovered by the EDC</a:t>
            </a:r>
          </a:p>
        </p:txBody>
      </p:sp>
      <p:sp>
        <p:nvSpPr>
          <p:cNvPr id="6" name="Content Placeholder 5">
            <a:extLst>
              <a:ext uri="{FF2B5EF4-FFF2-40B4-BE49-F238E27FC236}">
                <a16:creationId xmlns:a16="http://schemas.microsoft.com/office/drawing/2014/main" id="{E0B18089-EB65-C672-A3AF-8A89D325B3F2}"/>
              </a:ext>
            </a:extLst>
          </p:cNvPr>
          <p:cNvSpPr>
            <a:spLocks noGrp="1"/>
          </p:cNvSpPr>
          <p:nvPr>
            <p:ph sz="quarter" idx="4"/>
          </p:nvPr>
        </p:nvSpPr>
        <p:spPr>
          <a:xfrm>
            <a:off x="5402095" y="2095062"/>
            <a:ext cx="4572000" cy="4476655"/>
          </a:xfrm>
        </p:spPr>
        <p:txBody>
          <a:bodyPr>
            <a:normAutofit/>
          </a:bodyPr>
          <a:lstStyle/>
          <a:p>
            <a:r>
              <a:rPr lang="en-US"/>
              <a:t>Rates are set outside a rate case</a:t>
            </a:r>
          </a:p>
          <a:p>
            <a:pPr lvl="1"/>
            <a:r>
              <a:rPr lang="en-US"/>
              <a:t>Rates are set every year</a:t>
            </a:r>
          </a:p>
          <a:p>
            <a:r>
              <a:rPr lang="en-US"/>
              <a:t>Regulatory review typically occurs before costs are spent</a:t>
            </a:r>
          </a:p>
          <a:p>
            <a:pPr lvl="1"/>
            <a:r>
              <a:rPr lang="en-US"/>
              <a:t>Sometimes includes regulatory review</a:t>
            </a:r>
          </a:p>
          <a:p>
            <a:r>
              <a:rPr lang="en-US"/>
              <a:t>Costs are typically based on forecast of next year’s cost</a:t>
            </a:r>
          </a:p>
          <a:p>
            <a:r>
              <a:rPr lang="en-US"/>
              <a:t>EDCs recover the exact amount of costs incurred</a:t>
            </a:r>
          </a:p>
          <a:p>
            <a:r>
              <a:rPr lang="en-US"/>
              <a:t>Large increases in costs between rate cases are recovered by the EDC</a:t>
            </a:r>
          </a:p>
          <a:p>
            <a:endParaRPr lang="en-US"/>
          </a:p>
          <a:p>
            <a:endParaRPr lang="en-US"/>
          </a:p>
        </p:txBody>
      </p:sp>
      <p:sp>
        <p:nvSpPr>
          <p:cNvPr id="7" name="Footer Placeholder 6">
            <a:extLst>
              <a:ext uri="{FF2B5EF4-FFF2-40B4-BE49-F238E27FC236}">
                <a16:creationId xmlns:a16="http://schemas.microsoft.com/office/drawing/2014/main" id="{3D0A3280-EC65-0F27-BA14-93195A8C91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546A"/>
                </a:solidFill>
                <a:effectLst/>
                <a:uLnTx/>
                <a:uFillTx/>
                <a:latin typeface="Calibri" panose="020F0502020204030204" pitchFamily="34" charset="0"/>
                <a:ea typeface="+mn-ea"/>
                <a:cs typeface="+mn-cs"/>
              </a:rPr>
              <a:t>Grid Modernization Advisory Council</a:t>
            </a:r>
          </a:p>
        </p:txBody>
      </p:sp>
      <p:sp>
        <p:nvSpPr>
          <p:cNvPr id="8" name="Slide Number Placeholder 7">
            <a:extLst>
              <a:ext uri="{FF2B5EF4-FFF2-40B4-BE49-F238E27FC236}">
                <a16:creationId xmlns:a16="http://schemas.microsoft.com/office/drawing/2014/main" id="{8BC2EAB9-3DC1-67DD-21F3-84C98CC147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000" b="0" i="0" u="none" strike="noStrike" kern="1200" cap="none" spc="0" normalizeH="0" baseline="0" noProof="0" smtClean="0">
                <a:ln>
                  <a:noFill/>
                </a:ln>
                <a:solidFill>
                  <a:srgbClr val="44546A"/>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44546A"/>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3C20EBAD-9D59-FE1F-A57D-515CECCF108B}"/>
              </a:ext>
            </a:extLst>
          </p:cNvPr>
          <p:cNvSpPr txBox="1"/>
          <p:nvPr/>
        </p:nvSpPr>
        <p:spPr>
          <a:xfrm>
            <a:off x="1673487" y="1266693"/>
            <a:ext cx="29195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77FE7">
                    <a:lumMod val="75000"/>
                  </a:srgbClr>
                </a:solidFill>
                <a:effectLst/>
                <a:uLnTx/>
                <a:uFillTx/>
                <a:latin typeface="Arial"/>
                <a:ea typeface="+mn-ea"/>
                <a:cs typeface="+mn-cs"/>
              </a:rPr>
              <a:t>Base Distribution Rates</a:t>
            </a:r>
          </a:p>
        </p:txBody>
      </p:sp>
      <p:grpSp>
        <p:nvGrpSpPr>
          <p:cNvPr id="21" name="Group 20">
            <a:extLst>
              <a:ext uri="{FF2B5EF4-FFF2-40B4-BE49-F238E27FC236}">
                <a16:creationId xmlns:a16="http://schemas.microsoft.com/office/drawing/2014/main" id="{386C23C2-2D30-92E1-940F-80F9BE09FAB4}"/>
              </a:ext>
            </a:extLst>
          </p:cNvPr>
          <p:cNvGrpSpPr/>
          <p:nvPr/>
        </p:nvGrpSpPr>
        <p:grpSpPr>
          <a:xfrm>
            <a:off x="939299" y="1157970"/>
            <a:ext cx="640080" cy="640080"/>
            <a:chOff x="1773195" y="2215236"/>
            <a:chExt cx="640080" cy="640080"/>
          </a:xfrm>
        </p:grpSpPr>
        <p:sp>
          <p:nvSpPr>
            <p:cNvPr id="10" name="Oval 9">
              <a:extLst>
                <a:ext uri="{FF2B5EF4-FFF2-40B4-BE49-F238E27FC236}">
                  <a16:creationId xmlns:a16="http://schemas.microsoft.com/office/drawing/2014/main" id="{9FD97944-6104-73C9-A8D6-CDAFD251FB01}"/>
                </a:ext>
              </a:extLst>
            </p:cNvPr>
            <p:cNvSpPr/>
            <p:nvPr/>
          </p:nvSpPr>
          <p:spPr>
            <a:xfrm>
              <a:off x="1773195" y="2215236"/>
              <a:ext cx="640080" cy="64008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Content Placeholder 6" descr="Money with solid fill">
              <a:extLst>
                <a:ext uri="{FF2B5EF4-FFF2-40B4-BE49-F238E27FC236}">
                  <a16:creationId xmlns:a16="http://schemas.microsoft.com/office/drawing/2014/main" id="{D8466114-702C-3C0D-326F-8EBFBD83E8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4635" y="2287067"/>
              <a:ext cx="457200" cy="457200"/>
            </a:xfrm>
            <a:prstGeom prst="rect">
              <a:avLst/>
            </a:prstGeom>
          </p:spPr>
        </p:pic>
      </p:grpSp>
      <p:sp>
        <p:nvSpPr>
          <p:cNvPr id="15" name="TextBox 14">
            <a:extLst>
              <a:ext uri="{FF2B5EF4-FFF2-40B4-BE49-F238E27FC236}">
                <a16:creationId xmlns:a16="http://schemas.microsoft.com/office/drawing/2014/main" id="{81898F2C-CBEC-5B5E-D622-8AF608C70811}"/>
              </a:ext>
            </a:extLst>
          </p:cNvPr>
          <p:cNvSpPr txBox="1"/>
          <p:nvPr/>
        </p:nvSpPr>
        <p:spPr>
          <a:xfrm>
            <a:off x="6344495" y="1240115"/>
            <a:ext cx="268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Arial"/>
                <a:ea typeface="+mn-ea"/>
                <a:cs typeface="+mn-cs"/>
              </a:rPr>
              <a:t>Reconciling Factors</a:t>
            </a:r>
          </a:p>
        </p:txBody>
      </p:sp>
      <p:grpSp>
        <p:nvGrpSpPr>
          <p:cNvPr id="22" name="Group 21">
            <a:extLst>
              <a:ext uri="{FF2B5EF4-FFF2-40B4-BE49-F238E27FC236}">
                <a16:creationId xmlns:a16="http://schemas.microsoft.com/office/drawing/2014/main" id="{B0EA4D1D-5ABC-F0B9-911E-B5B86B1FB86B}"/>
              </a:ext>
            </a:extLst>
          </p:cNvPr>
          <p:cNvGrpSpPr/>
          <p:nvPr/>
        </p:nvGrpSpPr>
        <p:grpSpPr>
          <a:xfrm>
            <a:off x="5610307" y="1111196"/>
            <a:ext cx="640080" cy="640080"/>
            <a:chOff x="1773195" y="2215236"/>
            <a:chExt cx="640080" cy="640080"/>
          </a:xfrm>
        </p:grpSpPr>
        <p:sp>
          <p:nvSpPr>
            <p:cNvPr id="23" name="Oval 22">
              <a:extLst>
                <a:ext uri="{FF2B5EF4-FFF2-40B4-BE49-F238E27FC236}">
                  <a16:creationId xmlns:a16="http://schemas.microsoft.com/office/drawing/2014/main" id="{19CF6831-69DC-6E1C-BDD6-9367984DEAF6}"/>
                </a:ext>
              </a:extLst>
            </p:cNvPr>
            <p:cNvSpPr/>
            <p:nvPr/>
          </p:nvSpPr>
          <p:spPr>
            <a:xfrm>
              <a:off x="1773195" y="2215236"/>
              <a:ext cx="640080" cy="64008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a:ea typeface="+mn-ea"/>
                <a:cs typeface="+mn-cs"/>
              </a:endParaRPr>
            </a:p>
          </p:txBody>
        </p:sp>
        <p:pic>
          <p:nvPicPr>
            <p:cNvPr id="24" name="Content Placeholder 6" descr="Money with solid fill">
              <a:extLst>
                <a:ext uri="{FF2B5EF4-FFF2-40B4-BE49-F238E27FC236}">
                  <a16:creationId xmlns:a16="http://schemas.microsoft.com/office/drawing/2014/main" id="{BD0EEF1D-A826-5DC4-7AFE-2EFAFB2D0E5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864635" y="2287067"/>
              <a:ext cx="457200" cy="457200"/>
            </a:xfrm>
            <a:prstGeom prst="rect">
              <a:avLst/>
            </a:prstGeom>
          </p:spPr>
        </p:pic>
      </p:grpSp>
      <p:pic>
        <p:nvPicPr>
          <p:cNvPr id="5" name="Picture 4">
            <a:extLst>
              <a:ext uri="{FF2B5EF4-FFF2-40B4-BE49-F238E27FC236}">
                <a16:creationId xmlns:a16="http://schemas.microsoft.com/office/drawing/2014/main" id="{E71563CF-27AC-D173-6D50-ED6924E1C2A7}"/>
              </a:ext>
            </a:extLst>
          </p:cNvPr>
          <p:cNvPicPr>
            <a:picLocks noChangeAspect="1"/>
          </p:cNvPicPr>
          <p:nvPr/>
        </p:nvPicPr>
        <p:blipFill>
          <a:blip r:embed="rId5"/>
          <a:stretch>
            <a:fillRect/>
          </a:stretch>
        </p:blipFill>
        <p:spPr>
          <a:xfrm>
            <a:off x="10162311" y="1309016"/>
            <a:ext cx="1911148" cy="4644975"/>
          </a:xfrm>
          <a:prstGeom prst="rect">
            <a:avLst/>
          </a:prstGeom>
        </p:spPr>
      </p:pic>
      <p:sp>
        <p:nvSpPr>
          <p:cNvPr id="14" name="Rectangle 13">
            <a:extLst>
              <a:ext uri="{FF2B5EF4-FFF2-40B4-BE49-F238E27FC236}">
                <a16:creationId xmlns:a16="http://schemas.microsoft.com/office/drawing/2014/main" id="{27AD7549-55FA-6F7C-BE20-363C58EFC4B7}"/>
              </a:ext>
            </a:extLst>
          </p:cNvPr>
          <p:cNvSpPr/>
          <p:nvPr/>
        </p:nvSpPr>
        <p:spPr>
          <a:xfrm>
            <a:off x="10085151" y="1279760"/>
            <a:ext cx="2065468" cy="173360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197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DED3F-AD6C-C43B-3B4D-2AEF8DB2B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FB8E9-7B87-C287-D525-A5EC339B398C}"/>
              </a:ext>
            </a:extLst>
          </p:cNvPr>
          <p:cNvSpPr>
            <a:spLocks noGrp="1"/>
          </p:cNvSpPr>
          <p:nvPr>
            <p:ph type="title"/>
          </p:nvPr>
        </p:nvSpPr>
        <p:spPr/>
        <p:txBody>
          <a:bodyPr/>
          <a:lstStyle/>
          <a:p>
            <a:r>
              <a:rPr lang="en-US"/>
              <a:t>Electric Distribution Companies</a:t>
            </a:r>
          </a:p>
        </p:txBody>
      </p:sp>
      <p:pic>
        <p:nvPicPr>
          <p:cNvPr id="4" name="Picture 3">
            <a:extLst>
              <a:ext uri="{FF2B5EF4-FFF2-40B4-BE49-F238E27FC236}">
                <a16:creationId xmlns:a16="http://schemas.microsoft.com/office/drawing/2014/main" id="{2C8C1CD1-7E1F-EC1D-0DD9-FEDE438DA53D}"/>
              </a:ext>
            </a:extLst>
          </p:cNvPr>
          <p:cNvPicPr>
            <a:picLocks noChangeAspect="1"/>
          </p:cNvPicPr>
          <p:nvPr/>
        </p:nvPicPr>
        <p:blipFill>
          <a:blip r:embed="rId2"/>
          <a:stretch>
            <a:fillRect/>
          </a:stretch>
        </p:blipFill>
        <p:spPr>
          <a:xfrm>
            <a:off x="4652845" y="1063312"/>
            <a:ext cx="7444667" cy="5730679"/>
          </a:xfrm>
          <a:prstGeom prst="rect">
            <a:avLst/>
          </a:prstGeom>
        </p:spPr>
      </p:pic>
      <p:sp>
        <p:nvSpPr>
          <p:cNvPr id="6" name="TextBox 5">
            <a:extLst>
              <a:ext uri="{FF2B5EF4-FFF2-40B4-BE49-F238E27FC236}">
                <a16:creationId xmlns:a16="http://schemas.microsoft.com/office/drawing/2014/main" id="{CC94C81A-56B4-F3B3-FC5C-CB0058504F1D}"/>
              </a:ext>
            </a:extLst>
          </p:cNvPr>
          <p:cNvSpPr txBox="1"/>
          <p:nvPr/>
        </p:nvSpPr>
        <p:spPr>
          <a:xfrm>
            <a:off x="466344" y="1188720"/>
            <a:ext cx="3803904" cy="5038344"/>
          </a:xfrm>
          <a:prstGeom prst="rect">
            <a:avLst/>
          </a:prstGeom>
          <a:ln w="6350">
            <a:noFill/>
            <a:miter lim="800000"/>
          </a:ln>
        </p:spPr>
        <p:txBody>
          <a:bodyPr vert="horz" wrap="square" lIns="0" tIns="0" rIns="0" bIns="0" rtlCol="0">
            <a:noAutofit/>
          </a:bodyPr>
          <a:lstStyle/>
          <a:p>
            <a:pPr marL="285750" indent="-285750" algn="l">
              <a:spcBef>
                <a:spcPts val="300"/>
              </a:spcBef>
              <a:spcAft>
                <a:spcPts val="300"/>
              </a:spcAft>
              <a:buFont typeface="Arial" panose="020B0604020202020204" pitchFamily="34" charset="0"/>
              <a:buChar char="•"/>
            </a:pPr>
            <a:r>
              <a:rPr lang="en-US" sz="1500"/>
              <a:t>There are three investor-owned electric utilities in Massachusetts, which serve all or part of 312 municipalities:</a:t>
            </a:r>
          </a:p>
          <a:p>
            <a:pPr marL="742950" lvl="1" indent="-285750">
              <a:spcBef>
                <a:spcPts val="300"/>
              </a:spcBef>
              <a:spcAft>
                <a:spcPts val="300"/>
              </a:spcAft>
              <a:buFont typeface="Arial" panose="020B0604020202020204" pitchFamily="34" charset="0"/>
              <a:buChar char="•"/>
            </a:pPr>
            <a:r>
              <a:rPr lang="en-US" sz="1500"/>
              <a:t>Eversource</a:t>
            </a:r>
          </a:p>
          <a:p>
            <a:pPr marL="742950" lvl="1" indent="-285750">
              <a:spcBef>
                <a:spcPts val="300"/>
              </a:spcBef>
              <a:spcAft>
                <a:spcPts val="300"/>
              </a:spcAft>
              <a:buFont typeface="Arial" panose="020B0604020202020204" pitchFamily="34" charset="0"/>
              <a:buChar char="•"/>
            </a:pPr>
            <a:r>
              <a:rPr lang="en-US" sz="1500"/>
              <a:t>National Grid</a:t>
            </a:r>
          </a:p>
          <a:p>
            <a:pPr marL="742950" lvl="1" indent="-285750">
              <a:spcBef>
                <a:spcPts val="300"/>
              </a:spcBef>
              <a:spcAft>
                <a:spcPts val="300"/>
              </a:spcAft>
              <a:buFont typeface="Arial" panose="020B0604020202020204" pitchFamily="34" charset="0"/>
              <a:buChar char="•"/>
            </a:pPr>
            <a:r>
              <a:rPr lang="en-US" sz="1500" err="1"/>
              <a:t>Unitil</a:t>
            </a:r>
            <a:endParaRPr lang="en-US" sz="1500"/>
          </a:p>
          <a:p>
            <a:pPr marL="285750" indent="-285750">
              <a:spcBef>
                <a:spcPts val="300"/>
              </a:spcBef>
              <a:spcAft>
                <a:spcPts val="300"/>
              </a:spcAft>
              <a:buFont typeface="Arial" panose="020B0604020202020204" pitchFamily="34" charset="0"/>
              <a:buChar char="•"/>
            </a:pPr>
            <a:r>
              <a:rPr lang="en-US" sz="1500"/>
              <a:t>There are also 41 Municipal Light Plants (MLPs), which serve all or part of 48 municipalities.</a:t>
            </a:r>
          </a:p>
          <a:p>
            <a:pPr marL="285750" indent="-285750">
              <a:spcBef>
                <a:spcPts val="300"/>
              </a:spcBef>
              <a:spcAft>
                <a:spcPts val="300"/>
              </a:spcAft>
              <a:buFont typeface="Arial" panose="020B0604020202020204" pitchFamily="34" charset="0"/>
              <a:buChar char="•"/>
            </a:pPr>
            <a:r>
              <a:rPr lang="en-US" sz="1500"/>
              <a:t>MLPs serve about 14% of the population and electric load in Massachusetts.</a:t>
            </a:r>
          </a:p>
          <a:p>
            <a:pPr marL="285750" indent="-285750">
              <a:spcBef>
                <a:spcPts val="300"/>
              </a:spcBef>
              <a:spcAft>
                <a:spcPts val="300"/>
              </a:spcAft>
              <a:buFont typeface="Arial" panose="020B0604020202020204" pitchFamily="34" charset="0"/>
              <a:buChar char="•"/>
            </a:pPr>
            <a:r>
              <a:rPr lang="en-US" sz="1500"/>
              <a:t>The DPU has more limited jurisdiction over MLPs and does not review or approve their rates.</a:t>
            </a:r>
          </a:p>
          <a:p>
            <a:pPr marL="285750" indent="-285750">
              <a:spcBef>
                <a:spcPts val="300"/>
              </a:spcBef>
              <a:spcAft>
                <a:spcPts val="300"/>
              </a:spcAft>
              <a:buFont typeface="Arial" panose="020B0604020202020204" pitchFamily="34" charset="0"/>
              <a:buChar char="•"/>
            </a:pPr>
            <a:r>
              <a:rPr lang="en-US" sz="1500"/>
              <a:t>MLPs are also exempt from most state policies established by the legislature.</a:t>
            </a:r>
          </a:p>
          <a:p>
            <a:pPr marL="285750" indent="-285750">
              <a:spcBef>
                <a:spcPts val="300"/>
              </a:spcBef>
              <a:spcAft>
                <a:spcPts val="300"/>
              </a:spcAft>
              <a:buFont typeface="Arial" panose="020B0604020202020204" pitchFamily="34" charset="0"/>
              <a:buChar char="•"/>
            </a:pPr>
            <a:r>
              <a:rPr lang="en-US" sz="1500"/>
              <a:t>This presentation will focus on the DPU’s ratemaking authority over the investor-owned electric utilities.</a:t>
            </a:r>
          </a:p>
        </p:txBody>
      </p:sp>
    </p:spTree>
    <p:extLst>
      <p:ext uri="{BB962C8B-B14F-4D97-AF65-F5344CB8AC3E}">
        <p14:creationId xmlns:p14="http://schemas.microsoft.com/office/powerpoint/2010/main" val="227081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3A31-F738-AADA-1674-34DB9D7AC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51D8E-A4A9-00BD-90B3-815B3ADA6D28}"/>
              </a:ext>
            </a:extLst>
          </p:cNvPr>
          <p:cNvSpPr>
            <a:spLocks noGrp="1"/>
          </p:cNvSpPr>
          <p:nvPr>
            <p:ph type="title"/>
          </p:nvPr>
        </p:nvSpPr>
        <p:spPr/>
        <p:txBody>
          <a:bodyPr/>
          <a:lstStyle/>
          <a:p>
            <a:r>
              <a:rPr lang="en-US"/>
              <a:t>Gas Distribution Companies</a:t>
            </a:r>
          </a:p>
        </p:txBody>
      </p:sp>
      <p:sp>
        <p:nvSpPr>
          <p:cNvPr id="6" name="TextBox 5">
            <a:extLst>
              <a:ext uri="{FF2B5EF4-FFF2-40B4-BE49-F238E27FC236}">
                <a16:creationId xmlns:a16="http://schemas.microsoft.com/office/drawing/2014/main" id="{0ABAA744-9600-F8F1-92D5-9CAC8EB5352A}"/>
              </a:ext>
            </a:extLst>
          </p:cNvPr>
          <p:cNvSpPr txBox="1"/>
          <p:nvPr/>
        </p:nvSpPr>
        <p:spPr>
          <a:xfrm>
            <a:off x="466344" y="1188720"/>
            <a:ext cx="3803904" cy="5038344"/>
          </a:xfrm>
          <a:prstGeom prst="rect">
            <a:avLst/>
          </a:prstGeom>
          <a:ln w="6350">
            <a:noFill/>
            <a:miter lim="800000"/>
          </a:ln>
        </p:spPr>
        <p:txBody>
          <a:bodyPr vert="horz" wrap="square" lIns="0" tIns="0" rIns="0" bIns="0" rtlCol="0">
            <a:noAutofit/>
          </a:bodyPr>
          <a:lstStyle/>
          <a:p>
            <a:pPr marL="285750" indent="-285750" algn="l">
              <a:spcBef>
                <a:spcPts val="300"/>
              </a:spcBef>
              <a:spcAft>
                <a:spcPts val="300"/>
              </a:spcAft>
              <a:buFont typeface="Arial" panose="020B0604020202020204" pitchFamily="34" charset="0"/>
              <a:buChar char="•"/>
            </a:pPr>
            <a:r>
              <a:rPr lang="en-US" sz="1400"/>
              <a:t>There are five investor-owned gas utilities in Massachusetts, which serve customers in parts of 254 municipalities:</a:t>
            </a:r>
          </a:p>
          <a:p>
            <a:pPr marL="742950" lvl="1" indent="-285750">
              <a:spcBef>
                <a:spcPts val="300"/>
              </a:spcBef>
              <a:spcAft>
                <a:spcPts val="300"/>
              </a:spcAft>
              <a:buFont typeface="Arial" panose="020B0604020202020204" pitchFamily="34" charset="0"/>
              <a:buChar char="•"/>
            </a:pPr>
            <a:r>
              <a:rPr lang="en-US" sz="1400"/>
              <a:t>Berkshire Gas Company</a:t>
            </a:r>
          </a:p>
          <a:p>
            <a:pPr marL="742950" lvl="1" indent="-285750">
              <a:spcBef>
                <a:spcPts val="300"/>
              </a:spcBef>
              <a:spcAft>
                <a:spcPts val="300"/>
              </a:spcAft>
              <a:buFont typeface="Arial" panose="020B0604020202020204" pitchFamily="34" charset="0"/>
              <a:buChar char="•"/>
            </a:pPr>
            <a:r>
              <a:rPr lang="en-US" sz="1400"/>
              <a:t>Eversource</a:t>
            </a:r>
          </a:p>
          <a:p>
            <a:pPr marL="742950" lvl="1" indent="-285750">
              <a:spcBef>
                <a:spcPts val="300"/>
              </a:spcBef>
              <a:spcAft>
                <a:spcPts val="300"/>
              </a:spcAft>
              <a:buFont typeface="Arial" panose="020B0604020202020204" pitchFamily="34" charset="0"/>
              <a:buChar char="•"/>
            </a:pPr>
            <a:r>
              <a:rPr lang="en-US" sz="1400"/>
              <a:t>Liberty Utilities</a:t>
            </a:r>
          </a:p>
          <a:p>
            <a:pPr marL="742950" lvl="1" indent="-285750">
              <a:spcBef>
                <a:spcPts val="300"/>
              </a:spcBef>
              <a:spcAft>
                <a:spcPts val="300"/>
              </a:spcAft>
              <a:buFont typeface="Arial" panose="020B0604020202020204" pitchFamily="34" charset="0"/>
              <a:buChar char="•"/>
            </a:pPr>
            <a:r>
              <a:rPr lang="en-US" sz="1400"/>
              <a:t>National Grid</a:t>
            </a:r>
          </a:p>
          <a:p>
            <a:pPr marL="742950" lvl="1" indent="-285750">
              <a:spcBef>
                <a:spcPts val="300"/>
              </a:spcBef>
              <a:spcAft>
                <a:spcPts val="300"/>
              </a:spcAft>
              <a:buFont typeface="Arial" panose="020B0604020202020204" pitchFamily="34" charset="0"/>
              <a:buChar char="•"/>
            </a:pPr>
            <a:r>
              <a:rPr lang="en-US" sz="1400" err="1"/>
              <a:t>Unitil</a:t>
            </a:r>
            <a:endParaRPr lang="en-US" sz="1400"/>
          </a:p>
          <a:p>
            <a:pPr marL="285750" indent="-285750">
              <a:spcBef>
                <a:spcPts val="300"/>
              </a:spcBef>
              <a:spcAft>
                <a:spcPts val="300"/>
              </a:spcAft>
              <a:buFont typeface="Arial" panose="020B0604020202020204" pitchFamily="34" charset="0"/>
              <a:buChar char="•"/>
            </a:pPr>
            <a:r>
              <a:rPr lang="en-US" sz="1400"/>
              <a:t>There are also 4 Municipal Gas Companies, which serve parts of 4 municipalities:</a:t>
            </a:r>
          </a:p>
          <a:p>
            <a:pPr marL="742950" lvl="1" indent="-285750">
              <a:spcBef>
                <a:spcPts val="300"/>
              </a:spcBef>
              <a:spcAft>
                <a:spcPts val="300"/>
              </a:spcAft>
              <a:buFont typeface="Arial" panose="020B0604020202020204" pitchFamily="34" charset="0"/>
              <a:buChar char="•"/>
            </a:pPr>
            <a:r>
              <a:rPr lang="en-US" sz="1400"/>
              <a:t>Holyoke</a:t>
            </a:r>
          </a:p>
          <a:p>
            <a:pPr marL="742950" lvl="1" indent="-285750">
              <a:spcBef>
                <a:spcPts val="300"/>
              </a:spcBef>
              <a:spcAft>
                <a:spcPts val="300"/>
              </a:spcAft>
              <a:buFont typeface="Arial" panose="020B0604020202020204" pitchFamily="34" charset="0"/>
              <a:buChar char="•"/>
            </a:pPr>
            <a:r>
              <a:rPr lang="en-US" sz="1400"/>
              <a:t>Middleborough</a:t>
            </a:r>
          </a:p>
          <a:p>
            <a:pPr marL="742950" lvl="1" indent="-285750">
              <a:spcBef>
                <a:spcPts val="300"/>
              </a:spcBef>
              <a:spcAft>
                <a:spcPts val="300"/>
              </a:spcAft>
              <a:buFont typeface="Arial" panose="020B0604020202020204" pitchFamily="34" charset="0"/>
              <a:buChar char="•"/>
            </a:pPr>
            <a:r>
              <a:rPr lang="en-US" sz="1400"/>
              <a:t>Wakefield</a:t>
            </a:r>
          </a:p>
          <a:p>
            <a:pPr marL="742950" lvl="1" indent="-285750">
              <a:spcBef>
                <a:spcPts val="300"/>
              </a:spcBef>
              <a:spcAft>
                <a:spcPts val="300"/>
              </a:spcAft>
              <a:buFont typeface="Arial" panose="020B0604020202020204" pitchFamily="34" charset="0"/>
              <a:buChar char="•"/>
            </a:pPr>
            <a:r>
              <a:rPr lang="en-US" sz="1400"/>
              <a:t>Westfield</a:t>
            </a:r>
          </a:p>
          <a:p>
            <a:pPr marL="285750" indent="-285750">
              <a:spcBef>
                <a:spcPts val="300"/>
              </a:spcBef>
              <a:spcAft>
                <a:spcPts val="300"/>
              </a:spcAft>
              <a:buFont typeface="Arial" panose="020B0604020202020204" pitchFamily="34" charset="0"/>
              <a:buChar char="•"/>
            </a:pPr>
            <a:r>
              <a:rPr lang="en-US" sz="1400"/>
              <a:t>Similar to electric MLPs, the DPU has limited jurisdiction over Municipal Gas Companies and does not review or approve their rates.</a:t>
            </a:r>
          </a:p>
          <a:p>
            <a:pPr marL="285750" indent="-285750">
              <a:spcBef>
                <a:spcPts val="300"/>
              </a:spcBef>
              <a:spcAft>
                <a:spcPts val="300"/>
              </a:spcAft>
              <a:buFont typeface="Arial" panose="020B0604020202020204" pitchFamily="34" charset="0"/>
              <a:buChar char="•"/>
            </a:pPr>
            <a:r>
              <a:rPr lang="en-US" sz="1400"/>
              <a:t>95 municipalities have no access to gas service.</a:t>
            </a:r>
          </a:p>
        </p:txBody>
      </p:sp>
      <p:pic>
        <p:nvPicPr>
          <p:cNvPr id="7" name="Picture 6">
            <a:extLst>
              <a:ext uri="{FF2B5EF4-FFF2-40B4-BE49-F238E27FC236}">
                <a16:creationId xmlns:a16="http://schemas.microsoft.com/office/drawing/2014/main" id="{EA39904D-4D3C-A9FC-2383-55241EB4A694}"/>
              </a:ext>
            </a:extLst>
          </p:cNvPr>
          <p:cNvPicPr>
            <a:picLocks noChangeAspect="1"/>
          </p:cNvPicPr>
          <p:nvPr/>
        </p:nvPicPr>
        <p:blipFill>
          <a:blip r:embed="rId3"/>
          <a:stretch>
            <a:fillRect/>
          </a:stretch>
        </p:blipFill>
        <p:spPr>
          <a:xfrm>
            <a:off x="4677076" y="1064354"/>
            <a:ext cx="7432613" cy="5713405"/>
          </a:xfrm>
          <a:prstGeom prst="rect">
            <a:avLst/>
          </a:prstGeom>
        </p:spPr>
      </p:pic>
    </p:spTree>
    <p:extLst>
      <p:ext uri="{BB962C8B-B14F-4D97-AF65-F5344CB8AC3E}">
        <p14:creationId xmlns:p14="http://schemas.microsoft.com/office/powerpoint/2010/main" val="344998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A446F-F33F-302C-4DD5-25ED08A66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03418D-9FA4-DC93-3C31-41C39A1E5E68}"/>
              </a:ext>
            </a:extLst>
          </p:cNvPr>
          <p:cNvSpPr>
            <a:spLocks noGrp="1"/>
          </p:cNvSpPr>
          <p:nvPr>
            <p:ph type="title"/>
          </p:nvPr>
        </p:nvSpPr>
        <p:spPr/>
        <p:txBody>
          <a:bodyPr/>
          <a:lstStyle/>
          <a:p>
            <a:r>
              <a:rPr lang="en-US"/>
              <a:t>Adjudicatory Proceedings at the DPU</a:t>
            </a:r>
          </a:p>
        </p:txBody>
      </p:sp>
      <p:sp>
        <p:nvSpPr>
          <p:cNvPr id="3" name="TextBox 2">
            <a:extLst>
              <a:ext uri="{FF2B5EF4-FFF2-40B4-BE49-F238E27FC236}">
                <a16:creationId xmlns:a16="http://schemas.microsoft.com/office/drawing/2014/main" id="{CADAB367-9C92-D5CA-215F-349321729979}"/>
              </a:ext>
            </a:extLst>
          </p:cNvPr>
          <p:cNvSpPr txBox="1"/>
          <p:nvPr/>
        </p:nvSpPr>
        <p:spPr>
          <a:xfrm>
            <a:off x="389444" y="1367344"/>
            <a:ext cx="11391877" cy="5262979"/>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400" b="0" i="0">
                <a:solidFill>
                  <a:srgbClr val="0A0A0A"/>
                </a:solidFill>
                <a:effectLst/>
                <a:latin typeface="Arial" panose="020B0604020202020204" pitchFamily="34" charset="0"/>
              </a:rPr>
              <a:t>All DPU proceedings that involve the establishment or change of a rate are adjudicatory proceedings, as that term is defined in G.L. c. 30A § 1.</a:t>
            </a:r>
          </a:p>
          <a:p>
            <a:pPr marL="285750" indent="-285750">
              <a:buFont typeface="Arial" panose="020B0604020202020204" pitchFamily="34" charset="0"/>
              <a:buChar char="•"/>
            </a:pPr>
            <a:endParaRPr lang="en-US" sz="1400">
              <a:solidFill>
                <a:srgbClr val="0A0A0A"/>
              </a:solidFill>
              <a:latin typeface="Arial" panose="020B0604020202020204" pitchFamily="34" charset="0"/>
            </a:endParaRPr>
          </a:p>
          <a:p>
            <a:pPr marL="285750" indent="-285750">
              <a:buFont typeface="Arial" panose="020B0604020202020204" pitchFamily="34" charset="0"/>
              <a:buChar char="•"/>
            </a:pPr>
            <a:r>
              <a:rPr lang="en-US" sz="1400">
                <a:solidFill>
                  <a:srgbClr val="0A0A0A"/>
                </a:solidFill>
                <a:latin typeface="Arial" panose="020B0604020202020204" pitchFamily="34" charset="0"/>
              </a:rPr>
              <a:t>These are often complex legal proceedings that include many steps, including:</a:t>
            </a:r>
          </a:p>
          <a:p>
            <a:pPr marL="742950" lvl="1" indent="-285750">
              <a:buFont typeface="Arial" panose="020B0604020202020204" pitchFamily="34" charset="0"/>
              <a:buChar char="•"/>
            </a:pPr>
            <a:r>
              <a:rPr lang="en-US" sz="1400">
                <a:solidFill>
                  <a:srgbClr val="0A0A0A"/>
                </a:solidFill>
                <a:latin typeface="Arial" panose="020B0604020202020204" pitchFamily="34" charset="0"/>
              </a:rPr>
              <a:t>Filing of a petition to increase rates</a:t>
            </a:r>
          </a:p>
          <a:p>
            <a:pPr marL="742950" lvl="1" indent="-285750">
              <a:buFont typeface="Arial" panose="020B0604020202020204" pitchFamily="34" charset="0"/>
              <a:buChar char="•"/>
            </a:pPr>
            <a:r>
              <a:rPr lang="en-US" sz="1400">
                <a:solidFill>
                  <a:srgbClr val="0A0A0A"/>
                </a:solidFill>
                <a:latin typeface="Arial" panose="020B0604020202020204" pitchFamily="34" charset="0"/>
              </a:rPr>
              <a:t>Issuance of an Order of Notice by the DPU</a:t>
            </a:r>
          </a:p>
          <a:p>
            <a:pPr marL="742950" lvl="1" indent="-285750">
              <a:buFont typeface="Arial" panose="020B0604020202020204" pitchFamily="34" charset="0"/>
              <a:buChar char="•"/>
            </a:pPr>
            <a:r>
              <a:rPr lang="en-US" sz="1400">
                <a:solidFill>
                  <a:srgbClr val="0A0A0A"/>
                </a:solidFill>
                <a:latin typeface="Arial" panose="020B0604020202020204" pitchFamily="34" charset="0"/>
              </a:rPr>
              <a:t>Filing of petitions to intervene</a:t>
            </a:r>
          </a:p>
          <a:p>
            <a:pPr marL="742950" lvl="1" indent="-285750">
              <a:buFont typeface="Arial" panose="020B0604020202020204" pitchFamily="34" charset="0"/>
              <a:buChar char="•"/>
            </a:pPr>
            <a:r>
              <a:rPr lang="en-US" sz="1400">
                <a:solidFill>
                  <a:srgbClr val="0A0A0A"/>
                </a:solidFill>
                <a:latin typeface="Arial" panose="020B0604020202020204" pitchFamily="34" charset="0"/>
              </a:rPr>
              <a:t>Issuance of orders on petitions to intervene</a:t>
            </a:r>
          </a:p>
          <a:p>
            <a:pPr marL="742950" lvl="1" indent="-285750">
              <a:buFont typeface="Arial" panose="020B0604020202020204" pitchFamily="34" charset="0"/>
              <a:buChar char="•"/>
            </a:pPr>
            <a:r>
              <a:rPr lang="en-US" sz="1400">
                <a:solidFill>
                  <a:srgbClr val="0A0A0A"/>
                </a:solidFill>
                <a:latin typeface="Arial" panose="020B0604020202020204" pitchFamily="34" charset="0"/>
              </a:rPr>
              <a:t>One or more public hearings</a:t>
            </a:r>
          </a:p>
          <a:p>
            <a:pPr marL="742950" lvl="1" indent="-285750">
              <a:buFont typeface="Arial" panose="020B0604020202020204" pitchFamily="34" charset="0"/>
              <a:buChar char="•"/>
            </a:pPr>
            <a:r>
              <a:rPr lang="en-US" sz="1400">
                <a:solidFill>
                  <a:srgbClr val="0A0A0A"/>
                </a:solidFill>
                <a:latin typeface="Arial" panose="020B0604020202020204" pitchFamily="34" charset="0"/>
              </a:rPr>
              <a:t>Submission of testimonial evidence by intervening parties (if requested)</a:t>
            </a:r>
          </a:p>
          <a:p>
            <a:pPr marL="742950" lvl="1" indent="-285750">
              <a:buFont typeface="Arial" panose="020B0604020202020204" pitchFamily="34" charset="0"/>
              <a:buChar char="•"/>
            </a:pPr>
            <a:r>
              <a:rPr lang="en-US" sz="1400">
                <a:solidFill>
                  <a:srgbClr val="0A0A0A"/>
                </a:solidFill>
                <a:latin typeface="Arial" panose="020B0604020202020204" pitchFamily="34" charset="0"/>
              </a:rPr>
              <a:t>Formal discovery on petitions and evidence</a:t>
            </a:r>
          </a:p>
          <a:p>
            <a:pPr marL="742950" lvl="1" indent="-285750">
              <a:buFont typeface="Arial" panose="020B0604020202020204" pitchFamily="34" charset="0"/>
              <a:buChar char="•"/>
            </a:pPr>
            <a:r>
              <a:rPr lang="en-US" sz="1400">
                <a:solidFill>
                  <a:srgbClr val="0A0A0A"/>
                </a:solidFill>
                <a:latin typeface="Arial" panose="020B0604020202020204" pitchFamily="34" charset="0"/>
              </a:rPr>
              <a:t>Evidentiary hearings (if requested)</a:t>
            </a:r>
          </a:p>
          <a:p>
            <a:pPr marL="742950" lvl="1" indent="-285750">
              <a:buFont typeface="Arial" panose="020B0604020202020204" pitchFamily="34" charset="0"/>
              <a:buChar char="•"/>
            </a:pPr>
            <a:r>
              <a:rPr lang="en-US" sz="1400">
                <a:solidFill>
                  <a:srgbClr val="0A0A0A"/>
                </a:solidFill>
                <a:latin typeface="Arial" panose="020B0604020202020204" pitchFamily="34" charset="0"/>
              </a:rPr>
              <a:t>Submission of briefs and reply briefs by intervening parties</a:t>
            </a:r>
          </a:p>
          <a:p>
            <a:pPr marL="742950" lvl="1" indent="-285750">
              <a:buFont typeface="Arial" panose="020B0604020202020204" pitchFamily="34" charset="0"/>
              <a:buChar char="•"/>
            </a:pPr>
            <a:r>
              <a:rPr lang="en-US" sz="1400">
                <a:solidFill>
                  <a:srgbClr val="0A0A0A"/>
                </a:solidFill>
                <a:latin typeface="Arial" panose="020B0604020202020204" pitchFamily="34" charset="0"/>
              </a:rPr>
              <a:t>Department issuance of one or more orders</a:t>
            </a:r>
          </a:p>
          <a:p>
            <a:pPr marL="742950" lvl="1" indent="-285750">
              <a:buFont typeface="Arial" panose="020B0604020202020204" pitchFamily="34" charset="0"/>
              <a:buChar char="•"/>
            </a:pPr>
            <a:r>
              <a:rPr lang="en-US" sz="1400">
                <a:solidFill>
                  <a:srgbClr val="0A0A0A"/>
                </a:solidFill>
                <a:latin typeface="Arial" panose="020B0604020202020204" pitchFamily="34" charset="0"/>
              </a:rPr>
              <a:t>Compliance filings (if necessary)</a:t>
            </a:r>
          </a:p>
          <a:p>
            <a:pPr marL="742950" lvl="1" indent="-285750">
              <a:buFont typeface="Arial" panose="020B0604020202020204" pitchFamily="34" charset="0"/>
              <a:buChar char="•"/>
            </a:pPr>
            <a:r>
              <a:rPr lang="en-US" sz="1400">
                <a:solidFill>
                  <a:srgbClr val="0A0A0A"/>
                </a:solidFill>
                <a:latin typeface="Arial" panose="020B0604020202020204" pitchFamily="34" charset="0"/>
              </a:rPr>
              <a:t>Department approval of compliance filings</a:t>
            </a:r>
          </a:p>
          <a:p>
            <a:pPr marL="742950" lvl="1" indent="-285750">
              <a:buFont typeface="Arial" panose="020B0604020202020204" pitchFamily="34" charset="0"/>
              <a:buChar char="•"/>
            </a:pPr>
            <a:r>
              <a:rPr lang="en-US" sz="1400">
                <a:solidFill>
                  <a:srgbClr val="0A0A0A"/>
                </a:solidFill>
                <a:latin typeface="Arial" panose="020B0604020202020204" pitchFamily="34" charset="0"/>
              </a:rPr>
              <a:t>Motions for clarification and reconsideration (if necessary)</a:t>
            </a:r>
          </a:p>
          <a:p>
            <a:pPr marL="285750" indent="-285750">
              <a:buFont typeface="Arial" panose="020B0604020202020204" pitchFamily="34" charset="0"/>
              <a:buChar char="•"/>
            </a:pPr>
            <a:endParaRPr lang="en-US" sz="1400" b="0" i="0">
              <a:solidFill>
                <a:srgbClr val="0A0A0A"/>
              </a:solidFill>
              <a:effectLst/>
              <a:latin typeface="Arial" panose="020B0604020202020204" pitchFamily="34" charset="0"/>
            </a:endParaRPr>
          </a:p>
          <a:p>
            <a:pPr marL="285750" indent="-285750">
              <a:buFont typeface="Arial" panose="020B0604020202020204" pitchFamily="34" charset="0"/>
              <a:buChar char="•"/>
            </a:pPr>
            <a:r>
              <a:rPr lang="en-US" sz="1400" b="0" i="0">
                <a:solidFill>
                  <a:srgbClr val="0A0A0A"/>
                </a:solidFill>
                <a:effectLst/>
                <a:latin typeface="Arial" panose="020B0604020202020204" pitchFamily="34" charset="0"/>
              </a:rPr>
              <a:t>Ex </a:t>
            </a:r>
            <a:r>
              <a:rPr lang="en-US" sz="1400" b="0" i="0" err="1">
                <a:solidFill>
                  <a:srgbClr val="0A0A0A"/>
                </a:solidFill>
                <a:effectLst/>
                <a:latin typeface="Arial" panose="020B0604020202020204" pitchFamily="34" charset="0"/>
              </a:rPr>
              <a:t>parte</a:t>
            </a:r>
            <a:r>
              <a:rPr lang="en-US" sz="1400" b="0" i="0">
                <a:solidFill>
                  <a:srgbClr val="0A0A0A"/>
                </a:solidFill>
                <a:effectLst/>
                <a:latin typeface="Arial" panose="020B0604020202020204" pitchFamily="34" charset="0"/>
              </a:rPr>
              <a:t> rules </a:t>
            </a:r>
            <a:r>
              <a:rPr lang="en-US" sz="1400">
                <a:solidFill>
                  <a:srgbClr val="0A0A0A"/>
                </a:solidFill>
                <a:latin typeface="Arial" panose="020B0604020202020204" pitchFamily="34" charset="0"/>
              </a:rPr>
              <a:t>apply to these proceedings, which prevent t</a:t>
            </a:r>
            <a:r>
              <a:rPr lang="en-US" sz="1400" b="0" i="0">
                <a:solidFill>
                  <a:srgbClr val="0A0A0A"/>
                </a:solidFill>
                <a:effectLst/>
                <a:latin typeface="Arial" panose="020B0604020202020204" pitchFamily="34" charset="0"/>
              </a:rPr>
              <a:t>he DPU staff and Commission from discussing substantive matters before them with outside parties.</a:t>
            </a:r>
          </a:p>
          <a:p>
            <a:pPr marL="285750" indent="-285750">
              <a:buFont typeface="Arial" panose="020B0604020202020204" pitchFamily="34" charset="0"/>
              <a:buChar char="•"/>
            </a:pPr>
            <a:endParaRPr lang="en-US" sz="1400" b="0" i="0">
              <a:solidFill>
                <a:srgbClr val="0A0A0A"/>
              </a:solidFill>
              <a:effectLst/>
              <a:latin typeface="Arial" panose="020B0604020202020204" pitchFamily="34" charset="0"/>
            </a:endParaRPr>
          </a:p>
          <a:p>
            <a:pPr marL="285750" indent="-285750">
              <a:buFont typeface="Arial" panose="020B0604020202020204" pitchFamily="34" charset="0"/>
              <a:buChar char="•"/>
            </a:pPr>
            <a:r>
              <a:rPr lang="en-US" sz="1400">
                <a:solidFill>
                  <a:srgbClr val="0A0A0A"/>
                </a:solidFill>
                <a:latin typeface="Arial" panose="020B0604020202020204" pitchFamily="34" charset="0"/>
              </a:rPr>
              <a:t>The Attorney General is generally a party to all rate (and most other DPU) proceedings in her role as Ratepayer Advocate.</a:t>
            </a:r>
            <a:endParaRPr lang="en-US" sz="1400" b="0" i="0">
              <a:solidFill>
                <a:srgbClr val="0A0A0A"/>
              </a:solidFill>
              <a:effectLst/>
              <a:latin typeface="Arial" panose="020B0604020202020204" pitchFamily="34" charset="0"/>
            </a:endParaRPr>
          </a:p>
          <a:p>
            <a:pPr marL="285750" indent="-285750">
              <a:buFont typeface="Arial" panose="020B0604020202020204" pitchFamily="34" charset="0"/>
              <a:buChar char="•"/>
            </a:pPr>
            <a:endParaRPr lang="en-US" sz="1400" b="0" i="0">
              <a:solidFill>
                <a:srgbClr val="0A0A0A"/>
              </a:solidFill>
              <a:effectLst/>
              <a:latin typeface="Arial" panose="020B0604020202020204" pitchFamily="34" charset="0"/>
            </a:endParaRPr>
          </a:p>
          <a:p>
            <a:pPr marL="285750" indent="-285750">
              <a:buFont typeface="Arial" panose="020B0604020202020204" pitchFamily="34" charset="0"/>
              <a:buChar char="•"/>
            </a:pPr>
            <a:r>
              <a:rPr lang="en-US" sz="1400">
                <a:solidFill>
                  <a:srgbClr val="0A0A0A"/>
                </a:solidFill>
                <a:latin typeface="Arial" panose="020B0604020202020204" pitchFamily="34" charset="0"/>
              </a:rPr>
              <a:t>Appeals of DPU orders are reviewed directly by the Supreme Judicial Court.</a:t>
            </a:r>
            <a:endParaRPr lang="en-US" sz="1400" b="0" i="0">
              <a:solidFill>
                <a:srgbClr val="0A0A0A"/>
              </a:solidFill>
              <a:effectLst/>
              <a:latin typeface="Arial" panose="020B0604020202020204" pitchFamily="34" charset="0"/>
            </a:endParaRPr>
          </a:p>
        </p:txBody>
      </p:sp>
    </p:spTree>
    <p:extLst>
      <p:ext uri="{BB962C8B-B14F-4D97-AF65-F5344CB8AC3E}">
        <p14:creationId xmlns:p14="http://schemas.microsoft.com/office/powerpoint/2010/main" val="385713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04A1-7DD7-2C54-F4F2-3596199C3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118FC-2CC7-18BB-63E0-B9815515B7BA}"/>
              </a:ext>
            </a:extLst>
          </p:cNvPr>
          <p:cNvSpPr>
            <a:spLocks noGrp="1"/>
          </p:cNvSpPr>
          <p:nvPr>
            <p:ph type="title"/>
          </p:nvPr>
        </p:nvSpPr>
        <p:spPr/>
        <p:txBody>
          <a:bodyPr/>
          <a:lstStyle/>
          <a:p>
            <a:r>
              <a:rPr lang="en-US"/>
              <a:t>Rate Cases</a:t>
            </a:r>
          </a:p>
        </p:txBody>
      </p:sp>
      <p:sp>
        <p:nvSpPr>
          <p:cNvPr id="3" name="TextBox 2">
            <a:extLst>
              <a:ext uri="{FF2B5EF4-FFF2-40B4-BE49-F238E27FC236}">
                <a16:creationId xmlns:a16="http://schemas.microsoft.com/office/drawing/2014/main" id="{60945328-7986-06BD-0C36-37A1984460F0}"/>
              </a:ext>
            </a:extLst>
          </p:cNvPr>
          <p:cNvSpPr txBox="1"/>
          <p:nvPr/>
        </p:nvSpPr>
        <p:spPr>
          <a:xfrm>
            <a:off x="389444" y="1367344"/>
            <a:ext cx="11391877" cy="1477328"/>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600" b="0" i="0">
                <a:solidFill>
                  <a:srgbClr val="0A0A0A"/>
                </a:solidFill>
                <a:effectLst/>
                <a:latin typeface="Arial" panose="020B0604020202020204" pitchFamily="34" charset="0"/>
              </a:rPr>
              <a:t>A rate case is a formal legal proceeding to amend a regulated utility’s rates, which begins with a utility application.</a:t>
            </a:r>
          </a:p>
          <a:p>
            <a:pPr marL="742950" lvl="1" indent="-285750">
              <a:buFont typeface="Arial" panose="020B0604020202020204" pitchFamily="34" charset="0"/>
              <a:buChar char="•"/>
            </a:pPr>
            <a:r>
              <a:rPr lang="en-US" sz="1600">
                <a:solidFill>
                  <a:srgbClr val="0A0A0A"/>
                </a:solidFill>
                <a:latin typeface="Arial" panose="020B0604020202020204" pitchFamily="34" charset="0"/>
              </a:rPr>
              <a:t>The regulated electric utilities are required to file a rate application every five years</a:t>
            </a:r>
            <a:endParaRPr lang="en-US" sz="1600" b="0" i="0">
              <a:solidFill>
                <a:srgbClr val="0A0A0A"/>
              </a:solidFill>
              <a:effectLst/>
              <a:latin typeface="Arial" panose="020B0604020202020204" pitchFamily="34" charset="0"/>
            </a:endParaRPr>
          </a:p>
          <a:p>
            <a:pPr marL="285750" indent="-285750">
              <a:buFont typeface="Arial" panose="020B0604020202020204" pitchFamily="34" charset="0"/>
              <a:buChar char="•"/>
            </a:pPr>
            <a:endParaRPr lang="en-US" sz="1000" b="0" i="0">
              <a:solidFill>
                <a:srgbClr val="0A0A0A"/>
              </a:solidFill>
              <a:effectLst/>
              <a:latin typeface="Arial" panose="020B0604020202020204" pitchFamily="34" charset="0"/>
            </a:endParaRPr>
          </a:p>
          <a:p>
            <a:pPr marL="285750" indent="-285750">
              <a:buFont typeface="Arial" panose="020B0604020202020204" pitchFamily="34" charset="0"/>
              <a:buChar char="•"/>
            </a:pPr>
            <a:r>
              <a:rPr lang="en-US" sz="1600" b="0" i="0">
                <a:solidFill>
                  <a:srgbClr val="0A0A0A"/>
                </a:solidFill>
                <a:effectLst/>
                <a:latin typeface="Arial" panose="020B0604020202020204" pitchFamily="34" charset="0"/>
              </a:rPr>
              <a:t>In Massachusetts, regulated electric and gas companies own and operate the distribution systems; thus, rate applications are used to change </a:t>
            </a:r>
            <a:r>
              <a:rPr lang="en-US" sz="1600" b="1" i="0">
                <a:solidFill>
                  <a:srgbClr val="0A0A0A"/>
                </a:solidFill>
                <a:effectLst/>
                <a:latin typeface="Arial" panose="020B0604020202020204" pitchFamily="34" charset="0"/>
              </a:rPr>
              <a:t>customer and distribution charges</a:t>
            </a:r>
            <a:r>
              <a:rPr lang="en-US" sz="1600" b="0" i="0">
                <a:solidFill>
                  <a:srgbClr val="0A0A0A"/>
                </a:solidFill>
                <a:effectLst/>
                <a:latin typeface="Arial" panose="020B0604020202020204" pitchFamily="34" charset="0"/>
              </a:rPr>
              <a:t>. </a:t>
            </a:r>
          </a:p>
          <a:p>
            <a:pPr marL="742950" lvl="1" indent="-285750">
              <a:buFont typeface="Arial" panose="020B0604020202020204" pitchFamily="34" charset="0"/>
              <a:buChar char="•"/>
            </a:pPr>
            <a:r>
              <a:rPr lang="en-US" sz="1600">
                <a:solidFill>
                  <a:srgbClr val="0A0A0A"/>
                </a:solidFill>
                <a:latin typeface="Arial" panose="020B0604020202020204" pitchFamily="34" charset="0"/>
              </a:rPr>
              <a:t>Customer and distribution charges make up a portion of the overall delivery costs assessed to customers.  </a:t>
            </a:r>
            <a:endParaRPr lang="en-US" sz="1600" b="0" i="0">
              <a:solidFill>
                <a:srgbClr val="0A0A0A"/>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435E923A-B37B-26A4-3D30-34133822DC95}"/>
              </a:ext>
            </a:extLst>
          </p:cNvPr>
          <p:cNvGrpSpPr/>
          <p:nvPr/>
        </p:nvGrpSpPr>
        <p:grpSpPr>
          <a:xfrm>
            <a:off x="8221060" y="2876296"/>
            <a:ext cx="3560261" cy="3817459"/>
            <a:chOff x="8037094" y="2954956"/>
            <a:chExt cx="3560261" cy="3817459"/>
          </a:xfrm>
        </p:grpSpPr>
        <p:grpSp>
          <p:nvGrpSpPr>
            <p:cNvPr id="8" name="Group 7">
              <a:extLst>
                <a:ext uri="{FF2B5EF4-FFF2-40B4-BE49-F238E27FC236}">
                  <a16:creationId xmlns:a16="http://schemas.microsoft.com/office/drawing/2014/main" id="{75D4F7E7-9A42-F8F2-8E74-8F6A856F4400}"/>
                </a:ext>
              </a:extLst>
            </p:cNvPr>
            <p:cNvGrpSpPr/>
            <p:nvPr/>
          </p:nvGrpSpPr>
          <p:grpSpPr>
            <a:xfrm>
              <a:off x="8037094" y="2954956"/>
              <a:ext cx="3560261" cy="3817459"/>
              <a:chOff x="5689601" y="791287"/>
              <a:chExt cx="6004006" cy="6139689"/>
            </a:xfrm>
          </p:grpSpPr>
          <p:pic>
            <p:nvPicPr>
              <p:cNvPr id="5" name="Picture 4">
                <a:extLst>
                  <a:ext uri="{FF2B5EF4-FFF2-40B4-BE49-F238E27FC236}">
                    <a16:creationId xmlns:a16="http://schemas.microsoft.com/office/drawing/2014/main" id="{68262778-242C-D895-882D-4331E82EFC41}"/>
                  </a:ext>
                </a:extLst>
              </p:cNvPr>
              <p:cNvPicPr>
                <a:picLocks noChangeAspect="1"/>
              </p:cNvPicPr>
              <p:nvPr/>
            </p:nvPicPr>
            <p:blipFill>
              <a:blip r:embed="rId2"/>
              <a:stretch>
                <a:fillRect/>
              </a:stretch>
            </p:blipFill>
            <p:spPr>
              <a:xfrm>
                <a:off x="5689601" y="791287"/>
                <a:ext cx="6004006" cy="6139689"/>
              </a:xfrm>
              <a:prstGeom prst="rect">
                <a:avLst/>
              </a:prstGeom>
            </p:spPr>
          </p:pic>
          <p:pic>
            <p:nvPicPr>
              <p:cNvPr id="7" name="Picture 6">
                <a:extLst>
                  <a:ext uri="{FF2B5EF4-FFF2-40B4-BE49-F238E27FC236}">
                    <a16:creationId xmlns:a16="http://schemas.microsoft.com/office/drawing/2014/main" id="{557EB21A-568F-FC69-EB75-C78D52E59E21}"/>
                  </a:ext>
                </a:extLst>
              </p:cNvPr>
              <p:cNvPicPr>
                <a:picLocks noChangeAspect="1"/>
              </p:cNvPicPr>
              <p:nvPr/>
            </p:nvPicPr>
            <p:blipFill>
              <a:blip r:embed="rId3"/>
              <a:stretch>
                <a:fillRect/>
              </a:stretch>
            </p:blipFill>
            <p:spPr>
              <a:xfrm>
                <a:off x="8158480" y="940116"/>
                <a:ext cx="1931874" cy="652488"/>
              </a:xfrm>
              <a:prstGeom prst="rect">
                <a:avLst/>
              </a:prstGeom>
            </p:spPr>
          </p:pic>
        </p:grpSp>
        <p:sp>
          <p:nvSpPr>
            <p:cNvPr id="9" name="Rectangle 8">
              <a:extLst>
                <a:ext uri="{FF2B5EF4-FFF2-40B4-BE49-F238E27FC236}">
                  <a16:creationId xmlns:a16="http://schemas.microsoft.com/office/drawing/2014/main" id="{5722328D-960B-0DCC-5B40-F6E10C2020A5}"/>
                </a:ext>
              </a:extLst>
            </p:cNvPr>
            <p:cNvSpPr/>
            <p:nvPr/>
          </p:nvSpPr>
          <p:spPr>
            <a:xfrm>
              <a:off x="8037094" y="4726004"/>
              <a:ext cx="3560261" cy="481263"/>
            </a:xfrm>
            <a:prstGeom prst="rect">
              <a:avLst/>
            </a:prstGeom>
            <a:noFill/>
            <a:ln w="19050" cap="sq">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0" name="TextBox 9">
            <a:extLst>
              <a:ext uri="{FF2B5EF4-FFF2-40B4-BE49-F238E27FC236}">
                <a16:creationId xmlns:a16="http://schemas.microsoft.com/office/drawing/2014/main" id="{B36B1A7B-58AB-E82F-2269-BF855EB14340}"/>
              </a:ext>
            </a:extLst>
          </p:cNvPr>
          <p:cNvSpPr txBox="1"/>
          <p:nvPr/>
        </p:nvSpPr>
        <p:spPr>
          <a:xfrm>
            <a:off x="389444" y="2876296"/>
            <a:ext cx="7859611" cy="4154984"/>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600" b="0" i="0">
                <a:solidFill>
                  <a:srgbClr val="0A0A0A"/>
                </a:solidFill>
                <a:effectLst/>
                <a:latin typeface="Arial" panose="020B0604020202020204" pitchFamily="34" charset="0"/>
              </a:rPr>
              <a:t>The DPU </a:t>
            </a:r>
            <a:r>
              <a:rPr lang="en-US" sz="1600">
                <a:solidFill>
                  <a:srgbClr val="0A0A0A"/>
                </a:solidFill>
                <a:latin typeface="Arial" panose="020B0604020202020204" pitchFamily="34" charset="0"/>
              </a:rPr>
              <a:t>reviews the costs in the rate application to set t</a:t>
            </a:r>
            <a:r>
              <a:rPr lang="en-US" sz="1600" b="0" i="0">
                <a:solidFill>
                  <a:srgbClr val="0A0A0A"/>
                </a:solidFill>
                <a:effectLst/>
                <a:latin typeface="Arial" panose="020B0604020202020204" pitchFamily="34" charset="0"/>
              </a:rPr>
              <a:t>he </a:t>
            </a:r>
            <a:r>
              <a:rPr lang="en-US" sz="1600" b="1" i="0">
                <a:solidFill>
                  <a:srgbClr val="0A0A0A"/>
                </a:solidFill>
                <a:effectLst/>
                <a:latin typeface="Arial" panose="020B0604020202020204" pitchFamily="34" charset="0"/>
              </a:rPr>
              <a:t>revenue requirement</a:t>
            </a:r>
            <a:r>
              <a:rPr lang="en-US" sz="1600" b="0" i="0">
                <a:solidFill>
                  <a:srgbClr val="0A0A0A"/>
                </a:solidFill>
                <a:effectLst/>
                <a:latin typeface="Arial" panose="020B0604020202020204" pitchFamily="34" charset="0"/>
              </a:rPr>
              <a:t>, which is the annual revenue the utility needs to cover its costs     and earn a reasonable rate of return. The DPU also sets the utility’s ROE. </a:t>
            </a:r>
          </a:p>
          <a:p>
            <a:pPr marL="285750" indent="-285750">
              <a:buFont typeface="Arial" panose="020B0604020202020204" pitchFamily="34" charset="0"/>
              <a:buChar char="•"/>
            </a:pPr>
            <a:endParaRPr lang="en-US" sz="1000">
              <a:solidFill>
                <a:srgbClr val="0A0A0A"/>
              </a:solidFill>
              <a:latin typeface="Arial" panose="020B0604020202020204" pitchFamily="34" charset="0"/>
            </a:endParaRPr>
          </a:p>
          <a:p>
            <a:r>
              <a:rPr lang="en-US" sz="1600">
                <a:solidFill>
                  <a:srgbClr val="0A0A0A"/>
                </a:solidFill>
                <a:latin typeface="Arial" panose="020B0604020202020204" pitchFamily="34" charset="0"/>
              </a:rPr>
              <a:t>     </a:t>
            </a:r>
            <a:r>
              <a:rPr lang="en-US" sz="1600" b="0" i="0">
                <a:solidFill>
                  <a:srgbClr val="0A0A0A"/>
                </a:solidFill>
                <a:effectLst/>
                <a:latin typeface="Arial" panose="020B0604020202020204" pitchFamily="34" charset="0"/>
              </a:rPr>
              <a:t>Revenue Requirement = [(Rate Base)*(Rate of Return)]+Operating/Other Costs  </a:t>
            </a:r>
          </a:p>
          <a:p>
            <a:endParaRPr lang="en-US" sz="1000">
              <a:solidFill>
                <a:srgbClr val="0A0A0A"/>
              </a:solidFill>
              <a:latin typeface="Arial" panose="020B0604020202020204" pitchFamily="34" charset="0"/>
            </a:endParaRPr>
          </a:p>
          <a:p>
            <a:pPr marL="285750" indent="-285750">
              <a:buFont typeface="Arial" panose="020B0604020202020204" pitchFamily="34" charset="0"/>
              <a:buChar char="•"/>
            </a:pPr>
            <a:r>
              <a:rPr lang="en-US" sz="1600" b="0" i="0">
                <a:solidFill>
                  <a:srgbClr val="0A0A0A"/>
                </a:solidFill>
                <a:effectLst/>
                <a:latin typeface="Arial" panose="020B0604020202020204" pitchFamily="34" charset="0"/>
              </a:rPr>
              <a:t>The revenue requirement is made up of:</a:t>
            </a:r>
          </a:p>
          <a:p>
            <a:pPr marL="742950" lvl="1" indent="-285750">
              <a:buFont typeface="Arial" panose="020B0604020202020204" pitchFamily="34" charset="0"/>
              <a:buChar char="•"/>
            </a:pPr>
            <a:r>
              <a:rPr lang="en-US" sz="1400" b="1">
                <a:solidFill>
                  <a:srgbClr val="0A0A0A"/>
                </a:solidFill>
                <a:latin typeface="Arial" panose="020B0604020202020204" pitchFamily="34" charset="0"/>
              </a:rPr>
              <a:t>Rate base </a:t>
            </a:r>
            <a:r>
              <a:rPr lang="en-US" sz="1400">
                <a:solidFill>
                  <a:srgbClr val="0A0A0A"/>
                </a:solidFill>
                <a:latin typeface="Arial" panose="020B0604020202020204" pitchFamily="34" charset="0"/>
              </a:rPr>
              <a:t>is the total value of a utility’s asset</a:t>
            </a:r>
          </a:p>
          <a:p>
            <a:pPr marL="742950" lvl="1" indent="-285750">
              <a:buFont typeface="Arial" panose="020B0604020202020204" pitchFamily="34" charset="0"/>
              <a:buChar char="•"/>
            </a:pPr>
            <a:r>
              <a:rPr lang="en-US" sz="1400" b="1">
                <a:solidFill>
                  <a:srgbClr val="0A0A0A"/>
                </a:solidFill>
                <a:latin typeface="Arial" panose="020B0604020202020204" pitchFamily="34" charset="0"/>
              </a:rPr>
              <a:t>Rate of return </a:t>
            </a:r>
            <a:r>
              <a:rPr lang="en-US" sz="1400">
                <a:solidFill>
                  <a:srgbClr val="0A0A0A"/>
                </a:solidFill>
                <a:latin typeface="Arial" panose="020B0604020202020204" pitchFamily="34" charset="0"/>
              </a:rPr>
              <a:t>is the weighted average of the utility’s cost of debt and allowed return   on equity (ROE) set by the DPU in the rate case</a:t>
            </a:r>
          </a:p>
          <a:p>
            <a:pPr marL="742950" lvl="1" indent="-285750">
              <a:buFont typeface="Arial" panose="020B0604020202020204" pitchFamily="34" charset="0"/>
              <a:buChar char="•"/>
            </a:pPr>
            <a:r>
              <a:rPr lang="en-US" sz="1400" b="1">
                <a:solidFill>
                  <a:srgbClr val="0A0A0A"/>
                </a:solidFill>
                <a:latin typeface="Arial" panose="020B0604020202020204" pitchFamily="34" charset="0"/>
              </a:rPr>
              <a:t>Operating costs</a:t>
            </a:r>
            <a:r>
              <a:rPr lang="en-US" sz="1400">
                <a:solidFill>
                  <a:srgbClr val="0A0A0A"/>
                </a:solidFill>
                <a:latin typeface="Arial" panose="020B0604020202020204" pitchFamily="34" charset="0"/>
              </a:rPr>
              <a:t>, such as employee salaries; not eligible for a return</a:t>
            </a:r>
          </a:p>
          <a:p>
            <a:pPr marL="742950" lvl="1" indent="-285750">
              <a:buFont typeface="Arial" panose="020B0604020202020204" pitchFamily="34" charset="0"/>
              <a:buChar char="•"/>
            </a:pPr>
            <a:r>
              <a:rPr lang="en-US" sz="1400" b="1">
                <a:solidFill>
                  <a:srgbClr val="0A0A0A"/>
                </a:solidFill>
                <a:latin typeface="Arial" panose="020B0604020202020204" pitchFamily="34" charset="0"/>
              </a:rPr>
              <a:t>Other costs </a:t>
            </a:r>
            <a:r>
              <a:rPr lang="en-US" sz="1400">
                <a:solidFill>
                  <a:srgbClr val="0A0A0A"/>
                </a:solidFill>
                <a:latin typeface="Arial" panose="020B0604020202020204" pitchFamily="34" charset="0"/>
              </a:rPr>
              <a:t>include depreciation expense and taxes, among others</a:t>
            </a:r>
          </a:p>
          <a:p>
            <a:endParaRPr lang="en-US" sz="1000">
              <a:solidFill>
                <a:srgbClr val="0A0A0A"/>
              </a:solidFill>
              <a:latin typeface="Arial" panose="020B0604020202020204" pitchFamily="34" charset="0"/>
            </a:endParaRPr>
          </a:p>
          <a:p>
            <a:pPr marL="285750" indent="-285750">
              <a:buFont typeface="Arial" panose="020B0604020202020204" pitchFamily="34" charset="0"/>
              <a:buChar char="•"/>
            </a:pPr>
            <a:r>
              <a:rPr lang="en-US" sz="1600">
                <a:solidFill>
                  <a:srgbClr val="0A0A0A"/>
                </a:solidFill>
                <a:latin typeface="Arial" panose="020B0604020202020204" pitchFamily="34" charset="0"/>
              </a:rPr>
              <a:t>The DPU also reviews and approves rate designs for each customer class to ensure equitable sharing of costs and send appropriate customer price signals. </a:t>
            </a:r>
          </a:p>
          <a:p>
            <a:pPr marL="285750" indent="-285750">
              <a:buFont typeface="Arial" panose="020B0604020202020204" pitchFamily="34" charset="0"/>
              <a:buChar char="•"/>
            </a:pPr>
            <a:endParaRPr lang="en-US" sz="1000">
              <a:solidFill>
                <a:srgbClr val="0A0A0A"/>
              </a:solidFill>
              <a:latin typeface="Arial" panose="020B0604020202020204" pitchFamily="34" charset="0"/>
            </a:endParaRPr>
          </a:p>
          <a:p>
            <a:pPr marL="285750" indent="-285750">
              <a:buFont typeface="Arial" panose="020B0604020202020204" pitchFamily="34" charset="0"/>
              <a:buChar char="•"/>
            </a:pPr>
            <a:r>
              <a:rPr lang="en-US" sz="1600">
                <a:solidFill>
                  <a:srgbClr val="0A0A0A"/>
                </a:solidFill>
                <a:latin typeface="Arial" panose="020B0604020202020204" pitchFamily="34" charset="0"/>
              </a:rPr>
              <a:t>Rate cases include significant testimony, discovery, and stakeholder participation.</a:t>
            </a:r>
            <a:endParaRPr lang="en-US" sz="1600" b="0" i="0">
              <a:solidFill>
                <a:srgbClr val="0A0A0A"/>
              </a:solidFill>
              <a:effectLst/>
              <a:latin typeface="Arial" panose="020B0604020202020204" pitchFamily="34" charset="0"/>
            </a:endParaRPr>
          </a:p>
          <a:p>
            <a:pPr marL="285750" indent="-285750">
              <a:buFont typeface="Arial" panose="020B0604020202020204" pitchFamily="34" charset="0"/>
              <a:buChar char="•"/>
            </a:pPr>
            <a:endParaRPr lang="en-US" sz="1000" b="0" i="0">
              <a:solidFill>
                <a:srgbClr val="0A0A0A"/>
              </a:solidFill>
              <a:effectLst/>
              <a:latin typeface="Arial" panose="020B0604020202020204" pitchFamily="34" charset="0"/>
            </a:endParaRPr>
          </a:p>
          <a:p>
            <a:pPr marL="742950" lvl="1" indent="-285750">
              <a:buFont typeface="Arial" panose="020B0604020202020204" pitchFamily="34" charset="0"/>
              <a:buChar char="•"/>
            </a:pPr>
            <a:endParaRPr lang="en-US" sz="1600"/>
          </a:p>
        </p:txBody>
      </p:sp>
    </p:spTree>
    <p:extLst>
      <p:ext uri="{BB962C8B-B14F-4D97-AF65-F5344CB8AC3E}">
        <p14:creationId xmlns:p14="http://schemas.microsoft.com/office/powerpoint/2010/main" val="364355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DD13E-B6AF-9B74-15E0-B13317A8E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A1724-45F6-EA4D-522A-AC84DE30A70C}"/>
              </a:ext>
            </a:extLst>
          </p:cNvPr>
          <p:cNvSpPr>
            <a:spLocks noGrp="1"/>
          </p:cNvSpPr>
          <p:nvPr>
            <p:ph type="title"/>
          </p:nvPr>
        </p:nvSpPr>
        <p:spPr/>
        <p:txBody>
          <a:bodyPr/>
          <a:lstStyle/>
          <a:p>
            <a:r>
              <a:rPr lang="en-US"/>
              <a:t>Other Ratemaking Proceedings</a:t>
            </a:r>
          </a:p>
        </p:txBody>
      </p:sp>
      <p:sp>
        <p:nvSpPr>
          <p:cNvPr id="3" name="TextBox 2">
            <a:extLst>
              <a:ext uri="{FF2B5EF4-FFF2-40B4-BE49-F238E27FC236}">
                <a16:creationId xmlns:a16="http://schemas.microsoft.com/office/drawing/2014/main" id="{A3705ECD-C4BD-ED1B-421E-DB3C43A4CCBF}"/>
              </a:ext>
            </a:extLst>
          </p:cNvPr>
          <p:cNvSpPr txBox="1"/>
          <p:nvPr/>
        </p:nvSpPr>
        <p:spPr>
          <a:xfrm>
            <a:off x="389445" y="1367344"/>
            <a:ext cx="11082528" cy="5201424"/>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600"/>
              <a:t>Rate cases review and set customer and distribution charges. Other electric and gas charges are administratively reviewed and approved through separate, typically individual, adjudicated proceedings.</a:t>
            </a:r>
          </a:p>
          <a:p>
            <a:pPr marL="285750" indent="-285750">
              <a:buFont typeface="Arial" panose="020B0604020202020204" pitchFamily="34" charset="0"/>
              <a:buChar char="•"/>
            </a:pPr>
            <a:endParaRPr lang="en-US" sz="1600"/>
          </a:p>
          <a:p>
            <a:pPr marL="742950" lvl="1" indent="-285750">
              <a:buFont typeface="Arial" panose="020B0604020202020204" pitchFamily="34" charset="0"/>
              <a:buChar char="•"/>
            </a:pPr>
            <a:r>
              <a:rPr lang="en-US" sz="1400" b="1"/>
              <a:t>Supply: </a:t>
            </a:r>
            <a:r>
              <a:rPr lang="en-US" sz="1400"/>
              <a:t>The DPU reviews and administratively approves standard service supply rates. Standard service is procured by the electric and gas utilities from wholesale suppliers, who pass on the costs from suppliers. For electric utilities, these rates change every six months for residential customers and every three months for C&amp;I customers. For gas utilities, these rates can change every month.  </a:t>
            </a:r>
          </a:p>
          <a:p>
            <a:pPr marL="742950" lvl="1" indent="-285750">
              <a:buFont typeface="Arial" panose="020B0604020202020204" pitchFamily="34" charset="0"/>
              <a:buChar char="•"/>
            </a:pPr>
            <a:endParaRPr lang="en-US" sz="1400" b="1"/>
          </a:p>
          <a:p>
            <a:pPr marL="742950" lvl="1" indent="-285750">
              <a:buFont typeface="Arial" panose="020B0604020202020204" pitchFamily="34" charset="0"/>
              <a:buChar char="•"/>
            </a:pPr>
            <a:r>
              <a:rPr lang="en-US" sz="1400" b="1"/>
              <a:t>Reconciling Distribution Charges: </a:t>
            </a:r>
            <a:r>
              <a:rPr lang="en-US" sz="1400"/>
              <a:t>These charges are used to recover specific categories of costs of the regulated electric and gas utilities (e.g., major storm response costs) outside of the customer and distribution charges set in rate cases. These charges allow the utilities to </a:t>
            </a:r>
            <a:r>
              <a:rPr lang="en-US" sz="1400" u="sng"/>
              <a:t>recover the actual cost </a:t>
            </a:r>
            <a:r>
              <a:rPr lang="en-US" sz="1400"/>
              <a:t>incurred in these categories and are adjusted annually to reflect any over- or under-collection of actual costs from the prior period.</a:t>
            </a:r>
          </a:p>
          <a:p>
            <a:pPr marL="742950" lvl="1" indent="-285750">
              <a:buFont typeface="Arial" panose="020B0604020202020204" pitchFamily="34" charset="0"/>
              <a:buChar char="•"/>
            </a:pPr>
            <a:endParaRPr lang="en-US" sz="1400"/>
          </a:p>
          <a:p>
            <a:pPr marL="742950" lvl="1" indent="-285750">
              <a:buFont typeface="Arial" panose="020B0604020202020204" pitchFamily="34" charset="0"/>
              <a:buChar char="•"/>
            </a:pPr>
            <a:r>
              <a:rPr lang="en-US" sz="1400" b="1"/>
              <a:t>Revenue Decoupling and Annual Distribution Charge Changes: </a:t>
            </a:r>
            <a:r>
              <a:rPr lang="en-US" sz="1400"/>
              <a:t>Each year distribution charges are adjusted based on any over- or under-collection against the approved revenue requirement from the prior rate case. This is called revenue decoupling and is intended to review any disincentive to energy efficiency. Additionally, rate cases may allow for an annual adjustment for inflation and other factors in the distribution charge.</a:t>
            </a:r>
          </a:p>
          <a:p>
            <a:pPr marL="742950" lvl="1" indent="-285750">
              <a:buFont typeface="Arial" panose="020B0604020202020204" pitchFamily="34" charset="0"/>
              <a:buChar char="•"/>
            </a:pPr>
            <a:endParaRPr lang="en-US" sz="1400"/>
          </a:p>
          <a:p>
            <a:pPr marL="742950" lvl="1" indent="-285750">
              <a:buFont typeface="Arial" panose="020B0604020202020204" pitchFamily="34" charset="0"/>
              <a:buChar char="•"/>
            </a:pPr>
            <a:r>
              <a:rPr lang="en-US" sz="1400" b="1"/>
              <a:t>Transmission Charges: </a:t>
            </a:r>
            <a:r>
              <a:rPr lang="en-US" sz="1400"/>
              <a:t>Regional and local transmission costs are allocated to Massachusetts customers base on federal policies and are passed on to customers through their utility bill. Transmission charges are updated annually actual transmission costs and to adjust for any over- or under-collection in the prior period.</a:t>
            </a:r>
          </a:p>
          <a:p>
            <a:pPr marL="742950" lvl="1"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Importantly, underlying transmission and supply costs are outside of the DPU’s jurisdiction. </a:t>
            </a:r>
          </a:p>
        </p:txBody>
      </p:sp>
    </p:spTree>
    <p:extLst>
      <p:ext uri="{BB962C8B-B14F-4D97-AF65-F5344CB8AC3E}">
        <p14:creationId xmlns:p14="http://schemas.microsoft.com/office/powerpoint/2010/main" val="290647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8FEB-9D02-087E-F743-F77AB38DF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C31BE-396F-DCD1-97BB-4AE73734F110}"/>
              </a:ext>
            </a:extLst>
          </p:cNvPr>
          <p:cNvSpPr>
            <a:spLocks noGrp="1"/>
          </p:cNvSpPr>
          <p:nvPr>
            <p:ph type="title"/>
          </p:nvPr>
        </p:nvSpPr>
        <p:spPr/>
        <p:txBody>
          <a:bodyPr/>
          <a:lstStyle/>
          <a:p>
            <a:r>
              <a:rPr lang="en-US"/>
              <a:t>Base Distribution Rates vs. Reconciling Factors</a:t>
            </a:r>
          </a:p>
        </p:txBody>
      </p:sp>
      <p:sp>
        <p:nvSpPr>
          <p:cNvPr id="4" name="Content Placeholder 3">
            <a:extLst>
              <a:ext uri="{FF2B5EF4-FFF2-40B4-BE49-F238E27FC236}">
                <a16:creationId xmlns:a16="http://schemas.microsoft.com/office/drawing/2014/main" id="{314431B2-3351-759F-DDF2-5FE13ED1424B}"/>
              </a:ext>
            </a:extLst>
          </p:cNvPr>
          <p:cNvSpPr txBox="1">
            <a:spLocks/>
          </p:cNvSpPr>
          <p:nvPr/>
        </p:nvSpPr>
        <p:spPr>
          <a:xfrm>
            <a:off x="1034846" y="1980347"/>
            <a:ext cx="4991049" cy="4344869"/>
          </a:xfrm>
          <a:prstGeom prst="rect">
            <a:avLst/>
          </a:prstGeom>
        </p:spPr>
        <p:txBody>
          <a:bodyPr>
            <a:norm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Rates are set during a rate case</a:t>
            </a:r>
          </a:p>
          <a:p>
            <a:pPr lvl="1"/>
            <a:r>
              <a:rPr lang="en-US"/>
              <a:t>Rates are set every five years (for electric)</a:t>
            </a:r>
          </a:p>
          <a:p>
            <a:r>
              <a:rPr lang="en-US"/>
              <a:t>Regulatory review occurs after costs are spent</a:t>
            </a:r>
          </a:p>
          <a:p>
            <a:pPr lvl="1"/>
            <a:r>
              <a:rPr lang="en-US"/>
              <a:t>Includes extensive regulatory review</a:t>
            </a:r>
          </a:p>
          <a:p>
            <a:r>
              <a:rPr lang="en-US"/>
              <a:t>Cost are currently based on historical test year costs plus PBR formula</a:t>
            </a:r>
          </a:p>
          <a:p>
            <a:r>
              <a:rPr lang="en-US"/>
              <a:t>EDCs do not recover the exact amount of costs incurred</a:t>
            </a:r>
          </a:p>
          <a:p>
            <a:r>
              <a:rPr lang="en-US"/>
              <a:t>Large increases in costs between rate cases are not recovered by the EDC</a:t>
            </a:r>
          </a:p>
        </p:txBody>
      </p:sp>
      <p:sp>
        <p:nvSpPr>
          <p:cNvPr id="5" name="Content Placeholder 5">
            <a:extLst>
              <a:ext uri="{FF2B5EF4-FFF2-40B4-BE49-F238E27FC236}">
                <a16:creationId xmlns:a16="http://schemas.microsoft.com/office/drawing/2014/main" id="{F3FFF025-73EC-5BF5-1FF0-4A47C75CCD2A}"/>
              </a:ext>
            </a:extLst>
          </p:cNvPr>
          <p:cNvSpPr txBox="1">
            <a:spLocks/>
          </p:cNvSpPr>
          <p:nvPr/>
        </p:nvSpPr>
        <p:spPr>
          <a:xfrm>
            <a:off x="6585153" y="1976446"/>
            <a:ext cx="4991049" cy="4476655"/>
          </a:xfrm>
          <a:prstGeom prst="rect">
            <a:avLst/>
          </a:prstGeom>
        </p:spPr>
        <p:txBody>
          <a:bodyPr>
            <a:norm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Rates are set outside a rate case</a:t>
            </a:r>
          </a:p>
          <a:p>
            <a:pPr lvl="1"/>
            <a:r>
              <a:rPr lang="en-US"/>
              <a:t>Rates are set every year</a:t>
            </a:r>
          </a:p>
          <a:p>
            <a:r>
              <a:rPr lang="en-US"/>
              <a:t>Regulatory review typically occurs before costs are spent</a:t>
            </a:r>
          </a:p>
          <a:p>
            <a:pPr lvl="1"/>
            <a:r>
              <a:rPr lang="en-US"/>
              <a:t>Sometimes includes regulatory review</a:t>
            </a:r>
          </a:p>
          <a:p>
            <a:r>
              <a:rPr lang="en-US"/>
              <a:t>Costs are typically based on forecast of next year’s cost</a:t>
            </a:r>
          </a:p>
          <a:p>
            <a:r>
              <a:rPr lang="en-US"/>
              <a:t>EDCs recover the exact amount of costs incurred</a:t>
            </a:r>
          </a:p>
          <a:p>
            <a:r>
              <a:rPr lang="en-US"/>
              <a:t>Large increases in costs between rate cases are recovered by the EDC</a:t>
            </a:r>
          </a:p>
          <a:p>
            <a:endParaRPr lang="en-US"/>
          </a:p>
          <a:p>
            <a:endParaRPr lang="en-US"/>
          </a:p>
        </p:txBody>
      </p:sp>
      <p:sp>
        <p:nvSpPr>
          <p:cNvPr id="6" name="TextBox 5">
            <a:extLst>
              <a:ext uri="{FF2B5EF4-FFF2-40B4-BE49-F238E27FC236}">
                <a16:creationId xmlns:a16="http://schemas.microsoft.com/office/drawing/2014/main" id="{DE187B60-A9C8-7C46-807C-46A41B538E12}"/>
              </a:ext>
            </a:extLst>
          </p:cNvPr>
          <p:cNvSpPr txBox="1"/>
          <p:nvPr/>
        </p:nvSpPr>
        <p:spPr>
          <a:xfrm>
            <a:off x="1618623" y="1458717"/>
            <a:ext cx="29195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77FE7">
                    <a:lumMod val="75000"/>
                  </a:srgbClr>
                </a:solidFill>
                <a:effectLst/>
                <a:uLnTx/>
                <a:uFillTx/>
                <a:latin typeface="Arial"/>
                <a:ea typeface="+mn-ea"/>
                <a:cs typeface="+mn-cs"/>
              </a:rPr>
              <a:t>Base Distribution Rates</a:t>
            </a:r>
          </a:p>
        </p:txBody>
      </p:sp>
      <p:sp>
        <p:nvSpPr>
          <p:cNvPr id="7" name="TextBox 6">
            <a:extLst>
              <a:ext uri="{FF2B5EF4-FFF2-40B4-BE49-F238E27FC236}">
                <a16:creationId xmlns:a16="http://schemas.microsoft.com/office/drawing/2014/main" id="{47C10017-9101-AB86-C57D-25E94621C22F}"/>
              </a:ext>
            </a:extLst>
          </p:cNvPr>
          <p:cNvSpPr txBox="1"/>
          <p:nvPr/>
        </p:nvSpPr>
        <p:spPr>
          <a:xfrm>
            <a:off x="7295471" y="1458717"/>
            <a:ext cx="268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Arial"/>
                <a:ea typeface="+mn-ea"/>
                <a:cs typeface="+mn-cs"/>
              </a:rPr>
              <a:t>Reconciling Factors</a:t>
            </a:r>
          </a:p>
        </p:txBody>
      </p:sp>
    </p:spTree>
    <p:extLst>
      <p:ext uri="{BB962C8B-B14F-4D97-AF65-F5344CB8AC3E}">
        <p14:creationId xmlns:p14="http://schemas.microsoft.com/office/powerpoint/2010/main" val="172233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7EDC4-2AB3-3D89-984D-0929A12CA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B705E-9FC1-177D-774E-4117B6D42740}"/>
              </a:ext>
            </a:extLst>
          </p:cNvPr>
          <p:cNvSpPr>
            <a:spLocks noGrp="1"/>
          </p:cNvSpPr>
          <p:nvPr>
            <p:ph type="title"/>
          </p:nvPr>
        </p:nvSpPr>
        <p:spPr/>
        <p:txBody>
          <a:bodyPr/>
          <a:lstStyle/>
          <a:p>
            <a:r>
              <a:rPr lang="en-US"/>
              <a:t>Types of Charges Assessed to Customers</a:t>
            </a:r>
          </a:p>
        </p:txBody>
      </p:sp>
      <p:sp>
        <p:nvSpPr>
          <p:cNvPr id="5" name="TextBox 4">
            <a:extLst>
              <a:ext uri="{FF2B5EF4-FFF2-40B4-BE49-F238E27FC236}">
                <a16:creationId xmlns:a16="http://schemas.microsoft.com/office/drawing/2014/main" id="{936AFB6F-668C-3D99-8180-7169AB0176DC}"/>
              </a:ext>
            </a:extLst>
          </p:cNvPr>
          <p:cNvSpPr txBox="1"/>
          <p:nvPr/>
        </p:nvSpPr>
        <p:spPr>
          <a:xfrm>
            <a:off x="389445" y="1367344"/>
            <a:ext cx="11082528" cy="5262979"/>
          </a:xfrm>
          <a:prstGeom prst="rect">
            <a:avLst/>
          </a:prstGeom>
          <a:noFill/>
          <a:ln w="6350">
            <a:noFill/>
            <a:miter lim="800000"/>
          </a:ln>
        </p:spPr>
        <p:txBody>
          <a:bodyPr wrap="square">
            <a:spAutoFit/>
          </a:bodyPr>
          <a:lstStyle/>
          <a:p>
            <a:pPr marL="285750" indent="-285750">
              <a:buFont typeface="Arial" panose="020B0604020202020204" pitchFamily="34" charset="0"/>
              <a:buChar char="•"/>
            </a:pPr>
            <a:r>
              <a:rPr lang="en-US" sz="1600"/>
              <a:t>There are three primary types of charges that may appear on customer bills:</a:t>
            </a:r>
          </a:p>
          <a:p>
            <a:pPr marL="742950" lvl="1" indent="-285750">
              <a:buFont typeface="Arial" panose="020B0604020202020204" pitchFamily="34" charset="0"/>
              <a:buChar char="•"/>
            </a:pPr>
            <a:endParaRPr lang="en-US" sz="1600"/>
          </a:p>
          <a:p>
            <a:pPr marL="742950" lvl="1" indent="-285750">
              <a:buFont typeface="Arial" panose="020B0604020202020204" pitchFamily="34" charset="0"/>
              <a:buChar char="•"/>
            </a:pPr>
            <a:r>
              <a:rPr lang="en-US" sz="1600" b="1"/>
              <a:t>Fixed Charges </a:t>
            </a:r>
            <a:r>
              <a:rPr lang="en-US" sz="1600"/>
              <a:t>– Recurring charges that are usually set at a specific dollar amount per month. For example, utility customer charges in Massachusetts are typically around $10 per month and are designed to recover a portion of a utility’s fixed costs of providing service to customers (e.g., billing, operations, etc.).</a:t>
            </a:r>
          </a:p>
          <a:p>
            <a:pPr marL="742950" lvl="1" indent="-285750">
              <a:buFont typeface="Arial" panose="020B0604020202020204" pitchFamily="34" charset="0"/>
              <a:buChar char="•"/>
            </a:pPr>
            <a:endParaRPr lang="en-US" sz="1600"/>
          </a:p>
          <a:p>
            <a:pPr marL="742950" lvl="1" indent="-285750">
              <a:buFont typeface="Arial" panose="020B0604020202020204" pitchFamily="34" charset="0"/>
              <a:buChar char="•"/>
            </a:pPr>
            <a:r>
              <a:rPr lang="en-US" sz="1600" b="1"/>
              <a:t>Volumetric Charges </a:t>
            </a:r>
            <a:r>
              <a:rPr lang="en-US" sz="1600"/>
              <a:t>– Charges that are assessed based on the volume of energy consumed in a particular month. For electric, these are set on a $ per kilowatt hour basis. For gas, they are set on a $ per </a:t>
            </a:r>
            <a:r>
              <a:rPr lang="en-US" sz="1600" err="1"/>
              <a:t>therm</a:t>
            </a:r>
            <a:r>
              <a:rPr lang="en-US" sz="1600"/>
              <a:t> basis. Residential rates in Massachusetts are almost exclusively structured as volumetric charges.</a:t>
            </a:r>
          </a:p>
          <a:p>
            <a:pPr marL="1200150" lvl="2" indent="-285750">
              <a:buFont typeface="Arial" panose="020B0604020202020204" pitchFamily="34" charset="0"/>
              <a:buChar char="•"/>
            </a:pPr>
            <a:r>
              <a:rPr lang="en-US" sz="1600" b="1"/>
              <a:t>Block or Step Rates</a:t>
            </a:r>
            <a:r>
              <a:rPr lang="en-US" sz="1600"/>
              <a:t> - For some customers (mostly commercial), the volumetric rate may vary based on usage (e.g., $0.05/kWh for the first 1,000 kWh and $0.03/kWh for any consumption above that amount).</a:t>
            </a:r>
            <a:endParaRPr lang="en-US" sz="1600" b="1"/>
          </a:p>
          <a:p>
            <a:pPr marL="742950" lvl="1" indent="-285750">
              <a:buFont typeface="Arial" panose="020B0604020202020204" pitchFamily="34" charset="0"/>
              <a:buChar char="•"/>
            </a:pPr>
            <a:endParaRPr lang="en-US" sz="1600"/>
          </a:p>
          <a:p>
            <a:pPr marL="742950" lvl="1" indent="-285750">
              <a:buFont typeface="Arial" panose="020B0604020202020204" pitchFamily="34" charset="0"/>
              <a:buChar char="•"/>
            </a:pPr>
            <a:r>
              <a:rPr lang="en-US" sz="1600" b="1"/>
              <a:t>Demand Charges </a:t>
            </a:r>
            <a:r>
              <a:rPr lang="en-US" sz="1600"/>
              <a:t>– Charges that are assessed based on the maximum amount of energy used in a discrete time period. These require an interval meter that measures energy consumption at regular intervals (e.g., every 15 minutes) to determine the highest usage in an interval over the billing period. Residential customers in Massachusetts are not assessed demand charges today, however, commercial customers, particularly larger ones, are. Demand charges for electricity are expressed as a $ per kilowatt-month.</a:t>
            </a:r>
          </a:p>
          <a:p>
            <a:pPr marL="742950" lvl="1"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Additionally, customers may be subject to</a:t>
            </a:r>
            <a:r>
              <a:rPr lang="en-US" sz="1600" b="1"/>
              <a:t> Seasonal</a:t>
            </a:r>
            <a:r>
              <a:rPr lang="en-US" sz="1600"/>
              <a:t> or </a:t>
            </a:r>
            <a:r>
              <a:rPr lang="en-US" sz="1600" b="1"/>
              <a:t>Time of Use Charges</a:t>
            </a:r>
            <a:r>
              <a:rPr lang="en-US" sz="1600"/>
              <a:t>, via which a volumetric or demand charge is set at different amounts depending on the time of year and/or time of day. Time of day charges are generally not available for residential customers today but may be once advanced meters are deployed in the coming years.</a:t>
            </a:r>
          </a:p>
        </p:txBody>
      </p:sp>
    </p:spTree>
    <p:extLst>
      <p:ext uri="{BB962C8B-B14F-4D97-AF65-F5344CB8AC3E}">
        <p14:creationId xmlns:p14="http://schemas.microsoft.com/office/powerpoint/2010/main" val="3422378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template - PPT">
  <a:themeElements>
    <a:clrScheme name="Synapse2">
      <a:dk1>
        <a:sysClr val="windowText" lastClr="000000"/>
      </a:dk1>
      <a:lt1>
        <a:sysClr val="window" lastClr="FFFFFF"/>
      </a:lt1>
      <a:dk2>
        <a:srgbClr val="44546A"/>
      </a:dk2>
      <a:lt2>
        <a:srgbClr val="E7E6E6"/>
      </a:lt2>
      <a:accent1>
        <a:srgbClr val="143376"/>
      </a:accent1>
      <a:accent2>
        <a:srgbClr val="377FE7"/>
      </a:accent2>
      <a:accent3>
        <a:srgbClr val="F8AB48"/>
      </a:accent3>
      <a:accent4>
        <a:srgbClr val="EFF9FE"/>
      </a:accent4>
      <a:accent5>
        <a:srgbClr val="18224A"/>
      </a:accent5>
      <a:accent6>
        <a:srgbClr val="39C5A9"/>
      </a:accent6>
      <a:hlink>
        <a:srgbClr val="000000"/>
      </a:hlink>
      <a:folHlink>
        <a:srgbClr val="595959"/>
      </a:folHlink>
    </a:clrScheme>
    <a:fontScheme name="Energy Guides">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B21414-E425-44DB-BCBC-3AA433F4105F}" vid="{8F20BD9F-445B-42DA-A0E5-C96F46B1381F}"/>
    </a:ext>
  </a:extLst>
</a:theme>
</file>

<file path=ppt/theme/theme3.xml><?xml version="1.0" encoding="utf-8"?>
<a:theme xmlns:a="http://schemas.openxmlformats.org/drawingml/2006/main" name="1_template - PPT">
  <a:themeElements>
    <a:clrScheme name="Synapse2">
      <a:dk1>
        <a:sysClr val="windowText" lastClr="000000"/>
      </a:dk1>
      <a:lt1>
        <a:sysClr val="window" lastClr="FFFFFF"/>
      </a:lt1>
      <a:dk2>
        <a:srgbClr val="44546A"/>
      </a:dk2>
      <a:lt2>
        <a:srgbClr val="E7E6E6"/>
      </a:lt2>
      <a:accent1>
        <a:srgbClr val="143376"/>
      </a:accent1>
      <a:accent2>
        <a:srgbClr val="377FE7"/>
      </a:accent2>
      <a:accent3>
        <a:srgbClr val="F8AB48"/>
      </a:accent3>
      <a:accent4>
        <a:srgbClr val="EFF9FE"/>
      </a:accent4>
      <a:accent5>
        <a:srgbClr val="18224A"/>
      </a:accent5>
      <a:accent6>
        <a:srgbClr val="39C5A9"/>
      </a:accent6>
      <a:hlink>
        <a:srgbClr val="000000"/>
      </a:hlink>
      <a:folHlink>
        <a:srgbClr val="595959"/>
      </a:folHlink>
    </a:clrScheme>
    <a:fontScheme name="Energy Guides">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B21414-E425-44DB-BCBC-3AA433F4105F}" vid="{8F20BD9F-445B-42DA-A0E5-C96F46B138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FC05FA77C05741BA89022CC0E90882" ma:contentTypeVersion="16" ma:contentTypeDescription="Create a new document." ma:contentTypeScope="" ma:versionID="731b042ab02476b4c7d0a910b0fd0361">
  <xsd:schema xmlns:xsd="http://www.w3.org/2001/XMLSchema" xmlns:xs="http://www.w3.org/2001/XMLSchema" xmlns:p="http://schemas.microsoft.com/office/2006/metadata/properties" xmlns:ns2="9c3321f1-cec2-43ac-861f-4d8bf3f40846" xmlns:ns3="7b83dbe2-6fd2-449a-a932-0d75829bf641" targetNamespace="http://schemas.microsoft.com/office/2006/metadata/properties" ma:root="true" ma:fieldsID="547da15b67a6011515ccbac87e2ce903" ns2:_="" ns3:_="">
    <xsd:import namespace="9c3321f1-cec2-43ac-861f-4d8bf3f40846"/>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321f1-cec2-43ac-861f-4d8bf3f40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83c703-fc0f-4438-b893-9b091c0cb656}"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b83dbe2-6fd2-449a-a932-0d75829bf641">
      <UserInfo>
        <DisplayName>Mendoza, Nikko (EOHLC)</DisplayName>
        <AccountId>924</AccountId>
        <AccountType/>
      </UserInfo>
      <UserInfo>
        <DisplayName>Paladino, Laura (EOHLC)</DisplayName>
        <AccountId>881</AccountId>
        <AccountType/>
      </UserInfo>
      <UserInfo>
        <DisplayName>Connor, Kevin (EOHLC)</DisplayName>
        <AccountId>923</AccountId>
        <AccountType/>
      </UserInfo>
      <UserInfo>
        <DisplayName>Bombard, Noah R (EOHLC)</DisplayName>
        <AccountId>1125</AccountId>
        <AccountType/>
      </UserInfo>
      <UserInfo>
        <DisplayName>Moreschi, Lauren (EOHLC)</DisplayName>
        <AccountId>1408</AccountId>
        <AccountType/>
      </UserInfo>
      <UserInfo>
        <DisplayName>Maddox, Jennifer (EOHLC)</DisplayName>
        <AccountId>28</AccountId>
        <AccountType/>
      </UserInfo>
      <UserInfo>
        <DisplayName>Thompson, Chris (EOHLC)</DisplayName>
        <AccountId>1168</AccountId>
        <AccountType/>
      </UserInfo>
      <UserInfo>
        <DisplayName>Nadeau, Seth (EOHLC)</DisplayName>
        <AccountId>965</AccountId>
        <AccountType/>
      </UserInfo>
      <UserInfo>
        <DisplayName>Stone, Ben (EOHLC)</DisplayName>
        <AccountId>160</AccountId>
        <AccountType/>
      </UserInfo>
      <UserInfo>
        <DisplayName>Bresnahan, Karen (EOHLC)</DisplayName>
        <AccountId>156</AccountId>
        <AccountType/>
      </UserInfo>
      <UserInfo>
        <DisplayName>Stitely, Amy (EOHLC)</DisplayName>
        <AccountId>157</AccountId>
        <AccountType/>
      </UserInfo>
      <UserInfo>
        <DisplayName>Bryant, Benjamin (EOHLC)</DisplayName>
        <AccountId>1022</AccountId>
        <AccountType/>
      </UserInfo>
      <UserInfo>
        <DisplayName>McLaughlin, Gina (EOHLC)</DisplayName>
        <AccountId>896</AccountId>
        <AccountType/>
      </UserInfo>
      <UserInfo>
        <DisplayName>Rubin, Roberta (EOHLC)</DisplayName>
        <AccountId>151</AccountId>
        <AccountType/>
      </UserInfo>
      <UserInfo>
        <DisplayName>Shupin, Eric (EOHLC)</DisplayName>
        <AccountId>875</AccountId>
        <AccountType/>
      </UserInfo>
    </SharedWithUsers>
    <lcf76f155ced4ddcb4097134ff3c332f xmlns="9c3321f1-cec2-43ac-861f-4d8bf3f40846">
      <Terms xmlns="http://schemas.microsoft.com/office/infopath/2007/PartnerControls"/>
    </lcf76f155ced4ddcb4097134ff3c332f>
    <TaxCatchAll xmlns="7b83dbe2-6fd2-449a-a932-0d75829bf641" xsi:nil="true"/>
  </documentManagement>
</p:properties>
</file>

<file path=customXml/itemProps1.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2.xml><?xml version="1.0" encoding="utf-8"?>
<ds:datastoreItem xmlns:ds="http://schemas.openxmlformats.org/officeDocument/2006/customXml" ds:itemID="{5778132C-2988-4B1B-B82F-BB0D35CBE4F1}">
  <ds:schemaRefs>
    <ds:schemaRef ds:uri="7b83dbe2-6fd2-449a-a932-0d75829bf641"/>
    <ds:schemaRef ds:uri="9c3321f1-cec2-43ac-861f-4d8bf3f408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111BB3-6091-45DD-8E22-425CEAE2FC56}">
  <ds:schemaRefs>
    <ds:schemaRef ds:uri="7b83dbe2-6fd2-449a-a932-0d75829bf641"/>
    <ds:schemaRef ds:uri="9c3321f1-cec2-43ac-861f-4d8bf3f408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7</Notes>
  <HiddenSlides>0</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White</vt:lpstr>
      <vt:lpstr>template - PPT</vt:lpstr>
      <vt:lpstr>1_template - PPT</vt:lpstr>
      <vt:lpstr>Utility Rates 101</vt:lpstr>
      <vt:lpstr>Roles and Responsibilities of the DPU</vt:lpstr>
      <vt:lpstr>Electric Distribution Companies</vt:lpstr>
      <vt:lpstr>Gas Distribution Companies</vt:lpstr>
      <vt:lpstr>Adjudicatory Proceedings at the DPU</vt:lpstr>
      <vt:lpstr>Rate Cases</vt:lpstr>
      <vt:lpstr>Other Ratemaking Proceedings</vt:lpstr>
      <vt:lpstr>Base Distribution Rates vs. Reconciling Factors</vt:lpstr>
      <vt:lpstr>Types of Charges Assessed to Customers</vt:lpstr>
      <vt:lpstr>Current Residential Volumetric Gas Charges – National Grid</vt:lpstr>
      <vt:lpstr>Breakdown of Gas Charges</vt:lpstr>
      <vt:lpstr>Drivers of Recent Gas Bill Increases</vt:lpstr>
      <vt:lpstr>DPU and Utility Response to Gas Bill Complaints</vt:lpstr>
      <vt:lpstr>Current Residential Volumetric Electric Charges – National Grid</vt:lpstr>
      <vt:lpstr>Breakdown of Electric Charges</vt:lpstr>
      <vt:lpstr>Variability of Electric Supply Rates</vt:lpstr>
      <vt:lpstr>Competitive Supply Cost Impacts</vt:lpstr>
      <vt:lpstr>Ongoing Efforts to Improve Affordability and Lower Bills</vt:lpstr>
      <vt:lpstr>APPENDIX</vt:lpstr>
      <vt:lpstr>Massachusetts Grid Modernization Advisory Council</vt:lpstr>
      <vt:lpstr>Electricity Distribution Cost Recovery  Background </vt:lpstr>
      <vt:lpstr>Electric Distribution Companies</vt:lpstr>
      <vt:lpstr>Costs Included in Electricity Rates</vt:lpstr>
      <vt:lpstr>Distribution Costs</vt:lpstr>
      <vt:lpstr>Rate Cases</vt:lpstr>
      <vt:lpstr>Reconciling Cost Recovery Factors</vt:lpstr>
      <vt:lpstr>Reconciling Cost Recovery Factor Examples</vt:lpstr>
      <vt:lpstr>Base Distribution Rates vs. Reconciling Factors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Czepiel, Christopher (A&amp;F)</dc:creator>
  <cp:revision>1</cp:revision>
  <cp:lastPrinted>2024-09-05T14:07:08Z</cp:lastPrinted>
  <dcterms:created xsi:type="dcterms:W3CDTF">2021-09-26T22:27:24Z</dcterms:created>
  <dcterms:modified xsi:type="dcterms:W3CDTF">2025-03-06T15:09:46Z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0x0101009CFC05FA77C05741BA89022CC0E90882</vt:lpwstr>
  </property>
</Properties>
</file>