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sldIdLst>
    <p:sldId id="256" r:id="rId5"/>
    <p:sldId id="277" r:id="rId6"/>
    <p:sldId id="274" r:id="rId7"/>
    <p:sldId id="275" r:id="rId8"/>
    <p:sldId id="264" r:id="rId9"/>
    <p:sldId id="278" r:id="rId10"/>
    <p:sldId id="290" r:id="rId11"/>
    <p:sldId id="291" r:id="rId12"/>
    <p:sldId id="292" r:id="rId13"/>
    <p:sldId id="280" r:id="rId14"/>
    <p:sldId id="281" r:id="rId15"/>
    <p:sldId id="282" r:id="rId16"/>
    <p:sldId id="283" r:id="rId17"/>
    <p:sldId id="284" r:id="rId18"/>
    <p:sldId id="287" r:id="rId19"/>
    <p:sldId id="28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A1125B-E4C3-6CBE-E6F8-500A77FEEFCD}" name="Czepiel, Christopher (SEN)" initials="CC" userId="S::christopher.czepiel@masenate.gov::ca4cc339-900c-4d4a-a70a-e4e93bfb4f2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8EA"/>
    <a:srgbClr val="CCCCD3"/>
    <a:srgbClr val="FFFFFF"/>
    <a:srgbClr val="0C2D83"/>
    <a:srgbClr val="57776B"/>
    <a:srgbClr val="881C1C"/>
    <a:srgbClr val="DDA0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4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zepiel, Christopher (SEN)" userId="ca4cc339-900c-4d4a-a70a-e4e93bfb4f27" providerId="ADAL" clId="{5FC1CD5B-1E71-4618-8851-D87430D1DD94}"/>
    <pc:docChg chg="undo custSel delSld modSld modMainMaster">
      <pc:chgData name="Czepiel, Christopher (SEN)" userId="ca4cc339-900c-4d4a-a70a-e4e93bfb4f27" providerId="ADAL" clId="{5FC1CD5B-1E71-4618-8851-D87430D1DD94}" dt="2024-05-07T15:53:42.213" v="199" actId="478"/>
      <pc:docMkLst>
        <pc:docMk/>
      </pc:docMkLst>
      <pc:sldChg chg="modSp mod">
        <pc:chgData name="Czepiel, Christopher (SEN)" userId="ca4cc339-900c-4d4a-a70a-e4e93bfb4f27" providerId="ADAL" clId="{5FC1CD5B-1E71-4618-8851-D87430D1DD94}" dt="2024-05-07T00:53:19.590" v="25" actId="20577"/>
        <pc:sldMkLst>
          <pc:docMk/>
          <pc:sldMk cId="4137890265" sldId="256"/>
        </pc:sldMkLst>
        <pc:spChg chg="mod">
          <ac:chgData name="Czepiel, Christopher (SEN)" userId="ca4cc339-900c-4d4a-a70a-e4e93bfb4f27" providerId="ADAL" clId="{5FC1CD5B-1E71-4618-8851-D87430D1DD94}" dt="2024-05-07T00:53:19.590" v="25" actId="20577"/>
          <ac:spMkLst>
            <pc:docMk/>
            <pc:sldMk cId="4137890265" sldId="256"/>
            <ac:spMk id="4" creationId="{290BF421-1446-140B-1B88-21C1ADC29500}"/>
          </ac:spMkLst>
        </pc:spChg>
      </pc:sldChg>
      <pc:sldChg chg="modSp del mod">
        <pc:chgData name="Czepiel, Christopher (SEN)" userId="ca4cc339-900c-4d4a-a70a-e4e93bfb4f27" providerId="ADAL" clId="{5FC1CD5B-1E71-4618-8851-D87430D1DD94}" dt="2024-05-07T12:49:37.766" v="197" actId="2696"/>
        <pc:sldMkLst>
          <pc:docMk/>
          <pc:sldMk cId="949850847" sldId="273"/>
        </pc:sldMkLst>
        <pc:spChg chg="mod">
          <ac:chgData name="Czepiel, Christopher (SEN)" userId="ca4cc339-900c-4d4a-a70a-e4e93bfb4f27" providerId="ADAL" clId="{5FC1CD5B-1E71-4618-8851-D87430D1DD94}" dt="2024-05-07T00:54:08.973" v="101" actId="15"/>
          <ac:spMkLst>
            <pc:docMk/>
            <pc:sldMk cId="949850847" sldId="273"/>
            <ac:spMk id="6" creationId="{409D79EE-50EA-5EE3-DB7E-B94C97BE0E0F}"/>
          </ac:spMkLst>
        </pc:spChg>
        <pc:graphicFrameChg chg="modGraphic">
          <ac:chgData name="Czepiel, Christopher (SEN)" userId="ca4cc339-900c-4d4a-a70a-e4e93bfb4f27" providerId="ADAL" clId="{5FC1CD5B-1E71-4618-8851-D87430D1DD94}" dt="2024-05-07T00:57:27.924" v="196" actId="20577"/>
          <ac:graphicFrameMkLst>
            <pc:docMk/>
            <pc:sldMk cId="949850847" sldId="273"/>
            <ac:graphicFrameMk id="8" creationId="{0812F4A4-4CB5-FB3A-3A82-B9ACF7DD8D92}"/>
          </ac:graphicFrameMkLst>
        </pc:graphicFrameChg>
      </pc:sldChg>
      <pc:sldMasterChg chg="addSp delSp modSp mod">
        <pc:chgData name="Czepiel, Christopher (SEN)" userId="ca4cc339-900c-4d4a-a70a-e4e93bfb4f27" providerId="ADAL" clId="{5FC1CD5B-1E71-4618-8851-D87430D1DD94}" dt="2024-05-07T15:53:42.213" v="199" actId="478"/>
        <pc:sldMasterMkLst>
          <pc:docMk/>
          <pc:sldMasterMk cId="4060621162" sldId="2147483660"/>
        </pc:sldMasterMkLst>
        <pc:spChg chg="add del mod">
          <ac:chgData name="Czepiel, Christopher (SEN)" userId="ca4cc339-900c-4d4a-a70a-e4e93bfb4f27" providerId="ADAL" clId="{5FC1CD5B-1E71-4618-8851-D87430D1DD94}" dt="2024-05-07T15:53:42.213" v="199" actId="478"/>
          <ac:spMkLst>
            <pc:docMk/>
            <pc:sldMasterMk cId="4060621162" sldId="2147483660"/>
            <ac:spMk id="4" creationId="{478EB09B-7783-59BE-82E9-293FDA7D5C60}"/>
          </ac:spMkLst>
        </pc:sp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malegislature-my.sharepoint.com/personal/christopher_czepiel_masenate_gov/Documents/FY%202025%20SWM%20Initial%20Summar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OOC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Governor</c:v>
                </c:pt>
                <c:pt idx="1">
                  <c:v>House</c:v>
                </c:pt>
                <c:pt idx="2">
                  <c:v>SWM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58.070999999999998</c:v>
                </c:pt>
                <c:pt idx="1">
                  <c:v>57.914000000000001</c:v>
                </c:pt>
                <c:pt idx="2">
                  <c:v>57.908999999999999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43-45C9-A7CD-0A6261B8938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Floor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Governor</c:v>
                </c:pt>
                <c:pt idx="1">
                  <c:v>House</c:v>
                </c:pt>
                <c:pt idx="2">
                  <c:v>SWM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1">
                  <c:v>9.6000000000000002E-2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43-45C9-A7CD-0A6261B8938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585529536"/>
        <c:axId val="1585529056"/>
      </c:barChart>
      <c:catAx>
        <c:axId val="1585529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5529056"/>
        <c:crosses val="autoZero"/>
        <c:auto val="1"/>
        <c:lblAlgn val="ctr"/>
        <c:lblOffset val="100"/>
        <c:noMultiLvlLbl val="0"/>
      </c:catAx>
      <c:valAx>
        <c:axId val="1585529056"/>
        <c:scaling>
          <c:orientation val="minMax"/>
          <c:max val="58.2"/>
          <c:min val="57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#.0&quot;B&quot;;[Red]\(&quot;$&quot;##.0&quot;B&quot;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5529536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602737441931994E-2"/>
          <c:y val="8.3748156978385668E-2"/>
          <c:w val="0.67829594659740888"/>
          <c:h val="0.81656743106314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0A4-4399-A526-FBDB5D33254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0A4-4399-A526-FBDB5D33254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0A4-4399-A526-FBDB5D33254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0A4-4399-A526-FBDB5D33254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0A4-4399-A526-FBDB5D33254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0A4-4399-A526-FBDB5D33254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0A4-4399-A526-FBDB5D332548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0A4-4399-A526-FBDB5D332548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F0A4-4399-A526-FBDB5D332548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F0A4-4399-A526-FBDB5D332548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F0A4-4399-A526-FBDB5D332548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F0A4-4399-A526-FBDB5D332548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F0A4-4399-A526-FBDB5D332548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F0A4-4399-A526-FBDB5D332548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F0A4-4399-A526-FBDB5D332548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F0A4-4399-A526-FBDB5D332548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F0A4-4399-A526-FBDB5D332548}"/>
              </c:ext>
            </c:extLst>
          </c:dPt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F0A4-4399-A526-FBDB5D332548}"/>
                </c:ext>
              </c:extLst>
            </c:dLbl>
            <c:dLbl>
              <c:idx val="1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F0A4-4399-A526-FBDB5D332548}"/>
                </c:ext>
              </c:extLst>
            </c:dLbl>
            <c:dLbl>
              <c:idx val="2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F0A4-4399-A526-FBDB5D332548}"/>
                </c:ext>
              </c:extLst>
            </c:dLbl>
            <c:dLbl>
              <c:idx val="3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F0A4-4399-A526-FBDB5D332548}"/>
                </c:ext>
              </c:extLst>
            </c:dLbl>
            <c:dLbl>
              <c:idx val="4"/>
              <c:layout>
                <c:manualLayout>
                  <c:x val="6.5383595941666525E-2"/>
                  <c:y val="-5.336930493250096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153438376666643"/>
                      <c:h val="8.63213811420982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F0A4-4399-A526-FBDB5D332548}"/>
                </c:ext>
              </c:extLst>
            </c:dLbl>
            <c:dLbl>
              <c:idx val="5"/>
              <c:layout>
                <c:manualLayout>
                  <c:x val="0.10248849600789718"/>
                  <c:y val="-7.697190241658040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0A4-4399-A526-FBDB5D332548}"/>
                </c:ext>
              </c:extLst>
            </c:dLbl>
            <c:dLbl>
              <c:idx val="6"/>
              <c:layout>
                <c:manualLayout>
                  <c:x val="0.14618008339605421"/>
                  <c:y val="-9.679518147880916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0A4-4399-A526-FBDB5D332548}"/>
                </c:ext>
              </c:extLst>
            </c:dLbl>
            <c:dLbl>
              <c:idx val="7"/>
              <c:layout>
                <c:manualLayout>
                  <c:x val="0.10158471767638956"/>
                  <c:y val="-9.808032960023423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0A4-4399-A526-FBDB5D332548}"/>
                </c:ext>
              </c:extLst>
            </c:dLbl>
            <c:dLbl>
              <c:idx val="8"/>
              <c:layout>
                <c:manualLayout>
                  <c:x val="9.0720279111726393E-2"/>
                  <c:y val="-8.801225544018152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0A4-4399-A526-FBDB5D332548}"/>
                </c:ext>
              </c:extLst>
            </c:dLbl>
            <c:dLbl>
              <c:idx val="9"/>
              <c:layout>
                <c:manualLayout>
                  <c:x val="0.12091497840697195"/>
                  <c:y val="-6.511277723750666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0A4-4399-A526-FBDB5D332548}"/>
                </c:ext>
              </c:extLst>
            </c:dLbl>
            <c:dLbl>
              <c:idx val="10"/>
              <c:layout>
                <c:manualLayout>
                  <c:x val="0.13131357753395065"/>
                  <c:y val="-4.066108270330750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0A4-4399-A526-FBDB5D332548}"/>
                </c:ext>
              </c:extLst>
            </c:dLbl>
            <c:dLbl>
              <c:idx val="11"/>
              <c:layout>
                <c:manualLayout>
                  <c:x val="0.15777076647444077"/>
                  <c:y val="3.2782256799573362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F0A4-4399-A526-FBDB5D332548}"/>
                </c:ext>
              </c:extLst>
            </c:dLbl>
            <c:dLbl>
              <c:idx val="12"/>
              <c:layout>
                <c:manualLayout>
                  <c:x val="3.7917420368858479E-2"/>
                  <c:y val="6.701341615166629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733454147116908"/>
                      <c:h val="8.366533864541832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9-F0A4-4399-A526-FBDB5D332548}"/>
                </c:ext>
              </c:extLst>
            </c:dLbl>
            <c:dLbl>
              <c:idx val="13"/>
              <c:layout>
                <c:manualLayout>
                  <c:x val="3.3998888628336194E-2"/>
                  <c:y val="0.1416622225010718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603486106525599"/>
                      <c:h val="8.63213811420982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B-F0A4-4399-A526-FBDB5D332548}"/>
                </c:ext>
              </c:extLst>
            </c:dLbl>
            <c:dLbl>
              <c:idx val="14"/>
              <c:layout>
                <c:manualLayout>
                  <c:x val="4.8510409892204259E-2"/>
                  <c:y val="0.2288469220231933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66965291059138"/>
                      <c:h val="8.89774236387782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D-F0A4-4399-A526-FBDB5D332548}"/>
                </c:ext>
              </c:extLst>
            </c:dLbl>
            <c:dLbl>
              <c:idx val="15"/>
              <c:layout>
                <c:manualLayout>
                  <c:x val="-0.12681253890299055"/>
                  <c:y val="0.2156065501772437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925914755866917"/>
                      <c:h val="0.1180177975760997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F-F0A4-4399-A526-FBDB5D332548}"/>
                </c:ext>
              </c:extLst>
            </c:dLbl>
            <c:dLbl>
              <c:idx val="16"/>
              <c:layout>
                <c:manualLayout>
                  <c:x val="-0.26666941243447534"/>
                  <c:y val="0.2285827817339565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F0A4-4399-A526-FBDB5D33254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'Charts Pivot'!$P$4:$P$20</c:f>
              <c:strCache>
                <c:ptCount val="17"/>
                <c:pt idx="0">
                  <c:v>MassHealth</c:v>
                </c:pt>
                <c:pt idx="1">
                  <c:v>Health &amp; Human Services</c:v>
                </c:pt>
                <c:pt idx="2">
                  <c:v>C.70 &amp; Local Aid</c:v>
                </c:pt>
                <c:pt idx="3">
                  <c:v>Education</c:v>
                </c:pt>
                <c:pt idx="4">
                  <c:v>Constitutionals &amp; Ind.</c:v>
                </c:pt>
                <c:pt idx="5">
                  <c:v>Debt Service</c:v>
                </c:pt>
                <c:pt idx="6">
                  <c:v>GIC</c:v>
                </c:pt>
                <c:pt idx="7">
                  <c:v>Public Safety</c:v>
                </c:pt>
                <c:pt idx="8">
                  <c:v>Transportation</c:v>
                </c:pt>
                <c:pt idx="9">
                  <c:v>Reserves</c:v>
                </c:pt>
                <c:pt idx="10">
                  <c:v>Housing</c:v>
                </c:pt>
                <c:pt idx="11">
                  <c:v>A&amp;F</c:v>
                </c:pt>
                <c:pt idx="12">
                  <c:v>Energy &amp; Environment</c:v>
                </c:pt>
                <c:pt idx="13">
                  <c:v>Economic Development</c:v>
                </c:pt>
                <c:pt idx="14">
                  <c:v>Veterans' Services</c:v>
                </c:pt>
                <c:pt idx="15">
                  <c:v>Labor &amp; Workforce</c:v>
                </c:pt>
                <c:pt idx="16">
                  <c:v>Technology</c:v>
                </c:pt>
              </c:strCache>
            </c:strRef>
          </c:cat>
          <c:val>
            <c:numRef>
              <c:f>'Charts Pivot'!$Q$4:$Q$20</c:f>
              <c:numCache>
                <c:formatCode>"$"#,###,,"M";[Red]\("$"#,###,,"M"\)</c:formatCode>
                <c:ptCount val="17"/>
                <c:pt idx="0">
                  <c:v>20332331430</c:v>
                </c:pt>
                <c:pt idx="1">
                  <c:v>10226172079.180901</c:v>
                </c:pt>
                <c:pt idx="2">
                  <c:v>8209945369</c:v>
                </c:pt>
                <c:pt idx="3">
                  <c:v>4893864343.9057999</c:v>
                </c:pt>
                <c:pt idx="4">
                  <c:v>2771736108.9033999</c:v>
                </c:pt>
                <c:pt idx="5">
                  <c:v>2681412039</c:v>
                </c:pt>
                <c:pt idx="6">
                  <c:v>2189588060.3600001</c:v>
                </c:pt>
                <c:pt idx="7">
                  <c:v>1573670006.3697999</c:v>
                </c:pt>
                <c:pt idx="8">
                  <c:v>1272682888.9151001</c:v>
                </c:pt>
                <c:pt idx="9">
                  <c:v>1174934373.9658999</c:v>
                </c:pt>
                <c:pt idx="10">
                  <c:v>1140012613.0380001</c:v>
                </c:pt>
                <c:pt idx="11">
                  <c:v>530062566.07230002</c:v>
                </c:pt>
                <c:pt idx="12">
                  <c:v>467095477.48400003</c:v>
                </c:pt>
                <c:pt idx="13">
                  <c:v>139912013.22139999</c:v>
                </c:pt>
                <c:pt idx="14">
                  <c:v>106512026</c:v>
                </c:pt>
                <c:pt idx="15">
                  <c:v>97474391.511600003</c:v>
                </c:pt>
                <c:pt idx="16">
                  <c:v>101797697.5152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F0A4-4399-A526-FBDB5D33254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119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37DEF-5010-45DA-8548-214215CA7848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CB526-4342-4938-B9F1-D4D5FD76B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52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0003403-580E-E337-E113-292A83675525}"/>
              </a:ext>
            </a:extLst>
          </p:cNvPr>
          <p:cNvSpPr/>
          <p:nvPr userDrawn="1"/>
        </p:nvSpPr>
        <p:spPr>
          <a:xfrm>
            <a:off x="10990217" y="0"/>
            <a:ext cx="1201783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CF5849C8-F4CC-F2F2-D856-96262477A0B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96" r="12350" b="4516"/>
          <a:stretch/>
        </p:blipFill>
        <p:spPr>
          <a:xfrm>
            <a:off x="5255172" y="0"/>
            <a:ext cx="6936828" cy="614855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D48D658-29D7-9039-9C65-F2EC6E7C95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549" y="2268733"/>
            <a:ext cx="9144000" cy="1750423"/>
          </a:xfrm>
          <a:prstGeom prst="rect">
            <a:avLst/>
          </a:prstGeo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1D5043-A50D-50CA-4429-44D47AE01B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549" y="4133261"/>
            <a:ext cx="9144000" cy="42132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6911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A97ED-46CC-3965-4C05-F88B02859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2C62A82-5E51-D48E-87CD-3CD4C517056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5113" y="858911"/>
            <a:ext cx="11186658" cy="351081"/>
          </a:xfrm>
        </p:spPr>
        <p:txBody>
          <a:bodyPr anchor="ctr"/>
          <a:lstStyle>
            <a:lvl1pPr marL="0" indent="0">
              <a:buNone/>
              <a:defRPr b="1" i="1"/>
            </a:lvl1pPr>
          </a:lstStyle>
          <a:p>
            <a:pPr lvl="0"/>
            <a:r>
              <a:rPr lang="en-US" b="1" i="1"/>
              <a:t>Subtitle</a:t>
            </a:r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49C6F12-D218-0CA1-E74B-13F72C3DCE2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65113" y="1288870"/>
            <a:ext cx="11661776" cy="47810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6C60B0-37FE-8DBD-6DC5-0E0D8531ACD7}"/>
              </a:ext>
            </a:extLst>
          </p:cNvPr>
          <p:cNvSpPr txBox="1"/>
          <p:nvPr userDrawn="1"/>
        </p:nvSpPr>
        <p:spPr>
          <a:xfrm>
            <a:off x="11225348" y="6352504"/>
            <a:ext cx="701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8A423A7-3C7D-46F1-8FAD-346F4B7312FF}" type="slidenum">
              <a:rPr lang="en-US" smtClean="0">
                <a:solidFill>
                  <a:schemeClr val="bg1"/>
                </a:solidFill>
              </a:rPr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48810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A97ED-46CC-3965-4C05-F88B02859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2C62A82-5E51-D48E-87CD-3CD4C517056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5113" y="858911"/>
            <a:ext cx="11186658" cy="351081"/>
          </a:xfrm>
        </p:spPr>
        <p:txBody>
          <a:bodyPr anchor="ctr"/>
          <a:lstStyle>
            <a:lvl1pPr marL="0" indent="0">
              <a:buNone/>
              <a:defRPr b="1" i="1"/>
            </a:lvl1pPr>
          </a:lstStyle>
          <a:p>
            <a:pPr lvl="0"/>
            <a:r>
              <a:rPr lang="en-US" b="1" i="1"/>
              <a:t>Subtitle</a:t>
            </a:r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49C6F12-D218-0CA1-E74B-13F72C3DCE2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65112" y="1288870"/>
            <a:ext cx="5756367" cy="47810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8">
            <a:extLst>
              <a:ext uri="{FF2B5EF4-FFF2-40B4-BE49-F238E27FC236}">
                <a16:creationId xmlns:a16="http://schemas.microsoft.com/office/drawing/2014/main" id="{AA82C02C-6522-1199-FC32-0E4094F9AC3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70523" y="1288870"/>
            <a:ext cx="5756367" cy="47810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FEA408-6DE6-C40F-1E69-BC2AFA0A5476}"/>
              </a:ext>
            </a:extLst>
          </p:cNvPr>
          <p:cNvSpPr txBox="1"/>
          <p:nvPr userDrawn="1"/>
        </p:nvSpPr>
        <p:spPr>
          <a:xfrm>
            <a:off x="11225348" y="6352504"/>
            <a:ext cx="701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8A423A7-3C7D-46F1-8FAD-346F4B7312FF}" type="slidenum">
              <a:rPr lang="en-US" smtClean="0">
                <a:solidFill>
                  <a:schemeClr val="bg1"/>
                </a:solidFill>
              </a:rPr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15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EF923-60BC-4D1C-9C3C-66055E5C3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B3A896B1-B12B-1310-AEE8-D51CC6BED6E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5113" y="858911"/>
            <a:ext cx="11186658" cy="351081"/>
          </a:xfrm>
        </p:spPr>
        <p:txBody>
          <a:bodyPr anchor="ctr"/>
          <a:lstStyle>
            <a:lvl1pPr marL="0" indent="0">
              <a:buNone/>
              <a:defRPr b="1" i="1"/>
            </a:lvl1pPr>
          </a:lstStyle>
          <a:p>
            <a:pPr lvl="0"/>
            <a:r>
              <a:rPr lang="en-US" b="1" i="1"/>
              <a:t>Subtitle</a:t>
            </a: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E3666C-483C-CC57-A646-28DB33812934}"/>
              </a:ext>
            </a:extLst>
          </p:cNvPr>
          <p:cNvSpPr txBox="1"/>
          <p:nvPr userDrawn="1"/>
        </p:nvSpPr>
        <p:spPr>
          <a:xfrm>
            <a:off x="11225348" y="6352504"/>
            <a:ext cx="701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8A423A7-3C7D-46F1-8FAD-346F4B7312FF}" type="slidenum">
              <a:rPr lang="en-US" smtClean="0">
                <a:solidFill>
                  <a:schemeClr val="bg1"/>
                </a:solidFill>
              </a:rPr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574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829D2-D8D3-43B4-F565-D65257238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019609-9FD7-95E6-7186-611E1E3255A9}"/>
              </a:ext>
            </a:extLst>
          </p:cNvPr>
          <p:cNvSpPr txBox="1"/>
          <p:nvPr userDrawn="1"/>
        </p:nvSpPr>
        <p:spPr>
          <a:xfrm>
            <a:off x="11225348" y="6352504"/>
            <a:ext cx="701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8A423A7-3C7D-46F1-8FAD-346F4B7312FF}" type="slidenum">
              <a:rPr lang="en-US" smtClean="0">
                <a:solidFill>
                  <a:schemeClr val="bg1"/>
                </a:solidFill>
              </a:rPr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66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/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0003403-580E-E337-E113-292A83675525}"/>
              </a:ext>
            </a:extLst>
          </p:cNvPr>
          <p:cNvSpPr/>
          <p:nvPr userDrawn="1"/>
        </p:nvSpPr>
        <p:spPr>
          <a:xfrm>
            <a:off x="10990217" y="0"/>
            <a:ext cx="1201783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CF5849C8-F4CC-F2F2-D856-96262477A0B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96" r="12350" b="4516"/>
          <a:stretch/>
        </p:blipFill>
        <p:spPr>
          <a:xfrm>
            <a:off x="5255172" y="0"/>
            <a:ext cx="6936828" cy="614855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9FD1947-15AF-BA2D-5FF1-5043E6CE1871}"/>
              </a:ext>
            </a:extLst>
          </p:cNvPr>
          <p:cNvSpPr txBox="1"/>
          <p:nvPr userDrawn="1"/>
        </p:nvSpPr>
        <p:spPr>
          <a:xfrm>
            <a:off x="11225348" y="6352504"/>
            <a:ext cx="701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8A423A7-3C7D-46F1-8FAD-346F4B7312FF}" type="slidenum">
              <a:rPr lang="en-US" smtClean="0">
                <a:solidFill>
                  <a:schemeClr val="bg1"/>
                </a:solidFill>
              </a:rPr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550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/o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0003403-580E-E337-E113-292A83675525}"/>
              </a:ext>
            </a:extLst>
          </p:cNvPr>
          <p:cNvSpPr/>
          <p:nvPr userDrawn="1"/>
        </p:nvSpPr>
        <p:spPr>
          <a:xfrm>
            <a:off x="10990217" y="0"/>
            <a:ext cx="1201783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5BC67B-7CC6-74C7-214A-EAA6CB4F85BD}"/>
              </a:ext>
            </a:extLst>
          </p:cNvPr>
          <p:cNvSpPr txBox="1"/>
          <p:nvPr userDrawn="1"/>
        </p:nvSpPr>
        <p:spPr>
          <a:xfrm>
            <a:off x="11225348" y="6352504"/>
            <a:ext cx="701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8A423A7-3C7D-46F1-8FAD-346F4B7312FF}" type="slidenum">
              <a:rPr lang="en-US" smtClean="0">
                <a:solidFill>
                  <a:schemeClr val="bg1"/>
                </a:solidFill>
              </a:rPr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710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B01014-88E8-0CBF-5515-CE4DF0B2F2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5612" y="1032117"/>
            <a:ext cx="11660777" cy="4969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A5607C-ABCF-339D-361D-A1366D644093}"/>
              </a:ext>
            </a:extLst>
          </p:cNvPr>
          <p:cNvSpPr/>
          <p:nvPr userDrawn="1"/>
        </p:nvSpPr>
        <p:spPr>
          <a:xfrm>
            <a:off x="0" y="6176963"/>
            <a:ext cx="12191999" cy="6810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B0C55E43-1FA3-8633-69CE-883EE08A5185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5348" y="88737"/>
            <a:ext cx="859463" cy="859463"/>
          </a:xfrm>
          <a:prstGeom prst="rect">
            <a:avLst/>
          </a:prstGeom>
        </p:spPr>
      </p:pic>
      <p:sp>
        <p:nvSpPr>
          <p:cNvPr id="16" name="Title Placeholder 15">
            <a:extLst>
              <a:ext uri="{FF2B5EF4-FFF2-40B4-BE49-F238E27FC236}">
                <a16:creationId xmlns:a16="http://schemas.microsoft.com/office/drawing/2014/main" id="{46C465A6-3DA5-26C2-DC14-1759F5D23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612" y="231993"/>
            <a:ext cx="10811692" cy="624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CCFA429-374D-E8DA-5ADD-D4CFC7569F65}"/>
              </a:ext>
            </a:extLst>
          </p:cNvPr>
          <p:cNvSpPr txBox="1"/>
          <p:nvPr userDrawn="1"/>
        </p:nvSpPr>
        <p:spPr>
          <a:xfrm>
            <a:off x="265610" y="6352504"/>
            <a:ext cx="5473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0">
                <a:solidFill>
                  <a:schemeClr val="bg1"/>
                </a:solidFill>
              </a:rPr>
              <a:t>Senate Committee on Ways and Means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437037A-8057-9E2D-8488-C6BFE311BBCB}"/>
              </a:ext>
            </a:extLst>
          </p:cNvPr>
          <p:cNvSpPr/>
          <p:nvPr userDrawn="1"/>
        </p:nvSpPr>
        <p:spPr>
          <a:xfrm>
            <a:off x="0" y="6157910"/>
            <a:ext cx="12191999" cy="510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8EB09B-7783-59BE-82E9-293FDA7D5C60}"/>
              </a:ext>
            </a:extLst>
          </p:cNvPr>
          <p:cNvSpPr txBox="1"/>
          <p:nvPr userDrawn="1"/>
        </p:nvSpPr>
        <p:spPr>
          <a:xfrm>
            <a:off x="5738947" y="6255871"/>
            <a:ext cx="40154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CONFIDENTIAL BRIEFING FOR SENATORS</a:t>
            </a:r>
          </a:p>
          <a:p>
            <a:r>
              <a:rPr lang="en-US" sz="1400" b="1" dirty="0">
                <a:solidFill>
                  <a:schemeClr val="bg1"/>
                </a:solidFill>
              </a:rPr>
              <a:t>EMBARGOED UNTIL 5/7 AT 1:30PM</a:t>
            </a:r>
          </a:p>
        </p:txBody>
      </p:sp>
    </p:spTree>
    <p:extLst>
      <p:ext uri="{BB962C8B-B14F-4D97-AF65-F5344CB8AC3E}">
        <p14:creationId xmlns:p14="http://schemas.microsoft.com/office/powerpoint/2010/main" val="4060621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64" r:id="rId4"/>
    <p:sldLayoutId id="2147483663" r:id="rId5"/>
    <p:sldLayoutId id="2147483666" r:id="rId6"/>
    <p:sldLayoutId id="2147483667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662E1-CD35-FF91-15EB-A8991C18D8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549" y="2268733"/>
            <a:ext cx="9144000" cy="1750423"/>
          </a:xfrm>
        </p:spPr>
        <p:txBody>
          <a:bodyPr/>
          <a:lstStyle/>
          <a:p>
            <a:r>
              <a:rPr lang="en-US"/>
              <a:t>FY 2025 Senate </a:t>
            </a:r>
            <a:br>
              <a:rPr lang="en-US"/>
            </a:br>
            <a:r>
              <a:rPr lang="en-US"/>
              <a:t>Ways and Means Budget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290BF421-1446-140B-1B88-21C1ADC295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Democratic Caucus – May 7, 2024</a:t>
            </a:r>
          </a:p>
        </p:txBody>
      </p:sp>
    </p:spTree>
    <p:extLst>
      <p:ext uri="{BB962C8B-B14F-4D97-AF65-F5344CB8AC3E}">
        <p14:creationId xmlns:p14="http://schemas.microsoft.com/office/powerpoint/2010/main" val="4137890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836C7-3ED7-401F-4ECC-D117B654B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Supporting Our Local and Regional Partners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D77D97-5B22-5EC3-5F27-6DCEA6454BB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Demonstrating the Senate’s commitment to supporting communities across the Commonwealth.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2FA85-4F00-A529-246D-FE461510711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65114" y="1288870"/>
            <a:ext cx="6528539" cy="4781004"/>
          </a:xfrm>
        </p:spPr>
        <p:txBody>
          <a:bodyPr/>
          <a:lstStyle/>
          <a:p>
            <a:r>
              <a:rPr lang="en-US"/>
              <a:t>$1.3B for Unrestricted General Government Aid (UGGA).</a:t>
            </a:r>
          </a:p>
          <a:p>
            <a:pPr lvl="1"/>
            <a:r>
              <a:rPr lang="en-US"/>
              <a:t>A 3% increase from FY 2024.</a:t>
            </a:r>
          </a:p>
          <a:p>
            <a:r>
              <a:rPr lang="en-US"/>
              <a:t>$125M in supplemental aid for municipal roads and bridges.</a:t>
            </a:r>
          </a:p>
          <a:p>
            <a:pPr lvl="1"/>
            <a:r>
              <a:rPr lang="en-US"/>
              <a:t>In addition to $200M in the recently-passed Chapter 90 bill.</a:t>
            </a:r>
          </a:p>
          <a:p>
            <a:r>
              <a:rPr lang="en-US"/>
              <a:t>$15M for municipal small bridges and culverts.</a:t>
            </a:r>
          </a:p>
          <a:p>
            <a:pPr lvl="1"/>
            <a:r>
              <a:rPr lang="en-US"/>
              <a:t>In addition to $25M for small bridges in the recently-passed Chapter 90 bill.</a:t>
            </a:r>
          </a:p>
          <a:p>
            <a:r>
              <a:rPr lang="en-US"/>
              <a:t>$115M for local housing authorities.</a:t>
            </a:r>
          </a:p>
          <a:p>
            <a:r>
              <a:rPr lang="en-US"/>
              <a:t>$53M for Payments in Lieu of Taxes (PILOT) for state-owned land.</a:t>
            </a:r>
          </a:p>
          <a:p>
            <a:r>
              <a:rPr lang="en-US"/>
              <a:t>$48M for regional and municipal libraries.</a:t>
            </a:r>
          </a:p>
          <a:p>
            <a:r>
              <a:rPr lang="en-US"/>
              <a:t>$28M in grants to councils on aging.</a:t>
            </a:r>
          </a:p>
          <a:p>
            <a:r>
              <a:rPr lang="en-US"/>
              <a:t>$12.5M for local boards of health.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EDDBFF1-9D6B-15EE-D085-0CC996C9AAD9}"/>
              </a:ext>
            </a:extLst>
          </p:cNvPr>
          <p:cNvGrpSpPr/>
          <p:nvPr/>
        </p:nvGrpSpPr>
        <p:grpSpPr>
          <a:xfrm>
            <a:off x="7139093" y="1294885"/>
            <a:ext cx="4519507" cy="4774989"/>
            <a:chOff x="8241630" y="1294885"/>
            <a:chExt cx="3416970" cy="477498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1A16A46-7D8F-0D1A-DAC5-E2829274950F}"/>
                </a:ext>
              </a:extLst>
            </p:cNvPr>
            <p:cNvSpPr/>
            <p:nvPr/>
          </p:nvSpPr>
          <p:spPr>
            <a:xfrm>
              <a:off x="8241631" y="1588168"/>
              <a:ext cx="3416969" cy="448170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>
                <a:spcAft>
                  <a:spcPts val="600"/>
                </a:spcAft>
              </a:pPr>
              <a:endParaRPr lang="en-US" sz="100" b="1">
                <a:solidFill>
                  <a:schemeClr val="tx1"/>
                </a:solidFill>
              </a:endParaRPr>
            </a:p>
            <a:p>
              <a:pPr algn="ctr">
                <a:spcAft>
                  <a:spcPts val="600"/>
                </a:spcAft>
              </a:pPr>
              <a:r>
                <a:rPr lang="en-US" sz="2000" b="1">
                  <a:solidFill>
                    <a:schemeClr val="tx1"/>
                  </a:solidFill>
                </a:rPr>
                <a:t>Regional Transit</a:t>
              </a:r>
            </a:p>
            <a:p>
              <a:pPr marL="174625" indent="-174625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chemeClr val="tx1"/>
                  </a:solidFill>
                </a:rPr>
                <a:t>The SWM budget provides $214M in funding for the state’s regional transit authorities.</a:t>
              </a:r>
            </a:p>
            <a:p>
              <a:pPr marL="174625" indent="-174625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chemeClr val="tx1"/>
                  </a:solidFill>
                </a:rPr>
                <a:t>Of that, $40M is dedicated to ensuring year-round, fare-free access to transit at all RTAs statewide.</a:t>
              </a:r>
            </a:p>
            <a:p>
              <a:pPr marL="174625" indent="-174625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chemeClr val="tx1"/>
                  </a:solidFill>
                </a:rPr>
                <a:t>Additionally, $10M will provide new funding for bus routes between RTAs, expanding access to transit in communities where RTA borders can create challenges for mobility.</a:t>
              </a:r>
            </a:p>
            <a:p>
              <a:pPr marL="174625" indent="-174625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chemeClr val="tx1"/>
                  </a:solidFill>
                </a:rPr>
                <a:t>$160M in funding is provided through formula-based operating assistance to RTAs, providing needed resources to maintain and improve service levels for riders.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4C7F2E6-53A9-A7E9-0C14-AC872AA6294B}"/>
                </a:ext>
              </a:extLst>
            </p:cNvPr>
            <p:cNvSpPr/>
            <p:nvPr/>
          </p:nvSpPr>
          <p:spPr>
            <a:xfrm>
              <a:off x="8241630" y="1294885"/>
              <a:ext cx="3416969" cy="351081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/>
                <a:t>Spotlight on: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57521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836C7-3ED7-401F-4ECC-D117B654B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Protecting Massachusetts’ Health and Wellbeing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D77D97-5B22-5EC3-5F27-6DCEA6454BB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Over half of the state’s budget is dedicated to health and human service investments.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2FA85-4F00-A529-246D-FE461510711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65114" y="1288870"/>
            <a:ext cx="7463259" cy="4781004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/>
              <a:t>$20.33B in MassHealth funding, providing healthcare to over 2 million of the Commonwealth’s children, seniors, and low-income residents ($8.19B net of federal funding).</a:t>
            </a:r>
          </a:p>
          <a:p>
            <a:r>
              <a:rPr lang="en-US"/>
              <a:t>Maintains funding, eligibility, and benefit levels for the Personal Care Attendant (PCA) program.</a:t>
            </a:r>
          </a:p>
          <a:p>
            <a:r>
              <a:rPr lang="en-US"/>
              <a:t>Approximately $1.3B in mental health investments, ranging from assisted outpatient programming for adults ($622M) to DMH hospital and community-based services ($385M) and children’s mental health ($131M).</a:t>
            </a:r>
          </a:p>
          <a:p>
            <a:r>
              <a:rPr lang="en-US"/>
              <a:t>Over $1B in public health investments from DPH hospital operations and staffing ($217M) to local programming like school-based health centers ($26M).</a:t>
            </a:r>
          </a:p>
          <a:p>
            <a:r>
              <a:rPr lang="en-US"/>
              <a:t>$3B in services and supports for people with intellectual, physical, and developmental disabilities, including $288M for the DDS Community Day and Work program, $124M for the Turning 22 program, and $5.5M for the Children’s Autism Waiver.</a:t>
            </a:r>
          </a:p>
          <a:p>
            <a:r>
              <a:rPr lang="en-US"/>
              <a:t>Gender Identity on Records – Allows an individual to change the sex listed on their birth record, marriage certificate and drivers license to “X”.</a:t>
            </a:r>
          </a:p>
          <a:p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EDDBFF1-9D6B-15EE-D085-0CC996C9AAD9}"/>
              </a:ext>
            </a:extLst>
          </p:cNvPr>
          <p:cNvGrpSpPr/>
          <p:nvPr/>
        </p:nvGrpSpPr>
        <p:grpSpPr>
          <a:xfrm>
            <a:off x="7877387" y="1294885"/>
            <a:ext cx="3781213" cy="4774989"/>
            <a:chOff x="8241630" y="1294885"/>
            <a:chExt cx="3416970" cy="477498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1A16A46-7D8F-0D1A-DAC5-E2829274950F}"/>
                </a:ext>
              </a:extLst>
            </p:cNvPr>
            <p:cNvSpPr/>
            <p:nvPr/>
          </p:nvSpPr>
          <p:spPr>
            <a:xfrm>
              <a:off x="8241631" y="1588168"/>
              <a:ext cx="3416969" cy="448170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>
                <a:spcAft>
                  <a:spcPts val="600"/>
                </a:spcAft>
              </a:pPr>
              <a:endParaRPr lang="en-US" sz="100" b="1">
                <a:solidFill>
                  <a:schemeClr val="tx1"/>
                </a:solidFill>
              </a:endParaRPr>
            </a:p>
            <a:p>
              <a:pPr algn="ctr">
                <a:spcAft>
                  <a:spcPts val="600"/>
                </a:spcAft>
              </a:pPr>
              <a:r>
                <a:rPr lang="en-US" sz="2000" b="1">
                  <a:solidFill>
                    <a:schemeClr val="tx1"/>
                  </a:solidFill>
                </a:rPr>
                <a:t>Direct Care Workforce</a:t>
              </a:r>
            </a:p>
            <a:p>
              <a:pPr marL="174625" indent="-174625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chemeClr val="tx1"/>
                  </a:solidFill>
                </a:rPr>
                <a:t>The SWM budget provides $390M in to increase direct care provider rates covered under Chapter 257.</a:t>
              </a:r>
            </a:p>
            <a:p>
              <a:pPr marL="174625" indent="-174625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chemeClr val="tx1"/>
                  </a:solidFill>
                </a:rPr>
                <a:t>This increase, combined with $95M in off-budget resources, will ensure a provider rates meet the 53</a:t>
              </a:r>
              <a:r>
                <a:rPr lang="en-US" baseline="30000">
                  <a:solidFill>
                    <a:schemeClr val="tx1"/>
                  </a:solidFill>
                </a:rPr>
                <a:t>rd</a:t>
              </a:r>
              <a:r>
                <a:rPr lang="en-US">
                  <a:solidFill>
                    <a:schemeClr val="tx1"/>
                  </a:solidFill>
                </a:rPr>
                <a:t> percentile of Bureau of Labor Statistics wages.</a:t>
              </a:r>
            </a:p>
            <a:p>
              <a:pPr marL="174625" indent="-174625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chemeClr val="tx1"/>
                  </a:solidFill>
                </a:rPr>
                <a:t>This historically large increase in provider rates demonstrates the Senate’s commitment to addressing direct care workforce challenges, as well as workforce challenges across the health and human services field.</a:t>
              </a:r>
            </a:p>
            <a:p>
              <a:pPr marL="174625" indent="-174625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4C7F2E6-53A9-A7E9-0C14-AC872AA6294B}"/>
                </a:ext>
              </a:extLst>
            </p:cNvPr>
            <p:cNvSpPr/>
            <p:nvPr/>
          </p:nvSpPr>
          <p:spPr>
            <a:xfrm>
              <a:off x="8241630" y="1294885"/>
              <a:ext cx="3416969" cy="351081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/>
                <a:t>Spotlight on: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93829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836C7-3ED7-401F-4ECC-D117B654B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Fighting Poverty and Strengthening Families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D77D97-5B22-5EC3-5F27-6DCEA6454BB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Building upon investments in child welfare, food security, and economic opportunity.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2FA85-4F00-A529-246D-FE461510711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65115" y="1288870"/>
            <a:ext cx="6115366" cy="4781004"/>
          </a:xfrm>
        </p:spPr>
        <p:txBody>
          <a:bodyPr>
            <a:normAutofit/>
          </a:bodyPr>
          <a:lstStyle/>
          <a:p>
            <a:r>
              <a:rPr lang="en-US"/>
              <a:t>Increases benefit levels through the Transitional Aid to Families with Dependent Children (TAFDC) and Emergency Aid to the Elderly, Disabled and Children (EAEDC) programs.</a:t>
            </a:r>
          </a:p>
          <a:p>
            <a:pPr lvl="1"/>
            <a:r>
              <a:rPr lang="en-US" sz="2000"/>
              <a:t>10% benefit increase funded in both programs to help fight deep poverty.</a:t>
            </a:r>
          </a:p>
          <a:p>
            <a:pPr lvl="1"/>
            <a:r>
              <a:rPr lang="en-US" sz="2000"/>
              <a:t>$450 clothing allowance per child for families receiving TAFDC benefits.</a:t>
            </a:r>
          </a:p>
          <a:p>
            <a:r>
              <a:rPr lang="en-US"/>
              <a:t>$140M for DCF family support and stabilization services targeted at preserving family unity and preventing the placement of children into foster families or congregate care facilities.</a:t>
            </a:r>
          </a:p>
          <a:p>
            <a:r>
              <a:rPr lang="en-US"/>
              <a:t>$34M for Family Resource Centers to provide mental health resources and programming to families.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EDDBFF1-9D6B-15EE-D085-0CC996C9AAD9}"/>
              </a:ext>
            </a:extLst>
          </p:cNvPr>
          <p:cNvGrpSpPr/>
          <p:nvPr/>
        </p:nvGrpSpPr>
        <p:grpSpPr>
          <a:xfrm>
            <a:off x="6786881" y="1294885"/>
            <a:ext cx="4871720" cy="4774989"/>
            <a:chOff x="8241630" y="1294885"/>
            <a:chExt cx="3416970" cy="477498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1A16A46-7D8F-0D1A-DAC5-E2829274950F}"/>
                </a:ext>
              </a:extLst>
            </p:cNvPr>
            <p:cNvSpPr/>
            <p:nvPr/>
          </p:nvSpPr>
          <p:spPr>
            <a:xfrm>
              <a:off x="8241631" y="1588168"/>
              <a:ext cx="3416969" cy="448170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>
                <a:spcAft>
                  <a:spcPts val="600"/>
                </a:spcAft>
              </a:pPr>
              <a:endParaRPr lang="en-US" sz="100" b="1">
                <a:solidFill>
                  <a:schemeClr val="tx1"/>
                </a:solidFill>
              </a:endParaRPr>
            </a:p>
            <a:p>
              <a:pPr algn="ctr">
                <a:spcAft>
                  <a:spcPts val="600"/>
                </a:spcAft>
              </a:pPr>
              <a:r>
                <a:rPr lang="en-US" sz="2000" b="1">
                  <a:solidFill>
                    <a:schemeClr val="tx1"/>
                  </a:solidFill>
                </a:rPr>
                <a:t>Food Security</a:t>
              </a:r>
            </a:p>
            <a:p>
              <a:pPr marL="174625" indent="-174625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chemeClr val="tx1"/>
                  </a:solidFill>
                </a:rPr>
                <a:t>The SWM budget provides $87M in critical funding to support a host of food security initiatives, including:</a:t>
              </a:r>
            </a:p>
            <a:p>
              <a:pPr marL="174625" indent="-174625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chemeClr val="tx1"/>
                  </a:solidFill>
                </a:rPr>
                <a:t>$42M for the Massachusetts Emergency Food Assistance Program (MEFAP), providing meals to those who are the most food insecure.</a:t>
              </a:r>
            </a:p>
            <a:p>
              <a:pPr marL="174625" indent="-174625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chemeClr val="tx1"/>
                  </a:solidFill>
                </a:rPr>
                <a:t>$20M for the Healthy Incentives Program (HIP) to maintain access to healthy food options for SNAP households.</a:t>
              </a:r>
            </a:p>
            <a:p>
              <a:pPr marL="174625" indent="-174625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chemeClr val="tx1"/>
                  </a:solidFill>
                </a:rPr>
                <a:t>$15M for the Women, Infants, and Children (WIC) Nutrition Program.</a:t>
              </a:r>
            </a:p>
            <a:p>
              <a:pPr marL="174625" indent="-174625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chemeClr val="tx1"/>
                  </a:solidFill>
                </a:rPr>
                <a:t>$10M for Food Security Infrastructure Grants (FSIG) promoting access to locally-sourced food.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4C7F2E6-53A9-A7E9-0C14-AC872AA6294B}"/>
                </a:ext>
              </a:extLst>
            </p:cNvPr>
            <p:cNvSpPr/>
            <p:nvPr/>
          </p:nvSpPr>
          <p:spPr>
            <a:xfrm>
              <a:off x="8241630" y="1294885"/>
              <a:ext cx="3416969" cy="351081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/>
                <a:t>Spotlight on: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69003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836C7-3ED7-401F-4ECC-D117B654B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612" y="231993"/>
            <a:ext cx="10811692" cy="624584"/>
          </a:xfrm>
        </p:spPr>
        <p:txBody>
          <a:bodyPr/>
          <a:lstStyle/>
          <a:p>
            <a:r>
              <a:rPr lang="en-US"/>
              <a:t>Promoting Housing Affordability and Accessibility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D77D97-5B22-5EC3-5F27-6DCEA6454BB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65113" y="858838"/>
            <a:ext cx="11187112" cy="625475"/>
          </a:xfrm>
        </p:spPr>
        <p:txBody>
          <a:bodyPr/>
          <a:lstStyle/>
          <a:p>
            <a:r>
              <a:rPr lang="en-US"/>
              <a:t>$1.14B in investments in housing stability, residential assistance, emergency shelter services, and homelessness assistance programs.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2FA85-4F00-A529-246D-FE461510711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65113" y="1632372"/>
            <a:ext cx="11661775" cy="443822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$325M for Emergency Assistance Family Shelters, in addition to $175 million in resources passed in the recent supplemental budget, which will place our shelter system on a fiscal glidepath into FY 2025.</a:t>
            </a:r>
          </a:p>
          <a:p>
            <a:r>
              <a:rPr lang="en-US"/>
              <a:t>$232M, including $13M in funds carried forward from FY 2024, for the Massachusetts Rental Voucher Program, providing over 10,000 rental vouchers to Massachusetts families by the end of FY 2025.</a:t>
            </a:r>
          </a:p>
          <a:p>
            <a:r>
              <a:rPr lang="en-US"/>
              <a:t>$197M for Residential Assistance for Families in Transition (RAFT), providing financial assistance to families in need of resources to avoid eviction. </a:t>
            </a:r>
          </a:p>
          <a:p>
            <a:r>
              <a:rPr lang="en-US"/>
              <a:t>$57.3M for the </a:t>
            </a:r>
            <a:r>
              <a:rPr lang="en-US" err="1"/>
              <a:t>HomeBASE</a:t>
            </a:r>
            <a:r>
              <a:rPr lang="en-US"/>
              <a:t> program, providing resources to rapidly rehouse families who are eligible for shelter into permanent homes. </a:t>
            </a:r>
          </a:p>
          <a:p>
            <a:r>
              <a:rPr lang="en-US"/>
              <a:t>$36M across DMH and EOHLC for the DMH Rental Subsidy Program (DMHRSP), providing rental vouchers to DMH clients. </a:t>
            </a:r>
          </a:p>
          <a:p>
            <a:r>
              <a:rPr lang="en-US"/>
              <a:t>$27M for the Alternative Housing Voucher Program (AHVP), including $10.7M in funds carried forward from FY 2024, providing rental assistance to people with disabilities.</a:t>
            </a:r>
          </a:p>
          <a:p>
            <a:r>
              <a:rPr lang="en-US"/>
              <a:t>$8M for the Home and Healthy for Good re-housing and supportive services program.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99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836C7-3ED7-401F-4ECC-D117B654B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Driving Economic and Workforce Development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D77D97-5B22-5EC3-5F27-6DCEA6454BB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Ensuring the economic health and prosperity of our Commonwealth.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9110E8F-69C0-0C90-E5C4-1F54F33C5877}"/>
              </a:ext>
            </a:extLst>
          </p:cNvPr>
          <p:cNvGrpSpPr/>
          <p:nvPr/>
        </p:nvGrpSpPr>
        <p:grpSpPr>
          <a:xfrm>
            <a:off x="371131" y="1372537"/>
            <a:ext cx="5386939" cy="4626552"/>
            <a:chOff x="324214" y="1746588"/>
            <a:chExt cx="3752974" cy="4626552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51B5F40-DF1B-A7CA-F05D-72F56F548F47}"/>
                </a:ext>
              </a:extLst>
            </p:cNvPr>
            <p:cNvSpPr/>
            <p:nvPr/>
          </p:nvSpPr>
          <p:spPr>
            <a:xfrm>
              <a:off x="324217" y="2023947"/>
              <a:ext cx="3752971" cy="4349193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300"/>
                </a:spcAft>
              </a:pPr>
              <a:endParaRPr lang="en-US" sz="1000"/>
            </a:p>
            <a:p>
              <a:pPr>
                <a:spcAft>
                  <a:spcPts val="300"/>
                </a:spcAft>
              </a:pPr>
              <a:endParaRPr lang="en-US" sz="1400"/>
            </a:p>
            <a:p>
              <a:pPr marL="174625" indent="-174625">
                <a:spcAft>
                  <a:spcPts val="300"/>
                </a:spcAft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chemeClr val="tx1"/>
                  </a:solidFill>
                </a:rPr>
                <a:t>$7.5M for the Community Empowerment and Reinvestment Grant Program.</a:t>
              </a:r>
            </a:p>
            <a:p>
              <a:pPr marL="174625" indent="-174625">
                <a:spcAft>
                  <a:spcPts val="300"/>
                </a:spcAft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chemeClr val="tx1"/>
                  </a:solidFill>
                </a:rPr>
                <a:t>$5M for Small Business Technical Assistance.</a:t>
              </a:r>
            </a:p>
            <a:p>
              <a:pPr marL="174625" indent="-174625">
                <a:spcAft>
                  <a:spcPts val="300"/>
                </a:spcAft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chemeClr val="tx1"/>
                  </a:solidFill>
                </a:rPr>
                <a:t>$2.5M for the Advanced Manufacturing Program.</a:t>
              </a:r>
            </a:p>
            <a:p>
              <a:pPr marL="174625" indent="-174625">
                <a:spcAft>
                  <a:spcPts val="300"/>
                </a:spcAft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chemeClr val="tx1"/>
                  </a:solidFill>
                </a:rPr>
                <a:t>$2.5M for the Massachusetts Cybersecurity Innovation Fund, including $1.5M to continue partnerships with community colleges and state universities to provide workforce training to students and services to municipalities, non-profits, and small businesses.</a:t>
              </a:r>
            </a:p>
            <a:p>
              <a:pPr marL="174625" indent="-174625">
                <a:spcAft>
                  <a:spcPts val="300"/>
                </a:spcAft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chemeClr val="tx1"/>
                  </a:solidFill>
                </a:rPr>
                <a:t>$2M for Regional Economic Development Organizations.</a:t>
              </a:r>
            </a:p>
            <a:p>
              <a:pPr marL="174625" indent="-174625">
                <a:spcAft>
                  <a:spcPts val="300"/>
                </a:spcAft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chemeClr val="tx1"/>
                  </a:solidFill>
                </a:rPr>
                <a:t>$1.5M for microlending grants to support small businesses.</a:t>
              </a:r>
            </a:p>
            <a:p>
              <a:pPr marL="174625" indent="-174625">
                <a:spcAft>
                  <a:spcPts val="300"/>
                </a:spcAft>
                <a:buFont typeface="Wingdings" panose="05000000000000000000" pitchFamily="2" charset="2"/>
                <a:buChar char="§"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05EC1AB2-8ABE-1058-920E-D42DD214D5A2}"/>
                </a:ext>
              </a:extLst>
            </p:cNvPr>
            <p:cNvSpPr/>
            <p:nvPr/>
          </p:nvSpPr>
          <p:spPr>
            <a:xfrm>
              <a:off x="324214" y="1746588"/>
              <a:ext cx="3752971" cy="708054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/>
                <a:t>Economic Development</a:t>
              </a:r>
            </a:p>
            <a:p>
              <a:pPr algn="ctr"/>
              <a:r>
                <a:rPr lang="en-US" sz="2000" b="1"/>
                <a:t>$136M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DE0D867-C542-4F25-767B-267A85C1C477}"/>
              </a:ext>
            </a:extLst>
          </p:cNvPr>
          <p:cNvGrpSpPr/>
          <p:nvPr/>
        </p:nvGrpSpPr>
        <p:grpSpPr>
          <a:xfrm>
            <a:off x="6175582" y="1372537"/>
            <a:ext cx="5386939" cy="4626552"/>
            <a:chOff x="324214" y="1746588"/>
            <a:chExt cx="3752974" cy="462655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EAC45FA-F873-7C2A-AD66-C8B53F8E6FBA}"/>
                </a:ext>
              </a:extLst>
            </p:cNvPr>
            <p:cNvSpPr/>
            <p:nvPr/>
          </p:nvSpPr>
          <p:spPr>
            <a:xfrm>
              <a:off x="324217" y="2023947"/>
              <a:ext cx="3752971" cy="4349193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300"/>
                </a:spcAft>
              </a:pPr>
              <a:endParaRPr lang="en-US" sz="1000"/>
            </a:p>
            <a:p>
              <a:pPr>
                <a:spcAft>
                  <a:spcPts val="300"/>
                </a:spcAft>
              </a:pPr>
              <a:endParaRPr lang="en-US" sz="1400"/>
            </a:p>
            <a:p>
              <a:pPr marL="174625" indent="-174625">
                <a:spcAft>
                  <a:spcPts val="300"/>
                </a:spcAft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chemeClr val="tx1"/>
                  </a:solidFill>
                </a:rPr>
                <a:t>$15.7M for summer jobs and work-readiness training for at-risk youth through the </a:t>
              </a:r>
              <a:r>
                <a:rPr lang="en-US" err="1">
                  <a:solidFill>
                    <a:schemeClr val="tx1"/>
                  </a:solidFill>
                </a:rPr>
                <a:t>YouthWorks</a:t>
              </a:r>
              <a:r>
                <a:rPr lang="en-US">
                  <a:solidFill>
                    <a:schemeClr val="tx1"/>
                  </a:solidFill>
                </a:rPr>
                <a:t> program. This will combine with $23M in remaining ARPA funding for the program. </a:t>
              </a:r>
            </a:p>
            <a:p>
              <a:pPr marL="174625" indent="-174625">
                <a:spcAft>
                  <a:spcPts val="300"/>
                </a:spcAft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chemeClr val="tx1"/>
                  </a:solidFill>
                </a:rPr>
                <a:t>$10.4M for Career Technical Institutes to increase our skilled worker population and provide residents access to career technical training opportunities. This will combine with $12.3M in remaining ARPA funding for the program.</a:t>
              </a:r>
            </a:p>
            <a:p>
              <a:pPr marL="174625" indent="-174625">
                <a:spcAft>
                  <a:spcPts val="300"/>
                </a:spcAft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chemeClr val="tx1"/>
                  </a:solidFill>
                </a:rPr>
                <a:t>$9.9M for One-Stop Career Centers. </a:t>
              </a:r>
            </a:p>
            <a:p>
              <a:pPr marL="174625" indent="-174625">
                <a:spcAft>
                  <a:spcPts val="300"/>
                </a:spcAft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chemeClr val="tx1"/>
                  </a:solidFill>
                </a:rPr>
                <a:t>$5M for the Workforce Competitiveness Trust Fund.</a:t>
              </a:r>
            </a:p>
            <a:p>
              <a:pPr marL="174625" indent="-174625">
                <a:spcAft>
                  <a:spcPts val="300"/>
                </a:spcAft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chemeClr val="tx1"/>
                  </a:solidFill>
                </a:rPr>
                <a:t>$1.7M for the Massachusetts Manufacturing Extension Partnership.</a:t>
              </a: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7E863602-E824-8199-EB54-FF2441755EFE}"/>
                </a:ext>
              </a:extLst>
            </p:cNvPr>
            <p:cNvSpPr/>
            <p:nvPr/>
          </p:nvSpPr>
          <p:spPr>
            <a:xfrm>
              <a:off x="324214" y="1746588"/>
              <a:ext cx="3752971" cy="708054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/>
                <a:t>Labor and Workforce Development</a:t>
              </a:r>
            </a:p>
            <a:p>
              <a:pPr algn="ctr"/>
              <a:r>
                <a:rPr lang="en-US" sz="2000" b="1"/>
                <a:t>$103M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5064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836C7-3ED7-401F-4ECC-D117B654B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Preserving Our Environment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D77D97-5B22-5EC3-5F27-6DCEA6454BB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$478M to protect our natural resources, ensure clean air and water, and mitigate climate change.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2FA85-4F00-A529-246D-FE461510711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65114" y="1288870"/>
            <a:ext cx="6831425" cy="4781004"/>
          </a:xfrm>
        </p:spPr>
        <p:txBody>
          <a:bodyPr/>
          <a:lstStyle/>
          <a:p>
            <a:r>
              <a:rPr lang="en-US"/>
              <a:t>$86.1M for the Department of Environmental Protection to steward the Commonwealth’s air, land, and waterways.</a:t>
            </a:r>
          </a:p>
          <a:p>
            <a:r>
              <a:rPr lang="en-US"/>
              <a:t>$64.4M for the Department of Agricultural Resources to promote the Commonwealth’s food security and local food economy.</a:t>
            </a:r>
          </a:p>
          <a:p>
            <a:r>
              <a:rPr lang="en-US"/>
              <a:t>$26.2M for the Department of Public Utilities to ensure proper pipeline and utility safety.</a:t>
            </a:r>
          </a:p>
          <a:p>
            <a:r>
              <a:rPr lang="en-US"/>
              <a:t>$10M for climate change adaptation and preparedness programs to enhance resilience and to address the mounting threat of climate change.</a:t>
            </a:r>
          </a:p>
          <a:p>
            <a:r>
              <a:rPr lang="en-US"/>
              <a:t>$5.4M for the Division of Ecological Restoration to protect the Commonwealth’s rivers, wetlands, and watersheds.</a:t>
            </a:r>
          </a:p>
          <a:p>
            <a:r>
              <a:rPr lang="en-US"/>
              <a:t>$5M for a transfer to the Massachusetts Clean Energy Center to support investments in clean transportation, building retrofitting and the green economy workforce.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EDDBFF1-9D6B-15EE-D085-0CC996C9AAD9}"/>
              </a:ext>
            </a:extLst>
          </p:cNvPr>
          <p:cNvGrpSpPr/>
          <p:nvPr/>
        </p:nvGrpSpPr>
        <p:grpSpPr>
          <a:xfrm>
            <a:off x="7434470" y="1294885"/>
            <a:ext cx="4224130" cy="4774989"/>
            <a:chOff x="8241630" y="1294885"/>
            <a:chExt cx="3416970" cy="477498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1A16A46-7D8F-0D1A-DAC5-E2829274950F}"/>
                </a:ext>
              </a:extLst>
            </p:cNvPr>
            <p:cNvSpPr/>
            <p:nvPr/>
          </p:nvSpPr>
          <p:spPr>
            <a:xfrm>
              <a:off x="8241631" y="1588168"/>
              <a:ext cx="3416969" cy="448170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>
                <a:spcAft>
                  <a:spcPts val="600"/>
                </a:spcAft>
              </a:pPr>
              <a:endParaRPr lang="en-US" sz="100" b="1">
                <a:solidFill>
                  <a:schemeClr val="tx1"/>
                </a:solidFill>
              </a:endParaRPr>
            </a:p>
            <a:p>
              <a:pPr algn="ctr"/>
              <a:r>
                <a:rPr lang="en-US" sz="2000" b="1">
                  <a:solidFill>
                    <a:schemeClr val="tx1"/>
                  </a:solidFill>
                </a:rPr>
                <a:t>Department of </a:t>
              </a:r>
            </a:p>
            <a:p>
              <a:pPr algn="ctr">
                <a:spcAft>
                  <a:spcPts val="600"/>
                </a:spcAft>
              </a:pPr>
              <a:r>
                <a:rPr lang="en-US" sz="2000" b="1">
                  <a:solidFill>
                    <a:schemeClr val="tx1"/>
                  </a:solidFill>
                </a:rPr>
                <a:t>Conservation and Recreation</a:t>
              </a:r>
            </a:p>
            <a:p>
              <a:pPr marL="174625" indent="-174625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chemeClr val="tx1"/>
                  </a:solidFill>
                </a:rPr>
                <a:t>The SWM budget provides $159M in funding for preserving our natural, cultural, and recreational resources through DCR.</a:t>
              </a:r>
            </a:p>
            <a:p>
              <a:pPr marL="174625" indent="-174625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chemeClr val="tx1"/>
                  </a:solidFill>
                </a:rPr>
                <a:t>These investments will support needed staffing at DCR facilities, including seasonal staff across the Commonwealth’s parks, pools, waterfront, and reservations.</a:t>
              </a:r>
            </a:p>
            <a:p>
              <a:pPr marL="174625" indent="-174625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chemeClr val="tx1"/>
                  </a:solidFill>
                </a:rPr>
                <a:t>This funding will also continue the Summer Nights program, which partners with local youth organizations to offer free recreational, educational, and skill-building activities to at-risk teens and young adults.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4C7F2E6-53A9-A7E9-0C14-AC872AA6294B}"/>
                </a:ext>
              </a:extLst>
            </p:cNvPr>
            <p:cNvSpPr/>
            <p:nvPr/>
          </p:nvSpPr>
          <p:spPr>
            <a:xfrm>
              <a:off x="8241630" y="1294885"/>
              <a:ext cx="3416969" cy="351081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/>
                <a:t>Spotlight on: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99216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38C22-F0CA-0438-0B7F-DF94BB5EF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Keeping Massachusetts Safe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DDA8E3-8909-697F-6AA8-3142D20C8ED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$1.57B in investments supporting public safety, security, and criminal justice.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A317DF-F83E-DE67-C1F0-DFCECF7F209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$42.7M for the Department of Fire Services, including $2M for the Student Awareness Fire Education program and $1.5M for the Critical Incident Stress Management program. </a:t>
            </a:r>
          </a:p>
          <a:p>
            <a:r>
              <a:rPr lang="en-US"/>
              <a:t>$24.2M for the Municipal Police Training Committee, including funding to continue the implementation of police training requirements established pursuant to the 2020 police reform legislation.</a:t>
            </a:r>
          </a:p>
          <a:p>
            <a:r>
              <a:rPr lang="en-US"/>
              <a:t>$12.9M for the Shannon Grants gang violence prevention and intervention program.</a:t>
            </a:r>
          </a:p>
          <a:p>
            <a:r>
              <a:rPr lang="en-US"/>
              <a:t>$7M for the continuation of an emerging adult reentry program to help reduce recidivism among our younger resident populations.</a:t>
            </a:r>
          </a:p>
          <a:p>
            <a:r>
              <a:rPr lang="en-US"/>
              <a:t>$6M for municipal public safety and emergency staffing grants. </a:t>
            </a:r>
          </a:p>
          <a:p>
            <a:r>
              <a:rPr lang="en-US"/>
              <a:t>$5M for the Non-Profit Security Grants, including $300,000 to support security personnel at non-profits vulnerable to acts of violence.</a:t>
            </a:r>
          </a:p>
          <a:p>
            <a:r>
              <a:rPr lang="en-US"/>
              <a:t>$2M for a Safe Neighborhood Initiative, modeled after the Department of Justice’s Project Safe Neighborhoods program, to develop comprehensive solutions that reduce crime and protect communities in response to emerging statewide violent trends.</a:t>
            </a:r>
          </a:p>
          <a:p>
            <a:r>
              <a:rPr lang="en-US"/>
              <a:t>Correction Commission - Establishes a commission to study opportunities for collaboration and consolidation among the Department of Correction, the county Sheriffs, the Parole Board and the Office of Community Corrections.</a:t>
            </a:r>
          </a:p>
          <a:p>
            <a:r>
              <a:rPr lang="en-US"/>
              <a:t>State Police Promotions - Updates the promotional examination process for uniformed members of the State Police by allowing assessments designed to evaluate members’ relevant knowledge, skills and abilities.</a:t>
            </a:r>
          </a:p>
        </p:txBody>
      </p:sp>
    </p:spTree>
    <p:extLst>
      <p:ext uri="{BB962C8B-B14F-4D97-AF65-F5344CB8AC3E}">
        <p14:creationId xmlns:p14="http://schemas.microsoft.com/office/powerpoint/2010/main" val="3287512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17EB7-CE71-514A-EA88-5A65799B4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Commonwealth Fiscal Overview – FY 2025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AF3BD5-BDF1-3943-F175-C004EB14E43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Consensus tax revenue agreement represents a ($208M), -0.5% reduction from FY 2024.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CE9ADD-F45D-4BBD-8B61-5D82C0C467D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/>
              <a:t>Consensus revenue agreement, as required by M.G.L. c.29 §5B, was reached in January with the Administration and House</a:t>
            </a:r>
          </a:p>
          <a:p>
            <a:r>
              <a:rPr lang="en-US"/>
              <a:t>FY 2025 revenues are responsibly estimated to fall slightly below FY 2024’s original estimate.</a:t>
            </a:r>
          </a:p>
          <a:p>
            <a:r>
              <a:rPr lang="en-US"/>
              <a:t>Total collections (excluding surtax) are estimated at $40.2B in FY 2025.</a:t>
            </a:r>
          </a:p>
          <a:p>
            <a:r>
              <a:rPr lang="en-US"/>
              <a:t>Fair Share surtax collections estimated to increase to $1.3B in FY 2025.</a:t>
            </a:r>
          </a:p>
          <a:p>
            <a:r>
              <a:rPr lang="en-US"/>
              <a:t>Tax revenue estimates also include required off-budget transfers including:</a:t>
            </a:r>
          </a:p>
          <a:p>
            <a:pPr lvl="1"/>
            <a:r>
              <a:rPr lang="en-US" sz="2000"/>
              <a:t>$4.5B to the pension fund</a:t>
            </a:r>
          </a:p>
          <a:p>
            <a:pPr lvl="1"/>
            <a:r>
              <a:rPr lang="en-US" sz="2000"/>
              <a:t>$1.47B to the MBTA</a:t>
            </a:r>
          </a:p>
          <a:p>
            <a:pPr lvl="1"/>
            <a:r>
              <a:rPr lang="en-US" sz="2000"/>
              <a:t>$1.3B to the MSBA</a:t>
            </a:r>
          </a:p>
          <a:p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25B90BD-3C70-7718-9C14-EF1BDFBAA075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368170255"/>
              </p:ext>
            </p:extLst>
          </p:nvPr>
        </p:nvGraphicFramePr>
        <p:xfrm>
          <a:off x="6268915" y="1539240"/>
          <a:ext cx="4967657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758">
                  <a:extLst>
                    <a:ext uri="{9D8B030D-6E8A-4147-A177-3AD203B41FA5}">
                      <a16:colId xmlns:a16="http://schemas.microsoft.com/office/drawing/2014/main" val="2813949831"/>
                    </a:ext>
                  </a:extLst>
                </a:gridCol>
                <a:gridCol w="1438899">
                  <a:extLst>
                    <a:ext uri="{9D8B030D-6E8A-4147-A177-3AD203B41FA5}">
                      <a16:colId xmlns:a16="http://schemas.microsoft.com/office/drawing/2014/main" val="40739815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/>
                        <a:t>Tax Revenue Category</a:t>
                      </a:r>
                    </a:p>
                    <a:p>
                      <a:r>
                        <a:rPr lang="en-US" sz="2000"/>
                        <a:t>($ in millions)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FY 2025 Estimate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6967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/>
                        <a:t>$22,761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523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/>
                        <a:t>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/>
                        <a:t>$9,829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525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/>
                        <a:t>Corporate and Business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/>
                        <a:t>$5,041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726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/>
                        <a:t>Other</a:t>
                      </a:r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/>
                        <a:t>$2,571</a:t>
                      </a:r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3884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/>
                        <a:t>Total Consensus Tax Revenue </a:t>
                      </a:r>
                    </a:p>
                    <a:p>
                      <a:r>
                        <a:rPr lang="en-US" sz="2000" b="1"/>
                        <a:t>(excl. surtax)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/>
                        <a:t>$40,202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58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/>
                        <a:t>Fair Share Surtax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/>
                        <a:t>$1,300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081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/>
                        <a:t>Total Consensus Tax Revenue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/>
                        <a:t>$41,502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424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315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BEFD9-A57F-CDF0-7218-1B394E966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FY 2025 Senate Ways and Means Budget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F4804D-4E98-AD58-6DCD-AD83C546FBA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$57.9B in total investments – $1.8B or 3.3% higher than FY 2024 GAA.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F7E9A341-4360-2F09-899B-B146C2485683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88401296"/>
              </p:ext>
            </p:extLst>
          </p:nvPr>
        </p:nvGraphicFramePr>
        <p:xfrm>
          <a:off x="6565982" y="1289050"/>
          <a:ext cx="5360905" cy="478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EC1B7D3-5365-BD6E-F392-4245965469D4}"/>
              </a:ext>
            </a:extLst>
          </p:cNvPr>
          <p:cNvSpPr txBox="1"/>
          <p:nvPr/>
        </p:nvSpPr>
        <p:spPr>
          <a:xfrm>
            <a:off x="7574610" y="1905492"/>
            <a:ext cx="1044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$58.071B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5CCDCB-991C-1020-41B0-36D14756A0E2}"/>
              </a:ext>
            </a:extLst>
          </p:cNvPr>
          <p:cNvSpPr txBox="1"/>
          <p:nvPr/>
        </p:nvSpPr>
        <p:spPr>
          <a:xfrm>
            <a:off x="10523463" y="2842505"/>
            <a:ext cx="1074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$57.909B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8EF4BB-4EEE-76D7-AC58-289495840923}"/>
              </a:ext>
            </a:extLst>
          </p:cNvPr>
          <p:cNvSpPr txBox="1"/>
          <p:nvPr/>
        </p:nvSpPr>
        <p:spPr>
          <a:xfrm>
            <a:off x="9052403" y="2263368"/>
            <a:ext cx="1044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$58.010B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E8746C-B6C9-8885-91D9-706380EBD9A6}"/>
              </a:ext>
            </a:extLst>
          </p:cNvPr>
          <p:cNvSpPr txBox="1"/>
          <p:nvPr/>
        </p:nvSpPr>
        <p:spPr>
          <a:xfrm>
            <a:off x="9123196" y="2605015"/>
            <a:ext cx="902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</a:rPr>
              <a:t>$96M Floor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E06DAE-062E-94C3-1814-E25C1550A4EF}"/>
              </a:ext>
            </a:extLst>
          </p:cNvPr>
          <p:cNvSpPr txBox="1"/>
          <p:nvPr/>
        </p:nvSpPr>
        <p:spPr>
          <a:xfrm>
            <a:off x="9123196" y="3182342"/>
            <a:ext cx="902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</a:rPr>
              <a:t>$57.9B HWM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0E9DE23-A211-57B9-533D-CA47E1374808}"/>
              </a:ext>
            </a:extLst>
          </p:cNvPr>
          <p:cNvSpPr/>
          <p:nvPr/>
        </p:nvSpPr>
        <p:spPr>
          <a:xfrm>
            <a:off x="10323871" y="1466614"/>
            <a:ext cx="1752151" cy="80588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SWM Budget:</a:t>
            </a:r>
          </a:p>
          <a:p>
            <a:r>
              <a:rPr lang="en-US" sz="1600">
                <a:solidFill>
                  <a:schemeClr val="tx1"/>
                </a:solidFill>
              </a:rPr>
              <a:t>vs. GOV – ($161M)</a:t>
            </a:r>
          </a:p>
          <a:p>
            <a:r>
              <a:rPr lang="en-US" sz="1600">
                <a:solidFill>
                  <a:schemeClr val="tx1"/>
                </a:solidFill>
              </a:rPr>
              <a:t>vs. HWM – ($5M)</a:t>
            </a:r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02CD92A8-4B30-0B76-DBAD-C759507FB00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31206331"/>
              </p:ext>
            </p:extLst>
          </p:nvPr>
        </p:nvGraphicFramePr>
        <p:xfrm>
          <a:off x="-29494" y="1289050"/>
          <a:ext cx="6021388" cy="478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1DFF32C-55D9-E19B-A301-9A9AB2D828E5}"/>
              </a:ext>
            </a:extLst>
          </p:cNvPr>
          <p:cNvCxnSpPr/>
          <p:nvPr/>
        </p:nvCxnSpPr>
        <p:spPr>
          <a:xfrm>
            <a:off x="6318209" y="1339154"/>
            <a:ext cx="0" cy="46132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3484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92C79-99B5-781D-C72E-932BC1B0E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612" y="231993"/>
            <a:ext cx="10811692" cy="624584"/>
          </a:xfrm>
        </p:spPr>
        <p:txBody>
          <a:bodyPr/>
          <a:lstStyle/>
          <a:p>
            <a:r>
              <a:rPr lang="en-US"/>
              <a:t>Resources for Balance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8C4FED-9A43-D679-E75C-AD55FFF33A2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65113" y="858911"/>
            <a:ext cx="11186658" cy="351081"/>
          </a:xfrm>
        </p:spPr>
        <p:txBody>
          <a:bodyPr/>
          <a:lstStyle/>
          <a:p>
            <a:r>
              <a:rPr lang="en-US"/>
              <a:t>SWM budget makes judicial use of new and one-time resources to achieve balance.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AE175E0-C1C5-9661-F537-D1C094A4129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65112" y="1404046"/>
            <a:ext cx="4129907" cy="4665828"/>
          </a:xfrm>
        </p:spPr>
        <p:txBody>
          <a:bodyPr>
            <a:normAutofit/>
          </a:bodyPr>
          <a:lstStyle/>
          <a:p>
            <a:r>
              <a:rPr lang="en-US"/>
              <a:t>Like both the Governor and House, the SWM budget utilizes a menu of one-time and new revenue sources to make key investments and maintain fiscal responsibility.</a:t>
            </a:r>
          </a:p>
          <a:p>
            <a:r>
              <a:rPr lang="en-US"/>
              <a:t>Key areas where the Senate is leading:</a:t>
            </a:r>
          </a:p>
          <a:p>
            <a:pPr lvl="1"/>
            <a:r>
              <a:rPr lang="en-US" sz="2000"/>
              <a:t>Making the gaming funds redistribution permanent and expanding funding for the Public Health Trust.</a:t>
            </a:r>
          </a:p>
          <a:p>
            <a:pPr lvl="1"/>
            <a:r>
              <a:rPr lang="en-US" sz="2000"/>
              <a:t>Preserving additional Student Opportunity Act funds for future years’ implementation.</a:t>
            </a:r>
          </a:p>
        </p:txBody>
      </p:sp>
      <p:graphicFrame>
        <p:nvGraphicFramePr>
          <p:cNvPr id="11" name="Content Placeholder 5">
            <a:extLst>
              <a:ext uri="{FF2B5EF4-FFF2-40B4-BE49-F238E27FC236}">
                <a16:creationId xmlns:a16="http://schemas.microsoft.com/office/drawing/2014/main" id="{72913C43-1B24-8F4A-A5A4-E5B10971BB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484632"/>
              </p:ext>
            </p:extLst>
          </p:nvPr>
        </p:nvGraphicFramePr>
        <p:xfrm>
          <a:off x="4630984" y="1542986"/>
          <a:ext cx="7080212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4696">
                  <a:extLst>
                    <a:ext uri="{9D8B030D-6E8A-4147-A177-3AD203B41FA5}">
                      <a16:colId xmlns:a16="http://schemas.microsoft.com/office/drawing/2014/main" val="2375593998"/>
                    </a:ext>
                  </a:extLst>
                </a:gridCol>
                <a:gridCol w="1225172">
                  <a:extLst>
                    <a:ext uri="{9D8B030D-6E8A-4147-A177-3AD203B41FA5}">
                      <a16:colId xmlns:a16="http://schemas.microsoft.com/office/drawing/2014/main" val="2378637284"/>
                    </a:ext>
                  </a:extLst>
                </a:gridCol>
                <a:gridCol w="1225172">
                  <a:extLst>
                    <a:ext uri="{9D8B030D-6E8A-4147-A177-3AD203B41FA5}">
                      <a16:colId xmlns:a16="http://schemas.microsoft.com/office/drawing/2014/main" val="1590801161"/>
                    </a:ext>
                  </a:extLst>
                </a:gridCol>
                <a:gridCol w="1225172">
                  <a:extLst>
                    <a:ext uri="{9D8B030D-6E8A-4147-A177-3AD203B41FA5}">
                      <a16:colId xmlns:a16="http://schemas.microsoft.com/office/drawing/2014/main" val="1424937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One-Time or </a:t>
                      </a:r>
                    </a:p>
                    <a:p>
                      <a:r>
                        <a:rPr lang="en-US" sz="1800"/>
                        <a:t>New Revenue 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GOV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HOU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SWM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775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Capital Gains Excess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$375M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$375M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$375M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86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Student Opportunity Act 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$300M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$300M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$225M</a:t>
                      </a:r>
                      <a:endParaRPr lang="en-US" sz="1800" baseline="30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457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High-Quality EEC 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$265M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$200M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$265M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397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Gaming Funds Redistribution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$100M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$80M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$100M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016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Online Lottery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$75M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$100M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277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Debit Cards for Lottery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Incl. above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Incl. above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$25M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7324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Tax Amnesty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$75M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$75M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$100M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423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Tax Expenditure Repeals</a:t>
                      </a:r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$60M</a:t>
                      </a:r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$60M</a:t>
                      </a:r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$60M</a:t>
                      </a:r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0500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/>
                        <a:t>Total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/>
                        <a:t>$1.25B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/>
                        <a:t>$1.19B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/>
                        <a:t>$1.15B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220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8371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75328-17C8-3154-614C-8291FAC47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Fair Share Investments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196A6CF-CA1D-701D-D51B-000A109BAE6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65113" y="799921"/>
            <a:ext cx="11186658" cy="351081"/>
          </a:xfrm>
        </p:spPr>
        <p:txBody>
          <a:bodyPr/>
          <a:lstStyle/>
          <a:p>
            <a:r>
              <a:rPr lang="en-US"/>
              <a:t>$1.3B in critical public education and transportation investments utilizing the Fair Share surtax.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76093C1-1EA9-6520-10BE-3A6CC85DC0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531" y="1302099"/>
            <a:ext cx="5017954" cy="478013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0E84776-1058-8A95-F2A6-8F5EACCC14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9350" y="1302099"/>
            <a:ext cx="5017954" cy="418559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C1EBD50-920A-FDB3-03EB-B8D1A0684062}"/>
              </a:ext>
            </a:extLst>
          </p:cNvPr>
          <p:cNvSpPr txBox="1"/>
          <p:nvPr/>
        </p:nvSpPr>
        <p:spPr>
          <a:xfrm>
            <a:off x="6013409" y="5487691"/>
            <a:ext cx="5248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*$250M transferred to CTF to expand debt capacity by over $1B. Investments with asterisks funded through CTF transfer from Fair Share. </a:t>
            </a:r>
          </a:p>
        </p:txBody>
      </p:sp>
    </p:spTree>
    <p:extLst>
      <p:ext uri="{BB962C8B-B14F-4D97-AF65-F5344CB8AC3E}">
        <p14:creationId xmlns:p14="http://schemas.microsoft.com/office/powerpoint/2010/main" val="2878897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45A56-B365-2742-12CB-D4C78A6371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Key Investments </a:t>
            </a:r>
            <a:br>
              <a:rPr lang="en-US"/>
            </a:br>
            <a:r>
              <a:rPr lang="en-US"/>
              <a:t>by Policy Area</a:t>
            </a:r>
          </a:p>
        </p:txBody>
      </p:sp>
    </p:spTree>
    <p:extLst>
      <p:ext uri="{BB962C8B-B14F-4D97-AF65-F5344CB8AC3E}">
        <p14:creationId xmlns:p14="http://schemas.microsoft.com/office/powerpoint/2010/main" val="3173193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836C7-3ED7-401F-4ECC-D117B654B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Expanding High-Quality Early Education and Care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D77D97-5B22-5EC3-5F27-6DCEA6454BB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Ensuring accessible and affordable care for children and families across Massachusetts.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2FA85-4F00-A529-246D-FE461510711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65114" y="1288870"/>
            <a:ext cx="6521580" cy="4781004"/>
          </a:xfrm>
        </p:spPr>
        <p:txBody>
          <a:bodyPr>
            <a:normAutofit lnSpcReduction="10000"/>
          </a:bodyPr>
          <a:lstStyle/>
          <a:p>
            <a:r>
              <a:rPr lang="en-US"/>
              <a:t>$1.58B in total EEC investments.</a:t>
            </a:r>
          </a:p>
          <a:p>
            <a:r>
              <a:rPr lang="en-US"/>
              <a:t>$475M for C3 stabilization grants to EEC providers.</a:t>
            </a:r>
          </a:p>
          <a:p>
            <a:r>
              <a:rPr lang="en-US"/>
              <a:t>$774M for subsidized childcare slots.</a:t>
            </a:r>
          </a:p>
          <a:p>
            <a:r>
              <a:rPr lang="en-US"/>
              <a:t>$80M to expand income-eligible childcare to families making 85% of state median income.</a:t>
            </a:r>
          </a:p>
          <a:p>
            <a:r>
              <a:rPr lang="en-US"/>
              <a:t>$65M to increase EEC provider rates.</a:t>
            </a:r>
          </a:p>
          <a:p>
            <a:r>
              <a:rPr lang="en-US"/>
              <a:t>$54M for early educator workforce training and quality improvements.</a:t>
            </a:r>
          </a:p>
          <a:p>
            <a:r>
              <a:rPr lang="en-US"/>
              <a:t>$32.5M for CPPI, expanding access to  pre-K and preschool in the gateway cities.</a:t>
            </a:r>
          </a:p>
          <a:p>
            <a:r>
              <a:rPr lang="en-US"/>
              <a:t>$18.5M in grants to Head Start programs.</a:t>
            </a:r>
          </a:p>
          <a:p>
            <a:r>
              <a:rPr lang="en-US"/>
              <a:t>$5M for childhood mental health.</a:t>
            </a:r>
          </a:p>
          <a:p>
            <a:r>
              <a:rPr lang="en-US"/>
              <a:t>$2.5M for a new public-private pilot program to encourage employers to create new childcare slots.</a:t>
            </a:r>
          </a:p>
          <a:p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EDDBFF1-9D6B-15EE-D085-0CC996C9AAD9}"/>
              </a:ext>
            </a:extLst>
          </p:cNvPr>
          <p:cNvGrpSpPr/>
          <p:nvPr/>
        </p:nvGrpSpPr>
        <p:grpSpPr>
          <a:xfrm>
            <a:off x="7281644" y="1294885"/>
            <a:ext cx="4376957" cy="4774989"/>
            <a:chOff x="8241630" y="1294885"/>
            <a:chExt cx="3416970" cy="477498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1A16A46-7D8F-0D1A-DAC5-E2829274950F}"/>
                </a:ext>
              </a:extLst>
            </p:cNvPr>
            <p:cNvSpPr/>
            <p:nvPr/>
          </p:nvSpPr>
          <p:spPr>
            <a:xfrm>
              <a:off x="8241631" y="1588168"/>
              <a:ext cx="3416969" cy="448170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>
                <a:spcAft>
                  <a:spcPts val="600"/>
                </a:spcAft>
              </a:pPr>
              <a:endParaRPr lang="en-US" sz="100" b="1">
                <a:solidFill>
                  <a:schemeClr val="tx1"/>
                </a:solidFill>
              </a:endParaRPr>
            </a:p>
            <a:p>
              <a:pPr algn="ctr">
                <a:spcAft>
                  <a:spcPts val="600"/>
                </a:spcAft>
              </a:pPr>
              <a:r>
                <a:rPr lang="en-US" sz="2000" b="1">
                  <a:solidFill>
                    <a:schemeClr val="tx1"/>
                  </a:solidFill>
                </a:rPr>
                <a:t>The EARLY ED Act</a:t>
              </a:r>
            </a:p>
            <a:p>
              <a:pPr marL="174625" indent="-174625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chemeClr val="tx1"/>
                  </a:solidFill>
                </a:rPr>
                <a:t>In March, the Senate unanimously passed the EARLY ED Act, a comprehensive strategy to support and build the EEC sector.</a:t>
              </a:r>
            </a:p>
            <a:p>
              <a:pPr marL="174625" indent="-174625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chemeClr val="tx1"/>
                  </a:solidFill>
                </a:rPr>
                <a:t>The FY 2025 budget includes funding to implement these strategies, including:</a:t>
              </a:r>
            </a:p>
            <a:p>
              <a:pPr marL="174625" indent="-174625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chemeClr val="tx1"/>
                  </a:solidFill>
                </a:rPr>
                <a:t>Making the C3 operational grant program permanent.</a:t>
              </a:r>
            </a:p>
            <a:p>
              <a:pPr marL="174625" indent="-174625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chemeClr val="tx1"/>
                  </a:solidFill>
                </a:rPr>
                <a:t>Expanding eligibility for childcare subsidies.</a:t>
              </a:r>
            </a:p>
            <a:p>
              <a:pPr marL="174625" indent="-174625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chemeClr val="tx1"/>
                  </a:solidFill>
                </a:rPr>
                <a:t>Establishing a career ladder for early educators.</a:t>
              </a:r>
            </a:p>
            <a:p>
              <a:pPr marL="174625" indent="-174625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chemeClr val="tx1"/>
                  </a:solidFill>
                </a:rPr>
                <a:t>Creating a matching grant pilot program for employers investing in childcare.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4C7F2E6-53A9-A7E9-0C14-AC872AA6294B}"/>
                </a:ext>
              </a:extLst>
            </p:cNvPr>
            <p:cNvSpPr/>
            <p:nvPr/>
          </p:nvSpPr>
          <p:spPr>
            <a:xfrm>
              <a:off x="8241630" y="1294885"/>
              <a:ext cx="3416969" cy="351081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/>
                <a:t>Spotlight on: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2301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836C7-3ED7-401F-4ECC-D117B654B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Lengthening our Lead on Elementary and Secondary Ed.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D77D97-5B22-5EC3-5F27-6DCEA6454BB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en-US"/>
              <a:t>Supporting all school districts – urban, suburban, regional, vocational–technical, and rural.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2FA85-4F00-A529-246D-FE461510711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65114" y="1288870"/>
            <a:ext cx="6521580" cy="478100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$6.9B for Chapter 70 aid.</a:t>
            </a:r>
          </a:p>
          <a:p>
            <a:pPr lvl="1"/>
            <a:r>
              <a:rPr lang="en-US"/>
              <a:t>Fully funds fourth year of the Student Opportunity Act.</a:t>
            </a:r>
          </a:p>
          <a:p>
            <a:pPr lvl="1"/>
            <a:r>
              <a:rPr lang="en-US"/>
              <a:t>Increases minimum aid to $104 per pupil.</a:t>
            </a:r>
          </a:p>
          <a:p>
            <a:r>
              <a:rPr lang="en-US"/>
              <a:t>$492M for Special Education Circuit Breaker.</a:t>
            </a:r>
          </a:p>
          <a:p>
            <a:r>
              <a:rPr lang="en-US"/>
              <a:t>$199M for charter school reimbursements.</a:t>
            </a:r>
          </a:p>
          <a:p>
            <a:r>
              <a:rPr lang="en-US"/>
              <a:t>$99M for regional school transportation.</a:t>
            </a:r>
          </a:p>
          <a:p>
            <a:r>
              <a:rPr lang="en-US"/>
              <a:t>$15M for rural school aid.</a:t>
            </a:r>
          </a:p>
          <a:p>
            <a:r>
              <a:rPr lang="en-US"/>
              <a:t>$59M for adult basic education.</a:t>
            </a:r>
          </a:p>
          <a:p>
            <a:r>
              <a:rPr lang="en-US"/>
              <a:t>$37M for early college, innovation pathways, and dual enrollment.</a:t>
            </a:r>
          </a:p>
          <a:p>
            <a:r>
              <a:rPr lang="en-US"/>
              <a:t>$7.5M for K-12 mental health supports.</a:t>
            </a:r>
          </a:p>
          <a:p>
            <a:r>
              <a:rPr lang="en-US"/>
              <a:t>Creates a commission regarding MSBA capacity to meet facility needs and the equity of the grant funding formula.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EDDBFF1-9D6B-15EE-D085-0CC996C9AAD9}"/>
              </a:ext>
            </a:extLst>
          </p:cNvPr>
          <p:cNvGrpSpPr/>
          <p:nvPr/>
        </p:nvGrpSpPr>
        <p:grpSpPr>
          <a:xfrm>
            <a:off x="7130642" y="1294885"/>
            <a:ext cx="4527959" cy="4774989"/>
            <a:chOff x="8241630" y="1294885"/>
            <a:chExt cx="3416970" cy="477498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1A16A46-7D8F-0D1A-DAC5-E2829274950F}"/>
                </a:ext>
              </a:extLst>
            </p:cNvPr>
            <p:cNvSpPr/>
            <p:nvPr/>
          </p:nvSpPr>
          <p:spPr>
            <a:xfrm>
              <a:off x="8241631" y="1588168"/>
              <a:ext cx="3416969" cy="448170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>
                <a:spcAft>
                  <a:spcPts val="600"/>
                </a:spcAft>
              </a:pPr>
              <a:endParaRPr lang="en-US" sz="100" b="1">
                <a:solidFill>
                  <a:schemeClr val="tx1"/>
                </a:solidFill>
              </a:endParaRPr>
            </a:p>
            <a:p>
              <a:pPr algn="ctr"/>
              <a:r>
                <a:rPr lang="en-US" sz="2000" b="1">
                  <a:solidFill>
                    <a:schemeClr val="tx1"/>
                  </a:solidFill>
                </a:rPr>
                <a:t>The Student Opportunity Act: </a:t>
              </a:r>
            </a:p>
            <a:p>
              <a:pPr algn="ctr">
                <a:spcAft>
                  <a:spcPts val="600"/>
                </a:spcAft>
              </a:pPr>
              <a:r>
                <a:rPr lang="en-US" sz="2000" b="1">
                  <a:solidFill>
                    <a:schemeClr val="tx1"/>
                  </a:solidFill>
                </a:rPr>
                <a:t>Chapter 70 Aid</a:t>
              </a:r>
            </a:p>
            <a:p>
              <a:pPr marL="174625" indent="-174625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chemeClr val="tx1"/>
                  </a:solidFill>
                </a:rPr>
                <a:t>The SWM budget fully funds the fourth year of implementation of the Student Opportunity Act, totaling $6.9B in aid to local school districts – a $316M increase over FY 2024.</a:t>
              </a:r>
            </a:p>
            <a:p>
              <a:pPr marL="174625" indent="-174625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chemeClr val="tx1"/>
                  </a:solidFill>
                </a:rPr>
                <a:t>This year’s budget features an historic level of minimum aid, at $104 per pupil, supporting districts of all sizes across the Commonwealth.</a:t>
              </a:r>
            </a:p>
            <a:p>
              <a:pPr marL="174625" indent="-174625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chemeClr val="tx1"/>
                  </a:solidFill>
                </a:rPr>
                <a:t>This crucial support will help districts confront the increasing cost pressures that come with delivering high-quality education to all students.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4C7F2E6-53A9-A7E9-0C14-AC872AA6294B}"/>
                </a:ext>
              </a:extLst>
            </p:cNvPr>
            <p:cNvSpPr/>
            <p:nvPr/>
          </p:nvSpPr>
          <p:spPr>
            <a:xfrm>
              <a:off x="8241630" y="1294885"/>
              <a:ext cx="3416969" cy="351081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/>
                <a:t>Spotlight on: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99425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836C7-3ED7-401F-4ECC-D117B654B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an Equitable Future for Public Higher Education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D77D97-5B22-5EC3-5F27-6DCEA6454BB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en-US"/>
              <a:t>Expanding access to public higher education for all and sustaining support for our public institutions.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2FA85-4F00-A529-246D-FE461510711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65114" y="1288870"/>
            <a:ext cx="6521580" cy="4781004"/>
          </a:xfrm>
        </p:spPr>
        <p:txBody>
          <a:bodyPr>
            <a:normAutofit lnSpcReduction="10000"/>
          </a:bodyPr>
          <a:lstStyle/>
          <a:p>
            <a:r>
              <a:rPr lang="en-US"/>
              <a:t>$117.5M to make community college free of tuition and fees universally.</a:t>
            </a:r>
          </a:p>
          <a:p>
            <a:r>
              <a:rPr lang="en-US"/>
              <a:t>$280M for scholarships to students, including expansion of </a:t>
            </a:r>
            <a:r>
              <a:rPr lang="en-US" err="1"/>
              <a:t>MassGrant</a:t>
            </a:r>
            <a:r>
              <a:rPr lang="en-US"/>
              <a:t> Plus for students attending public institutions.</a:t>
            </a:r>
          </a:p>
          <a:p>
            <a:r>
              <a:rPr lang="en-US"/>
              <a:t>$28M for wraparound services to support higher education students, including SUCCESS and the student persistence fund.</a:t>
            </a:r>
          </a:p>
          <a:p>
            <a:r>
              <a:rPr lang="en-US"/>
              <a:t>$4M for mental health supports at the state universities and community colleges.</a:t>
            </a:r>
          </a:p>
          <a:p>
            <a:r>
              <a:rPr lang="en-US"/>
              <a:t>$760M for the University of Massachusetts system.</a:t>
            </a:r>
          </a:p>
          <a:p>
            <a:r>
              <a:rPr lang="en-US"/>
              <a:t>$381M for our 15 community colleges.</a:t>
            </a:r>
          </a:p>
          <a:p>
            <a:r>
              <a:rPr lang="en-US"/>
              <a:t>$367M for our 9 state universities.</a:t>
            </a:r>
          </a:p>
          <a:p>
            <a:r>
              <a:rPr lang="en-US"/>
              <a:t>Creates a credit transfer program for public institutions of higher education and a quality and affordability commission.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EDDBFF1-9D6B-15EE-D085-0CC996C9AAD9}"/>
              </a:ext>
            </a:extLst>
          </p:cNvPr>
          <p:cNvGrpSpPr/>
          <p:nvPr/>
        </p:nvGrpSpPr>
        <p:grpSpPr>
          <a:xfrm>
            <a:off x="7180976" y="1294885"/>
            <a:ext cx="4477625" cy="4774989"/>
            <a:chOff x="8241630" y="1294885"/>
            <a:chExt cx="3416970" cy="477498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1A16A46-7D8F-0D1A-DAC5-E2829274950F}"/>
                </a:ext>
              </a:extLst>
            </p:cNvPr>
            <p:cNvSpPr/>
            <p:nvPr/>
          </p:nvSpPr>
          <p:spPr>
            <a:xfrm>
              <a:off x="8241631" y="1588168"/>
              <a:ext cx="3416969" cy="448170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>
                <a:spcAft>
                  <a:spcPts val="600"/>
                </a:spcAft>
              </a:pPr>
              <a:endParaRPr lang="en-US" sz="100" b="1">
                <a:solidFill>
                  <a:schemeClr val="tx1"/>
                </a:solidFill>
              </a:endParaRPr>
            </a:p>
            <a:p>
              <a:pPr algn="ctr">
                <a:spcAft>
                  <a:spcPts val="600"/>
                </a:spcAft>
              </a:pPr>
              <a:r>
                <a:rPr lang="en-US" sz="2000" b="1">
                  <a:solidFill>
                    <a:schemeClr val="tx1"/>
                  </a:solidFill>
                </a:rPr>
                <a:t>Community College</a:t>
              </a:r>
            </a:p>
            <a:p>
              <a:pPr marL="174625" indent="-174625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chemeClr val="tx1"/>
                  </a:solidFill>
                </a:rPr>
                <a:t>The SWM budget makes permanent a universal community college program – free of tuition and fees – expanding economic opportunity for all residents.</a:t>
              </a:r>
            </a:p>
            <a:p>
              <a:pPr marL="174625" indent="-174625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chemeClr val="tx1"/>
                  </a:solidFill>
                </a:rPr>
                <a:t>With an investment of $117.5M, free community college will be implemented in an affordable and equitable manner across the Commonwealth, while leaving no federal dollars on the table.</a:t>
              </a:r>
            </a:p>
            <a:p>
              <a:pPr marL="174625" indent="-174625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en-US">
                  <a:solidFill>
                    <a:schemeClr val="tx1"/>
                  </a:solidFill>
                </a:rPr>
                <a:t>Additionally, the FY 2025 budget makes investments in student support services, including funds for mental health, wraparound services, and student persistence.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4C7F2E6-53A9-A7E9-0C14-AC872AA6294B}"/>
                </a:ext>
              </a:extLst>
            </p:cNvPr>
            <p:cNvSpPr/>
            <p:nvPr/>
          </p:nvSpPr>
          <p:spPr>
            <a:xfrm>
              <a:off x="8241630" y="1294885"/>
              <a:ext cx="3416969" cy="351081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/>
                <a:t>Spotlight on: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602435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SWM Colors">
      <a:dk1>
        <a:sysClr val="windowText" lastClr="000000"/>
      </a:dk1>
      <a:lt1>
        <a:sysClr val="window" lastClr="FFFFFF"/>
      </a:lt1>
      <a:dk2>
        <a:srgbClr val="535353"/>
      </a:dk2>
      <a:lt2>
        <a:srgbClr val="DCDCDC"/>
      </a:lt2>
      <a:accent1>
        <a:srgbClr val="092262"/>
      </a:accent1>
      <a:accent2>
        <a:srgbClr val="388557"/>
      </a:accent2>
      <a:accent3>
        <a:srgbClr val="DDA037"/>
      </a:accent3>
      <a:accent4>
        <a:srgbClr val="F16461"/>
      </a:accent4>
      <a:accent5>
        <a:srgbClr val="881C1C"/>
      </a:accent5>
      <a:accent6>
        <a:srgbClr val="3E92CF"/>
      </a:accent6>
      <a:hlink>
        <a:srgbClr val="0563C1"/>
      </a:hlink>
      <a:folHlink>
        <a:srgbClr val="954F72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065d4783-5d77-4661-9eb6-c6bce907b2cc">
      <Terms xmlns="http://schemas.microsoft.com/office/infopath/2007/PartnerControls"/>
    </lcf76f155ced4ddcb4097134ff3c332f>
    <TaxCatchAll xmlns="ee7036bd-5abe-4c3a-9c84-778e1fc48883" xsi:nil="true"/>
    <SharedWithUsers xmlns="ee7036bd-5abe-4c3a-9c84-778e1fc48883">
      <UserInfo>
        <DisplayName>Hoffman, Nicholas (SEN)</DisplayName>
        <AccountId>237</AccountId>
        <AccountType/>
      </UserInfo>
      <UserInfo>
        <DisplayName>ONeil, Ian (SEN)</DisplayName>
        <AccountId>778</AccountId>
        <AccountType/>
      </UserInfo>
      <UserInfo>
        <DisplayName>Chilton, Alexander (SEN)</DisplayName>
        <AccountId>232</AccountId>
        <AccountType/>
      </UserInfo>
      <UserInfo>
        <DisplayName>Melendez, Yarijel (SEN)</DisplayName>
        <AccountId>233</AccountId>
        <AccountType/>
      </UserInfo>
      <UserInfo>
        <DisplayName>Taylor, Emily (SEN)</DisplayName>
        <AccountId>234</AccountId>
        <AccountType/>
      </UserInfo>
      <UserInfo>
        <DisplayName>Bryan, Olivia (SEN)</DisplayName>
        <AccountId>755</AccountId>
        <AccountType/>
      </UserInfo>
      <UserInfo>
        <DisplayName>DeCosta, Dylan (SEN)</DisplayName>
        <AccountId>756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A6C548A82A2840A0E9F74F217EF325" ma:contentTypeVersion="19" ma:contentTypeDescription="Create a new document." ma:contentTypeScope="" ma:versionID="08a4e3040e80d6787dc9af981ecc24eb">
  <xsd:schema xmlns:xsd="http://www.w3.org/2001/XMLSchema" xmlns:xs="http://www.w3.org/2001/XMLSchema" xmlns:p="http://schemas.microsoft.com/office/2006/metadata/properties" xmlns:ns1="http://schemas.microsoft.com/sharepoint/v3" xmlns:ns2="065d4783-5d77-4661-9eb6-c6bce907b2cc" xmlns:ns3="ee7036bd-5abe-4c3a-9c84-778e1fc48883" targetNamespace="http://schemas.microsoft.com/office/2006/metadata/properties" ma:root="true" ma:fieldsID="46caff90f6a97a44c797f3653fc7f18c" ns1:_="" ns2:_="" ns3:_="">
    <xsd:import namespace="http://schemas.microsoft.com/sharepoint/v3"/>
    <xsd:import namespace="065d4783-5d77-4661-9eb6-c6bce907b2cc"/>
    <xsd:import namespace="ee7036bd-5abe-4c3a-9c84-778e1fc488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5d4783-5d77-4661-9eb6-c6bce907b2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147fd38-1f12-454d-9cf0-a7a4989751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7036bd-5abe-4c3a-9c84-778e1fc488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9d81f36-0e05-4f56-a551-ecc67b1b83c0}" ma:internalName="TaxCatchAll" ma:showField="CatchAllData" ma:web="ee7036bd-5abe-4c3a-9c84-778e1fc488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E0933C-9E39-48A6-83BA-92F136BA5AF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DD452C-1E83-47EE-8A2B-A72DC262CAF5}">
  <ds:schemaRefs>
    <ds:schemaRef ds:uri="http://schemas.microsoft.com/sharepoint/v3"/>
    <ds:schemaRef ds:uri="http://purl.org/dc/terms/"/>
    <ds:schemaRef ds:uri="http://www.w3.org/XML/1998/namespace"/>
    <ds:schemaRef ds:uri="http://purl.org/dc/elements/1.1/"/>
    <ds:schemaRef ds:uri="http://purl.org/dc/dcmitype/"/>
    <ds:schemaRef ds:uri="ee7036bd-5abe-4c3a-9c84-778e1fc48883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065d4783-5d77-4661-9eb6-c6bce907b2cc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F198625-0E83-4143-A61B-994A42DD4EC5}">
  <ds:schemaRefs>
    <ds:schemaRef ds:uri="065d4783-5d77-4661-9eb6-c6bce907b2cc"/>
    <ds:schemaRef ds:uri="ee7036bd-5abe-4c3a-9c84-778e1fc4888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2756</Words>
  <Application>Microsoft Office PowerPoint</Application>
  <PresentationFormat>Widescreen</PresentationFormat>
  <Paragraphs>270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Garamond</vt:lpstr>
      <vt:lpstr>Wingdings</vt:lpstr>
      <vt:lpstr>Custom Design</vt:lpstr>
      <vt:lpstr>FY 2025 Senate  Ways and Means Budget</vt:lpstr>
      <vt:lpstr>Commonwealth Fiscal Overview – FY 2025</vt:lpstr>
      <vt:lpstr>FY 2025 Senate Ways and Means Budget</vt:lpstr>
      <vt:lpstr>Resources for Balance</vt:lpstr>
      <vt:lpstr>Fair Share Investments</vt:lpstr>
      <vt:lpstr>Key Investments  by Policy Area</vt:lpstr>
      <vt:lpstr>Expanding High-Quality Early Education and Care</vt:lpstr>
      <vt:lpstr>Lengthening our Lead on Elementary and Secondary Ed.</vt:lpstr>
      <vt:lpstr>Building an Equitable Future for Public Higher Education</vt:lpstr>
      <vt:lpstr>Supporting Our Local and Regional Partners</vt:lpstr>
      <vt:lpstr>Protecting Massachusetts’ Health and Wellbeing</vt:lpstr>
      <vt:lpstr>Fighting Poverty and Strengthening Families</vt:lpstr>
      <vt:lpstr>Promoting Housing Affordability and Accessibility</vt:lpstr>
      <vt:lpstr>Driving Economic and Workforce Development</vt:lpstr>
      <vt:lpstr>Preserving Our Environment</vt:lpstr>
      <vt:lpstr>Keeping Massachusetts Safe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Czepiel, Christopher (SEN)</dc:creator>
  <cp:lastModifiedBy>Czepiel, Christopher (SEN)</cp:lastModifiedBy>
  <cp:revision>1</cp:revision>
  <cp:lastPrinted>2024-05-06T16:56:34Z</cp:lastPrinted>
  <dcterms:created xsi:type="dcterms:W3CDTF">2023-11-17T22:46:11Z</dcterms:created>
  <dcterms:modified xsi:type="dcterms:W3CDTF">2024-05-07T15:53:50Z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0x010100C9A6C548A82A2840A0E9F74F217EF325</vt:lpwstr>
  </property>
  <property fmtid="{D5CDD505-2E9C-101B-9397-08002B2CF9AE}" pid="3" name="MediaServiceImageTags">
    <vt:lpwstr/>
  </property>
</Properties>
</file>