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9"/>
  </p:notesMasterIdLst>
  <p:handoutMasterIdLst>
    <p:handoutMasterId r:id="rId30"/>
  </p:handoutMasterIdLst>
  <p:sldIdLst>
    <p:sldId id="280" r:id="rId6"/>
    <p:sldId id="284" r:id="rId7"/>
    <p:sldId id="285" r:id="rId8"/>
    <p:sldId id="286" r:id="rId9"/>
    <p:sldId id="287" r:id="rId10"/>
    <p:sldId id="303" r:id="rId11"/>
    <p:sldId id="304" r:id="rId12"/>
    <p:sldId id="288" r:id="rId13"/>
    <p:sldId id="279" r:id="rId14"/>
    <p:sldId id="274" r:id="rId15"/>
    <p:sldId id="302" r:id="rId16"/>
    <p:sldId id="261" r:id="rId17"/>
    <p:sldId id="290" r:id="rId18"/>
    <p:sldId id="300" r:id="rId19"/>
    <p:sldId id="301" r:id="rId20"/>
    <p:sldId id="289" r:id="rId21"/>
    <p:sldId id="264" r:id="rId22"/>
    <p:sldId id="294" r:id="rId23"/>
    <p:sldId id="298" r:id="rId24"/>
    <p:sldId id="259" r:id="rId25"/>
    <p:sldId id="296" r:id="rId26"/>
    <p:sldId id="297" r:id="rId27"/>
    <p:sldId id="3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7C8EC-3FD2-EDC1-BD33-D6CBEB4D0684}" v="2" dt="2023-11-05T11:51:51.377"/>
    <p1510:client id="{DF785F49-094E-4A78-87A0-EB7ACD955E5D}" v="12069" dt="2023-08-15T16:47:06.4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2" d="100"/>
          <a:sy n="132" d="100"/>
        </p:scale>
        <p:origin x="15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Cost of Whole Home Heat Pump Installed</c:v>
                </c:pt>
              </c:strCache>
            </c:strRef>
          </c:tx>
          <c:spPr>
            <a:solidFill>
              <a:schemeClr val="dk1">
                <a:tint val="88000"/>
              </a:schemeClr>
            </a:solidFill>
            <a:ln>
              <a:noFill/>
            </a:ln>
            <a:effectLst/>
          </c:spPr>
          <c:invertIfNegative val="0"/>
          <c:cat>
            <c:strRef>
              <c:f>Sheet1!$A$2:$A$6</c:f>
              <c:strCache>
                <c:ptCount val="5"/>
                <c:pt idx="0">
                  <c:v>Building Sector Technical Report</c:v>
                </c:pt>
                <c:pt idx="1">
                  <c:v>Energy Pathways to Decarbonization</c:v>
                </c:pt>
                <c:pt idx="2">
                  <c:v>Mass Save 2021 Whole Home Measure (EA2c272)</c:v>
                </c:pt>
                <c:pt idx="3">
                  <c:v>Mass CEC heat pump study (2022)</c:v>
                </c:pt>
                <c:pt idx="4">
                  <c:v>Current Anecdotal Reports</c:v>
                </c:pt>
              </c:strCache>
            </c:strRef>
          </c:cat>
          <c:val>
            <c:numRef>
              <c:f>Sheet1!$B$2:$B$6</c:f>
              <c:numCache>
                <c:formatCode>"$"#,##0_);[Red]\("$"#,##0\)</c:formatCode>
                <c:ptCount val="5"/>
                <c:pt idx="0">
                  <c:v>7500</c:v>
                </c:pt>
                <c:pt idx="1">
                  <c:v>10500</c:v>
                </c:pt>
                <c:pt idx="2">
                  <c:v>16163</c:v>
                </c:pt>
                <c:pt idx="3">
                  <c:v>18755</c:v>
                </c:pt>
                <c:pt idx="4">
                  <c:v>27500</c:v>
                </c:pt>
              </c:numCache>
            </c:numRef>
          </c:val>
          <c:extLst>
            <c:ext xmlns:c16="http://schemas.microsoft.com/office/drawing/2014/chart" uri="{C3380CC4-5D6E-409C-BE32-E72D297353CC}">
              <c16:uniqueId val="{00000000-1EA1-45C1-9163-02B11E9B8FE4}"/>
            </c:ext>
          </c:extLst>
        </c:ser>
        <c:dLbls>
          <c:showLegendKey val="0"/>
          <c:showVal val="0"/>
          <c:showCatName val="0"/>
          <c:showSerName val="0"/>
          <c:showPercent val="0"/>
          <c:showBubbleSize val="0"/>
        </c:dLbls>
        <c:gapWidth val="219"/>
        <c:overlap val="-27"/>
        <c:axId val="1639403664"/>
        <c:axId val="1639383280"/>
      </c:barChart>
      <c:catAx>
        <c:axId val="163940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9383280"/>
        <c:crosses val="autoZero"/>
        <c:auto val="1"/>
        <c:lblAlgn val="ctr"/>
        <c:lblOffset val="100"/>
        <c:noMultiLvlLbl val="0"/>
      </c:catAx>
      <c:valAx>
        <c:axId val="16393832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9403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Lifetime</a:t>
            </a:r>
            <a:r>
              <a:rPr lang="en-US" baseline="0"/>
              <a:t> </a:t>
            </a:r>
            <a:r>
              <a:rPr lang="en-US"/>
              <a:t>GHG Savings from partial displacement with MSHP</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Lifetime Savings MTCO2e</c:v>
                </c:pt>
              </c:strCache>
            </c:strRef>
          </c:tx>
          <c:spPr>
            <a:solidFill>
              <a:schemeClr val="accent1"/>
            </a:solidFill>
            <a:ln>
              <a:noFill/>
            </a:ln>
            <a:effectLst/>
          </c:spPr>
          <c:invertIfNegative val="0"/>
          <c:cat>
            <c:strRef>
              <c:f>Sheet1!$A$2:$A$6</c:f>
              <c:strCache>
                <c:ptCount val="5"/>
                <c:pt idx="0">
                  <c:v>Oil Conversion 25 cutover</c:v>
                </c:pt>
                <c:pt idx="1">
                  <c:v>Gas Conversion 25 cutover</c:v>
                </c:pt>
                <c:pt idx="2">
                  <c:v>Oil Conversion 35 cutover</c:v>
                </c:pt>
                <c:pt idx="3">
                  <c:v>Gas Conversion 35 Cutover</c:v>
                </c:pt>
                <c:pt idx="4">
                  <c:v>Cost of Likely GHG Leakage</c:v>
                </c:pt>
              </c:strCache>
            </c:strRef>
          </c:cat>
          <c:val>
            <c:numRef>
              <c:f>Sheet1!$B$2:$B$6</c:f>
              <c:numCache>
                <c:formatCode>General</c:formatCode>
                <c:ptCount val="5"/>
                <c:pt idx="0">
                  <c:v>38.299999999999997</c:v>
                </c:pt>
                <c:pt idx="1">
                  <c:v>21.8</c:v>
                </c:pt>
                <c:pt idx="2">
                  <c:v>20</c:v>
                </c:pt>
                <c:pt idx="3">
                  <c:v>10</c:v>
                </c:pt>
                <c:pt idx="4">
                  <c:v>-10</c:v>
                </c:pt>
              </c:numCache>
            </c:numRef>
          </c:val>
          <c:extLst>
            <c:ext xmlns:c16="http://schemas.microsoft.com/office/drawing/2014/chart" uri="{C3380CC4-5D6E-409C-BE32-E72D297353CC}">
              <c16:uniqueId val="{00000000-6DD3-49EF-9A80-AD37E27E19C5}"/>
            </c:ext>
          </c:extLst>
        </c:ser>
        <c:dLbls>
          <c:showLegendKey val="0"/>
          <c:showVal val="0"/>
          <c:showCatName val="0"/>
          <c:showSerName val="0"/>
          <c:showPercent val="0"/>
          <c:showBubbleSize val="0"/>
        </c:dLbls>
        <c:gapWidth val="219"/>
        <c:overlap val="-27"/>
        <c:axId val="2128312928"/>
        <c:axId val="10533872"/>
      </c:barChart>
      <c:dateAx>
        <c:axId val="2128312928"/>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33872"/>
        <c:crosses val="autoZero"/>
        <c:auto val="0"/>
        <c:lblOffset val="80"/>
        <c:baseTimeUnit val="days"/>
      </c:dateAx>
      <c:valAx>
        <c:axId val="10533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8312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First Year of Electrification Goals</a:t>
            </a:r>
            <a:r>
              <a:rPr lang="en-US" baseline="0"/>
              <a:t> vs Results </a:t>
            </a:r>
            <a:r>
              <a:rPr lang="en-US"/>
              <a:t>(2022,</a:t>
            </a:r>
            <a:r>
              <a:rPr lang="en-US" baseline="0"/>
              <a:t> # of Homes)</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2022 Results</c:v>
                </c:pt>
              </c:strCache>
            </c:strRef>
          </c:tx>
          <c:spPr>
            <a:solidFill>
              <a:schemeClr val="accent1"/>
            </a:solidFill>
            <a:ln>
              <a:noFill/>
            </a:ln>
            <a:effectLst/>
          </c:spPr>
          <c:invertIfNegative val="0"/>
          <c:cat>
            <c:strRef>
              <c:f>Sheet1!$A$2:$A$14</c:f>
              <c:strCache>
                <c:ptCount val="13"/>
                <c:pt idx="0">
                  <c:v>Single Family/Full Displacement, Oil</c:v>
                </c:pt>
                <c:pt idx="1">
                  <c:v>Single Family/Partial Displacement, Oil</c:v>
                </c:pt>
                <c:pt idx="2">
                  <c:v>Single Family/Electric Resistance</c:v>
                </c:pt>
                <c:pt idx="3">
                  <c:v>Multifamily/Displacement - Oil</c:v>
                </c:pt>
                <c:pt idx="4">
                  <c:v>Multifamily/Electric Resistance</c:v>
                </c:pt>
                <c:pt idx="5">
                  <c:v>Income Eligible Single Family/Full Displacement, Oil</c:v>
                </c:pt>
                <c:pt idx="6">
                  <c:v>Income Eligibile Single Family/Partial Displacement, Oil</c:v>
                </c:pt>
                <c:pt idx="7">
                  <c:v>Income Eligible Single Family/Electric Resistance</c:v>
                </c:pt>
                <c:pt idx="8">
                  <c:v>Income Eligible Multifamily/Full Displacement, Oil</c:v>
                </c:pt>
                <c:pt idx="9">
                  <c:v>Income Eligible Multifamily/Partial Displacement, Oil</c:v>
                </c:pt>
                <c:pt idx="10">
                  <c:v>Income Eligible Multifamily/Electric Resistance</c:v>
                </c:pt>
                <c:pt idx="11">
                  <c:v>Full Displacement, Gas</c:v>
                </c:pt>
                <c:pt idx="12">
                  <c:v>Partial Displacement, Gas</c:v>
                </c:pt>
              </c:strCache>
            </c:strRef>
          </c:cat>
          <c:val>
            <c:numRef>
              <c:f>Sheet1!$B$2:$B$14</c:f>
              <c:numCache>
                <c:formatCode>#,##0</c:formatCode>
                <c:ptCount val="13"/>
                <c:pt idx="0">
                  <c:v>2843</c:v>
                </c:pt>
                <c:pt idx="1">
                  <c:v>4150</c:v>
                </c:pt>
                <c:pt idx="2">
                  <c:v>2057</c:v>
                </c:pt>
                <c:pt idx="3" formatCode="General">
                  <c:v>0</c:v>
                </c:pt>
                <c:pt idx="4" formatCode="General">
                  <c:v>108</c:v>
                </c:pt>
                <c:pt idx="5" formatCode="General">
                  <c:v>186</c:v>
                </c:pt>
                <c:pt idx="6" formatCode="General">
                  <c:v>59</c:v>
                </c:pt>
                <c:pt idx="7" formatCode="General">
                  <c:v>184</c:v>
                </c:pt>
                <c:pt idx="8" formatCode="General">
                  <c:v>4</c:v>
                </c:pt>
                <c:pt idx="9" formatCode="General">
                  <c:v>0</c:v>
                </c:pt>
                <c:pt idx="10" formatCode="General">
                  <c:v>56</c:v>
                </c:pt>
                <c:pt idx="11">
                  <c:v>2639</c:v>
                </c:pt>
                <c:pt idx="12">
                  <c:v>2626</c:v>
                </c:pt>
              </c:numCache>
            </c:numRef>
          </c:val>
          <c:extLst>
            <c:ext xmlns:c16="http://schemas.microsoft.com/office/drawing/2014/chart" uri="{C3380CC4-5D6E-409C-BE32-E72D297353CC}">
              <c16:uniqueId val="{00000000-395B-44E6-8E6A-AD3C9133C679}"/>
            </c:ext>
          </c:extLst>
        </c:ser>
        <c:ser>
          <c:idx val="1"/>
          <c:order val="1"/>
          <c:tx>
            <c:strRef>
              <c:f>Sheet1!$C$1</c:f>
              <c:strCache>
                <c:ptCount val="1"/>
                <c:pt idx="0">
                  <c:v>2022 Goal</c:v>
                </c:pt>
              </c:strCache>
            </c:strRef>
          </c:tx>
          <c:spPr>
            <a:solidFill>
              <a:schemeClr val="accent2"/>
            </a:solidFill>
            <a:ln>
              <a:noFill/>
            </a:ln>
            <a:effectLst/>
          </c:spPr>
          <c:invertIfNegative val="0"/>
          <c:cat>
            <c:strRef>
              <c:f>Sheet1!$A$2:$A$14</c:f>
              <c:strCache>
                <c:ptCount val="13"/>
                <c:pt idx="0">
                  <c:v>Single Family/Full Displacement, Oil</c:v>
                </c:pt>
                <c:pt idx="1">
                  <c:v>Single Family/Partial Displacement, Oil</c:v>
                </c:pt>
                <c:pt idx="2">
                  <c:v>Single Family/Electric Resistance</c:v>
                </c:pt>
                <c:pt idx="3">
                  <c:v>Multifamily/Displacement - Oil</c:v>
                </c:pt>
                <c:pt idx="4">
                  <c:v>Multifamily/Electric Resistance</c:v>
                </c:pt>
                <c:pt idx="5">
                  <c:v>Income Eligible Single Family/Full Displacement, Oil</c:v>
                </c:pt>
                <c:pt idx="6">
                  <c:v>Income Eligibile Single Family/Partial Displacement, Oil</c:v>
                </c:pt>
                <c:pt idx="7">
                  <c:v>Income Eligible Single Family/Electric Resistance</c:v>
                </c:pt>
                <c:pt idx="8">
                  <c:v>Income Eligible Multifamily/Full Displacement, Oil</c:v>
                </c:pt>
                <c:pt idx="9">
                  <c:v>Income Eligible Multifamily/Partial Displacement, Oil</c:v>
                </c:pt>
                <c:pt idx="10">
                  <c:v>Income Eligible Multifamily/Electric Resistance</c:v>
                </c:pt>
                <c:pt idx="11">
                  <c:v>Full Displacement, Gas</c:v>
                </c:pt>
                <c:pt idx="12">
                  <c:v>Partial Displacement, Gas</c:v>
                </c:pt>
              </c:strCache>
            </c:strRef>
          </c:cat>
          <c:val>
            <c:numRef>
              <c:f>Sheet1!$C$2:$C$14</c:f>
              <c:numCache>
                <c:formatCode>#,##0</c:formatCode>
                <c:ptCount val="13"/>
                <c:pt idx="0">
                  <c:v>1607</c:v>
                </c:pt>
                <c:pt idx="1">
                  <c:v>5233</c:v>
                </c:pt>
                <c:pt idx="2">
                  <c:v>2180</c:v>
                </c:pt>
                <c:pt idx="3" formatCode="General">
                  <c:v>16</c:v>
                </c:pt>
                <c:pt idx="4" formatCode="General">
                  <c:v>107</c:v>
                </c:pt>
                <c:pt idx="5" formatCode="General">
                  <c:v>524</c:v>
                </c:pt>
                <c:pt idx="6" formatCode="General">
                  <c:v>368</c:v>
                </c:pt>
                <c:pt idx="7" formatCode="General">
                  <c:v>139</c:v>
                </c:pt>
                <c:pt idx="8" formatCode="General">
                  <c:v>97</c:v>
                </c:pt>
                <c:pt idx="9" formatCode="General">
                  <c:v>0</c:v>
                </c:pt>
                <c:pt idx="10" formatCode="General">
                  <c:v>745</c:v>
                </c:pt>
                <c:pt idx="11" formatCode="General">
                  <c:v>65</c:v>
                </c:pt>
                <c:pt idx="12" formatCode="General">
                  <c:v>206</c:v>
                </c:pt>
              </c:numCache>
            </c:numRef>
          </c:val>
          <c:extLst>
            <c:ext xmlns:c16="http://schemas.microsoft.com/office/drawing/2014/chart" uri="{C3380CC4-5D6E-409C-BE32-E72D297353CC}">
              <c16:uniqueId val="{00000001-395B-44E6-8E6A-AD3C9133C679}"/>
            </c:ext>
          </c:extLst>
        </c:ser>
        <c:dLbls>
          <c:showLegendKey val="0"/>
          <c:showVal val="0"/>
          <c:showCatName val="0"/>
          <c:showSerName val="0"/>
          <c:showPercent val="0"/>
          <c:showBubbleSize val="0"/>
        </c:dLbls>
        <c:gapWidth val="182"/>
        <c:axId val="1671702143"/>
        <c:axId val="1725814127"/>
      </c:barChart>
      <c:catAx>
        <c:axId val="1671702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25814127"/>
        <c:crosses val="autoZero"/>
        <c:auto val="1"/>
        <c:lblAlgn val="ctr"/>
        <c:lblOffset val="100"/>
        <c:noMultiLvlLbl val="0"/>
      </c:catAx>
      <c:valAx>
        <c:axId val="172581412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71702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109F0-9A6E-4F25-A9FA-788C224505A5}"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7100A950-C5A4-4C11-B368-EB80BEC93474}">
      <dgm:prSet/>
      <dgm:spPr/>
      <dgm:t>
        <a:bodyPr/>
        <a:lstStyle/>
        <a:p>
          <a:pPr>
            <a:lnSpc>
              <a:spcPct val="100000"/>
            </a:lnSpc>
          </a:pPr>
          <a:r>
            <a:rPr lang="en-US"/>
            <a:t>EoEEA GHG emission tracking – are we meeting statutory climate goals?</a:t>
          </a:r>
        </a:p>
      </dgm:t>
    </dgm:pt>
    <dgm:pt modelId="{DAED0376-5E12-4852-9377-636E18CFAFE9}" type="parTrans" cxnId="{17079DAF-B29D-40EC-B963-0A1C723BA97A}">
      <dgm:prSet/>
      <dgm:spPr/>
      <dgm:t>
        <a:bodyPr/>
        <a:lstStyle/>
        <a:p>
          <a:endParaRPr lang="en-US"/>
        </a:p>
      </dgm:t>
    </dgm:pt>
    <dgm:pt modelId="{FC294235-C15F-478C-B02F-0155F9604B57}" type="sibTrans" cxnId="{17079DAF-B29D-40EC-B963-0A1C723BA97A}">
      <dgm:prSet/>
      <dgm:spPr/>
      <dgm:t>
        <a:bodyPr/>
        <a:lstStyle/>
        <a:p>
          <a:endParaRPr lang="en-US"/>
        </a:p>
      </dgm:t>
    </dgm:pt>
    <dgm:pt modelId="{94E9675D-DAE3-4AAB-A2A0-64180E25041F}">
      <dgm:prSet/>
      <dgm:spPr/>
      <dgm:t>
        <a:bodyPr/>
        <a:lstStyle/>
        <a:p>
          <a:pPr>
            <a:lnSpc>
              <a:spcPct val="100000"/>
            </a:lnSpc>
          </a:pPr>
          <a:r>
            <a:rPr lang="en-US"/>
            <a:t>Mass Save benefit-cost analysis – how do electrification measure benefits compare to measure costs?</a:t>
          </a:r>
        </a:p>
      </dgm:t>
    </dgm:pt>
    <dgm:pt modelId="{2B65B154-F3EE-40C5-8FDD-820F5A6CB067}" type="parTrans" cxnId="{59C6575D-744C-4C3A-8852-92CDFB889389}">
      <dgm:prSet/>
      <dgm:spPr/>
      <dgm:t>
        <a:bodyPr/>
        <a:lstStyle/>
        <a:p>
          <a:endParaRPr lang="en-US"/>
        </a:p>
      </dgm:t>
    </dgm:pt>
    <dgm:pt modelId="{8A956708-2334-4EB1-BB93-ABD9EC6A9523}" type="sibTrans" cxnId="{59C6575D-744C-4C3A-8852-92CDFB889389}">
      <dgm:prSet/>
      <dgm:spPr/>
      <dgm:t>
        <a:bodyPr/>
        <a:lstStyle/>
        <a:p>
          <a:endParaRPr lang="en-US"/>
        </a:p>
      </dgm:t>
    </dgm:pt>
    <dgm:pt modelId="{3BA2291C-EBDA-40F6-9527-C8D65709DDC1}">
      <dgm:prSet/>
      <dgm:spPr/>
      <dgm:t>
        <a:bodyPr/>
        <a:lstStyle/>
        <a:p>
          <a:pPr>
            <a:lnSpc>
              <a:spcPct val="100000"/>
            </a:lnSpc>
          </a:pPr>
          <a:r>
            <a:rPr lang="en-US"/>
            <a:t>Individual consumer – how is a heat pump installation likely to pencil out financially?</a:t>
          </a:r>
        </a:p>
      </dgm:t>
    </dgm:pt>
    <dgm:pt modelId="{ECB195A4-74EC-4077-A221-6C4E27E30873}" type="parTrans" cxnId="{DB746625-F16E-4249-A638-9FF7006D4AEA}">
      <dgm:prSet/>
      <dgm:spPr/>
      <dgm:t>
        <a:bodyPr/>
        <a:lstStyle/>
        <a:p>
          <a:endParaRPr lang="en-US"/>
        </a:p>
      </dgm:t>
    </dgm:pt>
    <dgm:pt modelId="{7B9C2DD6-D4CF-4524-B263-D0F65C5E2827}" type="sibTrans" cxnId="{DB746625-F16E-4249-A638-9FF7006D4AEA}">
      <dgm:prSet/>
      <dgm:spPr/>
      <dgm:t>
        <a:bodyPr/>
        <a:lstStyle/>
        <a:p>
          <a:endParaRPr lang="en-US"/>
        </a:p>
      </dgm:t>
    </dgm:pt>
    <dgm:pt modelId="{7C5E0C3D-759F-42B0-AD0A-F97ECA989A4B}" type="pres">
      <dgm:prSet presAssocID="{881109F0-9A6E-4F25-A9FA-788C224505A5}" presName="root" presStyleCnt="0">
        <dgm:presLayoutVars>
          <dgm:dir/>
          <dgm:resizeHandles val="exact"/>
        </dgm:presLayoutVars>
      </dgm:prSet>
      <dgm:spPr/>
    </dgm:pt>
    <dgm:pt modelId="{B90244E4-BDF3-4A1B-BE3D-5DAC40DE9AFF}" type="pres">
      <dgm:prSet presAssocID="{7100A950-C5A4-4C11-B368-EB80BEC93474}" presName="compNode" presStyleCnt="0"/>
      <dgm:spPr/>
    </dgm:pt>
    <dgm:pt modelId="{3DBEB040-D72D-482E-9D99-6EA12701E48A}" type="pres">
      <dgm:prSet presAssocID="{7100A950-C5A4-4C11-B368-EB80BEC9347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Downward trend graph with solid fill"/>
        </a:ext>
      </dgm:extLst>
    </dgm:pt>
    <dgm:pt modelId="{8835803F-47B4-4307-B578-4E7AEE4D5EE0}" type="pres">
      <dgm:prSet presAssocID="{7100A950-C5A4-4C11-B368-EB80BEC93474}" presName="spaceRect" presStyleCnt="0"/>
      <dgm:spPr/>
    </dgm:pt>
    <dgm:pt modelId="{153D2E0F-9561-4EAD-96B4-4607BC10ECED}" type="pres">
      <dgm:prSet presAssocID="{7100A950-C5A4-4C11-B368-EB80BEC93474}" presName="textRect" presStyleLbl="revTx" presStyleIdx="0" presStyleCnt="3">
        <dgm:presLayoutVars>
          <dgm:chMax val="1"/>
          <dgm:chPref val="1"/>
        </dgm:presLayoutVars>
      </dgm:prSet>
      <dgm:spPr/>
    </dgm:pt>
    <dgm:pt modelId="{6746DF4B-4E54-4546-A175-7307D3660DB0}" type="pres">
      <dgm:prSet presAssocID="{FC294235-C15F-478C-B02F-0155F9604B57}" presName="sibTrans" presStyleCnt="0"/>
      <dgm:spPr/>
    </dgm:pt>
    <dgm:pt modelId="{4219435B-D1BC-427E-96E1-FC2174DBD768}" type="pres">
      <dgm:prSet presAssocID="{94E9675D-DAE3-4AAB-A2A0-64180E25041F}" presName="compNode" presStyleCnt="0"/>
      <dgm:spPr/>
    </dgm:pt>
    <dgm:pt modelId="{D308F1EB-E7AD-43B3-8ECA-D35F95538E02}" type="pres">
      <dgm:prSet presAssocID="{94E9675D-DAE3-4AAB-A2A0-64180E25041F}"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able with solid fill"/>
        </a:ext>
      </dgm:extLst>
    </dgm:pt>
    <dgm:pt modelId="{41125683-7665-45B8-A939-A4572F603625}" type="pres">
      <dgm:prSet presAssocID="{94E9675D-DAE3-4AAB-A2A0-64180E25041F}" presName="spaceRect" presStyleCnt="0"/>
      <dgm:spPr/>
    </dgm:pt>
    <dgm:pt modelId="{4AA1DA34-9916-473D-AE23-B9D45A72FB25}" type="pres">
      <dgm:prSet presAssocID="{94E9675D-DAE3-4AAB-A2A0-64180E25041F}" presName="textRect" presStyleLbl="revTx" presStyleIdx="1" presStyleCnt="3">
        <dgm:presLayoutVars>
          <dgm:chMax val="1"/>
          <dgm:chPref val="1"/>
        </dgm:presLayoutVars>
      </dgm:prSet>
      <dgm:spPr/>
    </dgm:pt>
    <dgm:pt modelId="{E849B13B-A377-4DBF-B1D0-40767F21CA88}" type="pres">
      <dgm:prSet presAssocID="{8A956708-2334-4EB1-BB93-ABD9EC6A9523}" presName="sibTrans" presStyleCnt="0"/>
      <dgm:spPr/>
    </dgm:pt>
    <dgm:pt modelId="{707E24E4-3E45-4884-8D37-EBCE1DA355FD}" type="pres">
      <dgm:prSet presAssocID="{3BA2291C-EBDA-40F6-9527-C8D65709DDC1}" presName="compNode" presStyleCnt="0"/>
      <dgm:spPr/>
    </dgm:pt>
    <dgm:pt modelId="{07072878-FA54-47EE-9110-6E638027551E}" type="pres">
      <dgm:prSet presAssocID="{3BA2291C-EBDA-40F6-9527-C8D65709DDC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8E12D9F5-4662-431B-9626-694729C48D77}" type="pres">
      <dgm:prSet presAssocID="{3BA2291C-EBDA-40F6-9527-C8D65709DDC1}" presName="spaceRect" presStyleCnt="0"/>
      <dgm:spPr/>
    </dgm:pt>
    <dgm:pt modelId="{7663DAE9-4E33-4858-B77E-ED37394DEB7D}" type="pres">
      <dgm:prSet presAssocID="{3BA2291C-EBDA-40F6-9527-C8D65709DDC1}" presName="textRect" presStyleLbl="revTx" presStyleIdx="2" presStyleCnt="3">
        <dgm:presLayoutVars>
          <dgm:chMax val="1"/>
          <dgm:chPref val="1"/>
        </dgm:presLayoutVars>
      </dgm:prSet>
      <dgm:spPr/>
    </dgm:pt>
  </dgm:ptLst>
  <dgm:cxnLst>
    <dgm:cxn modelId="{DB746625-F16E-4249-A638-9FF7006D4AEA}" srcId="{881109F0-9A6E-4F25-A9FA-788C224505A5}" destId="{3BA2291C-EBDA-40F6-9527-C8D65709DDC1}" srcOrd="2" destOrd="0" parTransId="{ECB195A4-74EC-4077-A221-6C4E27E30873}" sibTransId="{7B9C2DD6-D4CF-4524-B263-D0F65C5E2827}"/>
    <dgm:cxn modelId="{F4C41B29-852F-4901-91E7-DE8308926A14}" type="presOf" srcId="{881109F0-9A6E-4F25-A9FA-788C224505A5}" destId="{7C5E0C3D-759F-42B0-AD0A-F97ECA989A4B}" srcOrd="0" destOrd="0" presId="urn:microsoft.com/office/officeart/2018/2/layout/IconLabelList"/>
    <dgm:cxn modelId="{59C6575D-744C-4C3A-8852-92CDFB889389}" srcId="{881109F0-9A6E-4F25-A9FA-788C224505A5}" destId="{94E9675D-DAE3-4AAB-A2A0-64180E25041F}" srcOrd="1" destOrd="0" parTransId="{2B65B154-F3EE-40C5-8FDD-820F5A6CB067}" sibTransId="{8A956708-2334-4EB1-BB93-ABD9EC6A9523}"/>
    <dgm:cxn modelId="{B030146E-C411-446B-89E5-61D67011E085}" type="presOf" srcId="{94E9675D-DAE3-4AAB-A2A0-64180E25041F}" destId="{4AA1DA34-9916-473D-AE23-B9D45A72FB25}" srcOrd="0" destOrd="0" presId="urn:microsoft.com/office/officeart/2018/2/layout/IconLabelList"/>
    <dgm:cxn modelId="{65F5A4AA-80C4-404B-9845-45C395D1E538}" type="presOf" srcId="{7100A950-C5A4-4C11-B368-EB80BEC93474}" destId="{153D2E0F-9561-4EAD-96B4-4607BC10ECED}" srcOrd="0" destOrd="0" presId="urn:microsoft.com/office/officeart/2018/2/layout/IconLabelList"/>
    <dgm:cxn modelId="{17079DAF-B29D-40EC-B963-0A1C723BA97A}" srcId="{881109F0-9A6E-4F25-A9FA-788C224505A5}" destId="{7100A950-C5A4-4C11-B368-EB80BEC93474}" srcOrd="0" destOrd="0" parTransId="{DAED0376-5E12-4852-9377-636E18CFAFE9}" sibTransId="{FC294235-C15F-478C-B02F-0155F9604B57}"/>
    <dgm:cxn modelId="{507465DF-0304-4E0A-BD9D-91A0F3CCAD8C}" type="presOf" srcId="{3BA2291C-EBDA-40F6-9527-C8D65709DDC1}" destId="{7663DAE9-4E33-4858-B77E-ED37394DEB7D}" srcOrd="0" destOrd="0" presId="urn:microsoft.com/office/officeart/2018/2/layout/IconLabelList"/>
    <dgm:cxn modelId="{BE51FAE7-AFBF-41DE-8D66-32F2B0233ECF}" type="presParOf" srcId="{7C5E0C3D-759F-42B0-AD0A-F97ECA989A4B}" destId="{B90244E4-BDF3-4A1B-BE3D-5DAC40DE9AFF}" srcOrd="0" destOrd="0" presId="urn:microsoft.com/office/officeart/2018/2/layout/IconLabelList"/>
    <dgm:cxn modelId="{10380D6C-0109-467F-8982-41D7A2558DD0}" type="presParOf" srcId="{B90244E4-BDF3-4A1B-BE3D-5DAC40DE9AFF}" destId="{3DBEB040-D72D-482E-9D99-6EA12701E48A}" srcOrd="0" destOrd="0" presId="urn:microsoft.com/office/officeart/2018/2/layout/IconLabelList"/>
    <dgm:cxn modelId="{38D1F040-44D5-4493-A474-707E5017BC0F}" type="presParOf" srcId="{B90244E4-BDF3-4A1B-BE3D-5DAC40DE9AFF}" destId="{8835803F-47B4-4307-B578-4E7AEE4D5EE0}" srcOrd="1" destOrd="0" presId="urn:microsoft.com/office/officeart/2018/2/layout/IconLabelList"/>
    <dgm:cxn modelId="{283E62EE-C05B-4602-8527-55824EF3D783}" type="presParOf" srcId="{B90244E4-BDF3-4A1B-BE3D-5DAC40DE9AFF}" destId="{153D2E0F-9561-4EAD-96B4-4607BC10ECED}" srcOrd="2" destOrd="0" presId="urn:microsoft.com/office/officeart/2018/2/layout/IconLabelList"/>
    <dgm:cxn modelId="{052CFC65-E847-4A27-99F2-96B3C0AA9087}" type="presParOf" srcId="{7C5E0C3D-759F-42B0-AD0A-F97ECA989A4B}" destId="{6746DF4B-4E54-4546-A175-7307D3660DB0}" srcOrd="1" destOrd="0" presId="urn:microsoft.com/office/officeart/2018/2/layout/IconLabelList"/>
    <dgm:cxn modelId="{F1C41F34-6C89-425C-85E9-03AA93A4D68C}" type="presParOf" srcId="{7C5E0C3D-759F-42B0-AD0A-F97ECA989A4B}" destId="{4219435B-D1BC-427E-96E1-FC2174DBD768}" srcOrd="2" destOrd="0" presId="urn:microsoft.com/office/officeart/2018/2/layout/IconLabelList"/>
    <dgm:cxn modelId="{58676338-3809-4C53-A549-EA4A282B5B1E}" type="presParOf" srcId="{4219435B-D1BC-427E-96E1-FC2174DBD768}" destId="{D308F1EB-E7AD-43B3-8ECA-D35F95538E02}" srcOrd="0" destOrd="0" presId="urn:microsoft.com/office/officeart/2018/2/layout/IconLabelList"/>
    <dgm:cxn modelId="{3DCC1911-10AC-4EF5-8A1C-46609C87F33A}" type="presParOf" srcId="{4219435B-D1BC-427E-96E1-FC2174DBD768}" destId="{41125683-7665-45B8-A939-A4572F603625}" srcOrd="1" destOrd="0" presId="urn:microsoft.com/office/officeart/2018/2/layout/IconLabelList"/>
    <dgm:cxn modelId="{66A978C0-B82D-4750-981D-8A6C5885963B}" type="presParOf" srcId="{4219435B-D1BC-427E-96E1-FC2174DBD768}" destId="{4AA1DA34-9916-473D-AE23-B9D45A72FB25}" srcOrd="2" destOrd="0" presId="urn:microsoft.com/office/officeart/2018/2/layout/IconLabelList"/>
    <dgm:cxn modelId="{C22AC63D-4E27-473A-9227-120E91D8A840}" type="presParOf" srcId="{7C5E0C3D-759F-42B0-AD0A-F97ECA989A4B}" destId="{E849B13B-A377-4DBF-B1D0-40767F21CA88}" srcOrd="3" destOrd="0" presId="urn:microsoft.com/office/officeart/2018/2/layout/IconLabelList"/>
    <dgm:cxn modelId="{61FF9CD5-0987-45D2-B7E6-C2B896D9A766}" type="presParOf" srcId="{7C5E0C3D-759F-42B0-AD0A-F97ECA989A4B}" destId="{707E24E4-3E45-4884-8D37-EBCE1DA355FD}" srcOrd="4" destOrd="0" presId="urn:microsoft.com/office/officeart/2018/2/layout/IconLabelList"/>
    <dgm:cxn modelId="{956B04C6-5E7D-4A5B-B9B3-D928A5A38348}" type="presParOf" srcId="{707E24E4-3E45-4884-8D37-EBCE1DA355FD}" destId="{07072878-FA54-47EE-9110-6E638027551E}" srcOrd="0" destOrd="0" presId="urn:microsoft.com/office/officeart/2018/2/layout/IconLabelList"/>
    <dgm:cxn modelId="{59F02390-BDF5-424E-862B-FBEE1D27D614}" type="presParOf" srcId="{707E24E4-3E45-4884-8D37-EBCE1DA355FD}" destId="{8E12D9F5-4662-431B-9626-694729C48D77}" srcOrd="1" destOrd="0" presId="urn:microsoft.com/office/officeart/2018/2/layout/IconLabelList"/>
    <dgm:cxn modelId="{2A7C6123-E41B-4FAC-97A5-5AFFC38F2BF3}" type="presParOf" srcId="{707E24E4-3E45-4884-8D37-EBCE1DA355FD}" destId="{7663DAE9-4E33-4858-B77E-ED37394DEB7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58DE55-DBAF-4AB7-AE66-E8B8B5DEEE5A}"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3E9625B-253C-45E0-BE10-A123E4A162CC}">
      <dgm:prSet custT="1"/>
      <dgm:spPr/>
      <dgm:t>
        <a:bodyPr/>
        <a:lstStyle/>
        <a:p>
          <a:r>
            <a:rPr lang="en-US" sz="2000"/>
            <a:t>Installation cost -- $</a:t>
          </a:r>
        </a:p>
      </dgm:t>
    </dgm:pt>
    <dgm:pt modelId="{43573E57-353D-4C45-B8AC-9FF10B64FD07}" type="parTrans" cxnId="{73F20D64-ED08-444C-8537-B1B1CD604DC6}">
      <dgm:prSet/>
      <dgm:spPr/>
      <dgm:t>
        <a:bodyPr/>
        <a:lstStyle/>
        <a:p>
          <a:endParaRPr lang="en-US"/>
        </a:p>
      </dgm:t>
    </dgm:pt>
    <dgm:pt modelId="{C44650E2-6FB5-463F-A2BE-CA2BF45EB75D}" type="sibTrans" cxnId="{73F20D64-ED08-444C-8537-B1B1CD604DC6}">
      <dgm:prSet/>
      <dgm:spPr/>
      <dgm:t>
        <a:bodyPr/>
        <a:lstStyle/>
        <a:p>
          <a:endParaRPr lang="en-US"/>
        </a:p>
      </dgm:t>
    </dgm:pt>
    <dgm:pt modelId="{01A9CAFE-ED7C-4D15-9685-2FF78E575E0A}">
      <dgm:prSet custT="1"/>
      <dgm:spPr/>
      <dgm:t>
        <a:bodyPr/>
        <a:lstStyle/>
        <a:p>
          <a:r>
            <a:rPr lang="en-US" sz="2000"/>
            <a:t>Operating efficiency -- SCOP, HSPF</a:t>
          </a:r>
        </a:p>
      </dgm:t>
    </dgm:pt>
    <dgm:pt modelId="{D88BD46F-AC13-46A8-9052-2002CA1472DC}" type="parTrans" cxnId="{B3E3F3FB-599B-47B6-880F-AEA322F72F54}">
      <dgm:prSet/>
      <dgm:spPr/>
      <dgm:t>
        <a:bodyPr/>
        <a:lstStyle/>
        <a:p>
          <a:endParaRPr lang="en-US"/>
        </a:p>
      </dgm:t>
    </dgm:pt>
    <dgm:pt modelId="{E63D156A-F908-43FD-B36B-181869349C50}" type="sibTrans" cxnId="{B3E3F3FB-599B-47B6-880F-AEA322F72F54}">
      <dgm:prSet/>
      <dgm:spPr/>
      <dgm:t>
        <a:bodyPr/>
        <a:lstStyle/>
        <a:p>
          <a:endParaRPr lang="en-US"/>
        </a:p>
      </dgm:t>
    </dgm:pt>
    <dgm:pt modelId="{75B3A12D-9705-4780-AC83-FDC8F2B079C9}">
      <dgm:prSet custT="1"/>
      <dgm:spPr/>
      <dgm:t>
        <a:bodyPr/>
        <a:lstStyle/>
        <a:p>
          <a:r>
            <a:rPr lang="en-US" sz="2000"/>
            <a:t>Refrigerant leak rates -- % of charge lost annually</a:t>
          </a:r>
        </a:p>
      </dgm:t>
    </dgm:pt>
    <dgm:pt modelId="{CEC1E620-210C-4ED9-8CF6-896FDD1E29F1}" type="parTrans" cxnId="{9BA04698-2701-4359-94DA-309B3AE90BAF}">
      <dgm:prSet/>
      <dgm:spPr/>
      <dgm:t>
        <a:bodyPr/>
        <a:lstStyle/>
        <a:p>
          <a:endParaRPr lang="en-US"/>
        </a:p>
      </dgm:t>
    </dgm:pt>
    <dgm:pt modelId="{F8682A56-1ACC-4610-B4F3-A392F7DAE6FE}" type="sibTrans" cxnId="{9BA04698-2701-4359-94DA-309B3AE90BAF}">
      <dgm:prSet/>
      <dgm:spPr/>
      <dgm:t>
        <a:bodyPr/>
        <a:lstStyle/>
        <a:p>
          <a:endParaRPr lang="en-US"/>
        </a:p>
      </dgm:t>
    </dgm:pt>
    <dgm:pt modelId="{3A08E8C4-6757-44FB-A9D6-0A643FAA82AD}">
      <dgm:prSet custT="1"/>
      <dgm:spPr/>
      <dgm:t>
        <a:bodyPr/>
        <a:lstStyle/>
        <a:p>
          <a:r>
            <a:rPr lang="en-US" sz="2000"/>
            <a:t>Share of heating load -- partial, full, %</a:t>
          </a:r>
        </a:p>
      </dgm:t>
    </dgm:pt>
    <dgm:pt modelId="{1384D91F-8740-4BC4-8246-B2933EB9D430}" type="parTrans" cxnId="{0BA2DC38-224F-44B5-872C-B2BF7509EB65}">
      <dgm:prSet/>
      <dgm:spPr/>
      <dgm:t>
        <a:bodyPr/>
        <a:lstStyle/>
        <a:p>
          <a:endParaRPr lang="en-US"/>
        </a:p>
      </dgm:t>
    </dgm:pt>
    <dgm:pt modelId="{191C36E7-3A6C-4AE2-9891-05AF116E8BCE}" type="sibTrans" cxnId="{0BA2DC38-224F-44B5-872C-B2BF7509EB65}">
      <dgm:prSet/>
      <dgm:spPr/>
      <dgm:t>
        <a:bodyPr/>
        <a:lstStyle/>
        <a:p>
          <a:endParaRPr lang="en-US"/>
        </a:p>
      </dgm:t>
    </dgm:pt>
    <dgm:pt modelId="{C3628A27-544F-4FF3-A7DC-947C261506F6}">
      <dgm:prSet custT="1"/>
      <dgm:spPr/>
      <dgm:t>
        <a:bodyPr/>
        <a:lstStyle/>
        <a:p>
          <a:r>
            <a:rPr lang="en-US" sz="2000"/>
            <a:t>Emissions from electricity -- kgCO2e/kwh</a:t>
          </a:r>
        </a:p>
      </dgm:t>
    </dgm:pt>
    <dgm:pt modelId="{624A5EE0-5071-4480-AE84-98079945CBCC}" type="parTrans" cxnId="{09587D2D-E07A-4D1E-86F3-D83CFABD0685}">
      <dgm:prSet/>
      <dgm:spPr/>
      <dgm:t>
        <a:bodyPr/>
        <a:lstStyle/>
        <a:p>
          <a:endParaRPr lang="en-US"/>
        </a:p>
      </dgm:t>
    </dgm:pt>
    <dgm:pt modelId="{3E1AC71E-0566-4853-A15F-B173BC3AE1F0}" type="sibTrans" cxnId="{09587D2D-E07A-4D1E-86F3-D83CFABD0685}">
      <dgm:prSet/>
      <dgm:spPr/>
      <dgm:t>
        <a:bodyPr/>
        <a:lstStyle/>
        <a:p>
          <a:endParaRPr lang="en-US"/>
        </a:p>
      </dgm:t>
    </dgm:pt>
    <dgm:pt modelId="{9CEDDE8B-FFBD-4864-8651-198876823080}">
      <dgm:prSet custT="1"/>
      <dgm:spPr/>
      <dgm:t>
        <a:bodyPr/>
        <a:lstStyle/>
        <a:p>
          <a:r>
            <a:rPr lang="en-US" sz="2000"/>
            <a:t>Fuel prices -- $/MMBTU</a:t>
          </a:r>
        </a:p>
      </dgm:t>
    </dgm:pt>
    <dgm:pt modelId="{74113B03-4FE0-43C8-B2D8-58372C9BFD37}" type="parTrans" cxnId="{2E353E46-FB49-43D3-BBEA-A4C8DFBD675F}">
      <dgm:prSet/>
      <dgm:spPr/>
      <dgm:t>
        <a:bodyPr/>
        <a:lstStyle/>
        <a:p>
          <a:endParaRPr lang="en-US"/>
        </a:p>
      </dgm:t>
    </dgm:pt>
    <dgm:pt modelId="{1FD672D1-6D92-49A7-AB57-EFFFB47ADD1B}" type="sibTrans" cxnId="{2E353E46-FB49-43D3-BBEA-A4C8DFBD675F}">
      <dgm:prSet/>
      <dgm:spPr/>
      <dgm:t>
        <a:bodyPr/>
        <a:lstStyle/>
        <a:p>
          <a:endParaRPr lang="en-US"/>
        </a:p>
      </dgm:t>
    </dgm:pt>
    <dgm:pt modelId="{F34CF22D-65EE-4EDC-977F-4C169FAF1518}">
      <dgm:prSet custT="1"/>
      <dgm:spPr/>
      <dgm:t>
        <a:bodyPr/>
        <a:lstStyle/>
        <a:p>
          <a:r>
            <a:rPr lang="en-US" sz="2000"/>
            <a:t>Electricity prices -- $/kwh</a:t>
          </a:r>
        </a:p>
      </dgm:t>
    </dgm:pt>
    <dgm:pt modelId="{264B2988-0241-4E1B-843A-3493406B8EF2}" type="parTrans" cxnId="{365479B5-F7A1-4A37-B605-BF1664DBFE9B}">
      <dgm:prSet/>
      <dgm:spPr/>
      <dgm:t>
        <a:bodyPr/>
        <a:lstStyle/>
        <a:p>
          <a:endParaRPr lang="en-US"/>
        </a:p>
      </dgm:t>
    </dgm:pt>
    <dgm:pt modelId="{D742CA77-EBE8-4536-A16A-DE83A5DDBB3A}" type="sibTrans" cxnId="{365479B5-F7A1-4A37-B605-BF1664DBFE9B}">
      <dgm:prSet/>
      <dgm:spPr/>
      <dgm:t>
        <a:bodyPr/>
        <a:lstStyle/>
        <a:p>
          <a:endParaRPr lang="en-US"/>
        </a:p>
      </dgm:t>
    </dgm:pt>
    <dgm:pt modelId="{3A85A0A7-595A-4BA2-9129-7CE21BAAA623}">
      <dgm:prSet custT="1"/>
      <dgm:spPr/>
      <dgm:t>
        <a:bodyPr/>
        <a:lstStyle/>
        <a:p>
          <a:r>
            <a:rPr lang="en-US" sz="2000"/>
            <a:t>Social cost of carbon -- $/MTCO2e</a:t>
          </a:r>
        </a:p>
      </dgm:t>
    </dgm:pt>
    <dgm:pt modelId="{E5D61413-9839-4CF5-9500-1D3454F7F45F}" type="parTrans" cxnId="{F5828ADA-25F4-4495-9C4E-1EFFFA25603F}">
      <dgm:prSet/>
      <dgm:spPr/>
      <dgm:t>
        <a:bodyPr/>
        <a:lstStyle/>
        <a:p>
          <a:endParaRPr lang="en-US"/>
        </a:p>
      </dgm:t>
    </dgm:pt>
    <dgm:pt modelId="{3FB8F33A-C2AA-40FE-82C2-5349D4C87C72}" type="sibTrans" cxnId="{F5828ADA-25F4-4495-9C4E-1EFFFA25603F}">
      <dgm:prSet/>
      <dgm:spPr/>
      <dgm:t>
        <a:bodyPr/>
        <a:lstStyle/>
        <a:p>
          <a:endParaRPr lang="en-US"/>
        </a:p>
      </dgm:t>
    </dgm:pt>
    <dgm:pt modelId="{5BA74404-DBBA-4FE7-BB44-CD852C825C97}">
      <dgm:prSet custT="1"/>
      <dgm:spPr/>
      <dgm:t>
        <a:bodyPr/>
        <a:lstStyle/>
        <a:p>
          <a:r>
            <a:rPr lang="en-US" sz="2000"/>
            <a:t>Installation volume</a:t>
          </a:r>
        </a:p>
      </dgm:t>
    </dgm:pt>
    <dgm:pt modelId="{02C0AD4B-BB15-4A84-8187-07F079A4A717}" type="parTrans" cxnId="{F5F1CE66-56DA-4DD4-BEF9-C50B9DB5340E}">
      <dgm:prSet/>
      <dgm:spPr/>
      <dgm:t>
        <a:bodyPr/>
        <a:lstStyle/>
        <a:p>
          <a:endParaRPr lang="en-US"/>
        </a:p>
      </dgm:t>
    </dgm:pt>
    <dgm:pt modelId="{F13585FC-931D-4A55-9835-E8F30A40A74C}" type="sibTrans" cxnId="{F5F1CE66-56DA-4DD4-BEF9-C50B9DB5340E}">
      <dgm:prSet/>
      <dgm:spPr/>
      <dgm:t>
        <a:bodyPr/>
        <a:lstStyle/>
        <a:p>
          <a:endParaRPr lang="en-US"/>
        </a:p>
      </dgm:t>
    </dgm:pt>
    <dgm:pt modelId="{82F74F38-F303-4D74-AD7C-E2EACCA4903A}">
      <dgm:prSet custT="1"/>
      <dgm:spPr/>
      <dgm:t>
        <a:bodyPr/>
        <a:lstStyle/>
        <a:p>
          <a:r>
            <a:rPr lang="en-US" sz="2000"/>
            <a:t>Gas leak rates – from electricity generation and in-home gas heating</a:t>
          </a:r>
        </a:p>
      </dgm:t>
    </dgm:pt>
    <dgm:pt modelId="{D8DC1826-2838-4788-9D4B-CEC373116B1D}" type="parTrans" cxnId="{E8A59EDC-1073-4FBC-85AF-F1FB96FB8185}">
      <dgm:prSet/>
      <dgm:spPr/>
      <dgm:t>
        <a:bodyPr/>
        <a:lstStyle/>
        <a:p>
          <a:endParaRPr lang="en-US"/>
        </a:p>
      </dgm:t>
    </dgm:pt>
    <dgm:pt modelId="{15294F58-F8F3-4B7C-81DA-C0A054F2771E}" type="sibTrans" cxnId="{E8A59EDC-1073-4FBC-85AF-F1FB96FB8185}">
      <dgm:prSet/>
      <dgm:spPr/>
      <dgm:t>
        <a:bodyPr/>
        <a:lstStyle/>
        <a:p>
          <a:endParaRPr lang="en-US"/>
        </a:p>
      </dgm:t>
    </dgm:pt>
    <dgm:pt modelId="{C911C790-D587-4672-A3FF-729EF428D8C3}">
      <dgm:prSet custT="1"/>
      <dgm:spPr/>
      <dgm:t>
        <a:bodyPr/>
        <a:lstStyle/>
        <a:p>
          <a:r>
            <a:rPr lang="en-US" sz="2000"/>
            <a:t>Load weighting of heat pump efficiency variation – portfolio SCOP vs. individual mean SCOP</a:t>
          </a:r>
        </a:p>
      </dgm:t>
    </dgm:pt>
    <dgm:pt modelId="{5BDF4A9A-1246-4D5F-93C8-53C04B3D6012}" type="parTrans" cxnId="{2A05B443-19DA-41C0-8CCC-8010A34EC4F6}">
      <dgm:prSet/>
      <dgm:spPr/>
      <dgm:t>
        <a:bodyPr/>
        <a:lstStyle/>
        <a:p>
          <a:endParaRPr lang="en-US"/>
        </a:p>
      </dgm:t>
    </dgm:pt>
    <dgm:pt modelId="{1819B13F-C9C9-42D0-BC50-41A1CAFCF541}" type="sibTrans" cxnId="{2A05B443-19DA-41C0-8CCC-8010A34EC4F6}">
      <dgm:prSet/>
      <dgm:spPr/>
      <dgm:t>
        <a:bodyPr/>
        <a:lstStyle/>
        <a:p>
          <a:endParaRPr lang="en-US"/>
        </a:p>
      </dgm:t>
    </dgm:pt>
    <dgm:pt modelId="{9BEA1E98-0B1B-4D7E-9774-8DE1F9D2C620}" type="pres">
      <dgm:prSet presAssocID="{3858DE55-DBAF-4AB7-AE66-E8B8B5DEEE5A}" presName="linear" presStyleCnt="0">
        <dgm:presLayoutVars>
          <dgm:animLvl val="lvl"/>
          <dgm:resizeHandles val="exact"/>
        </dgm:presLayoutVars>
      </dgm:prSet>
      <dgm:spPr/>
    </dgm:pt>
    <dgm:pt modelId="{20F01899-656A-458B-B333-2E810537CA3F}" type="pres">
      <dgm:prSet presAssocID="{43E9625B-253C-45E0-BE10-A123E4A162CC}" presName="parentText" presStyleLbl="node1" presStyleIdx="0" presStyleCnt="11">
        <dgm:presLayoutVars>
          <dgm:chMax val="0"/>
          <dgm:bulletEnabled val="1"/>
        </dgm:presLayoutVars>
      </dgm:prSet>
      <dgm:spPr/>
    </dgm:pt>
    <dgm:pt modelId="{779AF6B8-E982-431E-9BB1-50143846A6ED}" type="pres">
      <dgm:prSet presAssocID="{C44650E2-6FB5-463F-A2BE-CA2BF45EB75D}" presName="spacer" presStyleCnt="0"/>
      <dgm:spPr/>
    </dgm:pt>
    <dgm:pt modelId="{B415D3D5-35F7-403F-B1FA-06E2488843A8}" type="pres">
      <dgm:prSet presAssocID="{01A9CAFE-ED7C-4D15-9685-2FF78E575E0A}" presName="parentText" presStyleLbl="node1" presStyleIdx="1" presStyleCnt="11">
        <dgm:presLayoutVars>
          <dgm:chMax val="0"/>
          <dgm:bulletEnabled val="1"/>
        </dgm:presLayoutVars>
      </dgm:prSet>
      <dgm:spPr/>
    </dgm:pt>
    <dgm:pt modelId="{169E721F-2F6D-4144-A624-6E9F6625D800}" type="pres">
      <dgm:prSet presAssocID="{E63D156A-F908-43FD-B36B-181869349C50}" presName="spacer" presStyleCnt="0"/>
      <dgm:spPr/>
    </dgm:pt>
    <dgm:pt modelId="{442B7469-203A-4DAE-BFF2-045B62423301}" type="pres">
      <dgm:prSet presAssocID="{C911C790-D587-4672-A3FF-729EF428D8C3}" presName="parentText" presStyleLbl="node1" presStyleIdx="2" presStyleCnt="11">
        <dgm:presLayoutVars>
          <dgm:chMax val="0"/>
          <dgm:bulletEnabled val="1"/>
        </dgm:presLayoutVars>
      </dgm:prSet>
      <dgm:spPr/>
    </dgm:pt>
    <dgm:pt modelId="{3F619663-D36A-4982-A1FB-1145AAFA63ED}" type="pres">
      <dgm:prSet presAssocID="{1819B13F-C9C9-42D0-BC50-41A1CAFCF541}" presName="spacer" presStyleCnt="0"/>
      <dgm:spPr/>
    </dgm:pt>
    <dgm:pt modelId="{50005AD9-D8E7-477B-B2DA-20697F16AEED}" type="pres">
      <dgm:prSet presAssocID="{75B3A12D-9705-4780-AC83-FDC8F2B079C9}" presName="parentText" presStyleLbl="node1" presStyleIdx="3" presStyleCnt="11">
        <dgm:presLayoutVars>
          <dgm:chMax val="0"/>
          <dgm:bulletEnabled val="1"/>
        </dgm:presLayoutVars>
      </dgm:prSet>
      <dgm:spPr/>
    </dgm:pt>
    <dgm:pt modelId="{1F8697E8-DE3C-4F32-8F24-6EA0240CE762}" type="pres">
      <dgm:prSet presAssocID="{F8682A56-1ACC-4610-B4F3-A392F7DAE6FE}" presName="spacer" presStyleCnt="0"/>
      <dgm:spPr/>
    </dgm:pt>
    <dgm:pt modelId="{C43A493A-B758-4548-869B-DB5551524AA5}" type="pres">
      <dgm:prSet presAssocID="{3A08E8C4-6757-44FB-A9D6-0A643FAA82AD}" presName="parentText" presStyleLbl="node1" presStyleIdx="4" presStyleCnt="11">
        <dgm:presLayoutVars>
          <dgm:chMax val="0"/>
          <dgm:bulletEnabled val="1"/>
        </dgm:presLayoutVars>
      </dgm:prSet>
      <dgm:spPr/>
    </dgm:pt>
    <dgm:pt modelId="{18F346B9-8719-4DEB-8F47-CA9CEC15AABD}" type="pres">
      <dgm:prSet presAssocID="{191C36E7-3A6C-4AE2-9891-05AF116E8BCE}" presName="spacer" presStyleCnt="0"/>
      <dgm:spPr/>
    </dgm:pt>
    <dgm:pt modelId="{979DD9AC-252E-42EB-8AB7-58BD62A8732E}" type="pres">
      <dgm:prSet presAssocID="{C3628A27-544F-4FF3-A7DC-947C261506F6}" presName="parentText" presStyleLbl="node1" presStyleIdx="5" presStyleCnt="11">
        <dgm:presLayoutVars>
          <dgm:chMax val="0"/>
          <dgm:bulletEnabled val="1"/>
        </dgm:presLayoutVars>
      </dgm:prSet>
      <dgm:spPr/>
    </dgm:pt>
    <dgm:pt modelId="{0E2BA5E1-1100-4CB0-88B5-6539733F13FD}" type="pres">
      <dgm:prSet presAssocID="{3E1AC71E-0566-4853-A15F-B173BC3AE1F0}" presName="spacer" presStyleCnt="0"/>
      <dgm:spPr/>
    </dgm:pt>
    <dgm:pt modelId="{E5261068-9BA1-49AE-8B37-30F1314AC208}" type="pres">
      <dgm:prSet presAssocID="{82F74F38-F303-4D74-AD7C-E2EACCA4903A}" presName="parentText" presStyleLbl="node1" presStyleIdx="6" presStyleCnt="11">
        <dgm:presLayoutVars>
          <dgm:chMax val="0"/>
          <dgm:bulletEnabled val="1"/>
        </dgm:presLayoutVars>
      </dgm:prSet>
      <dgm:spPr/>
    </dgm:pt>
    <dgm:pt modelId="{061A2A57-DADC-4F64-BCCD-D3A63846D886}" type="pres">
      <dgm:prSet presAssocID="{15294F58-F8F3-4B7C-81DA-C0A054F2771E}" presName="spacer" presStyleCnt="0"/>
      <dgm:spPr/>
    </dgm:pt>
    <dgm:pt modelId="{38C65FB5-F7D1-4C7C-ADDD-77086A0EAFB8}" type="pres">
      <dgm:prSet presAssocID="{9CEDDE8B-FFBD-4864-8651-198876823080}" presName="parentText" presStyleLbl="node1" presStyleIdx="7" presStyleCnt="11">
        <dgm:presLayoutVars>
          <dgm:chMax val="0"/>
          <dgm:bulletEnabled val="1"/>
        </dgm:presLayoutVars>
      </dgm:prSet>
      <dgm:spPr/>
    </dgm:pt>
    <dgm:pt modelId="{7A54F92D-177F-458B-87E1-926AFB06B788}" type="pres">
      <dgm:prSet presAssocID="{1FD672D1-6D92-49A7-AB57-EFFFB47ADD1B}" presName="spacer" presStyleCnt="0"/>
      <dgm:spPr/>
    </dgm:pt>
    <dgm:pt modelId="{34C7F7F7-094B-4CB4-8C1C-9BC8E6394845}" type="pres">
      <dgm:prSet presAssocID="{F34CF22D-65EE-4EDC-977F-4C169FAF1518}" presName="parentText" presStyleLbl="node1" presStyleIdx="8" presStyleCnt="11">
        <dgm:presLayoutVars>
          <dgm:chMax val="0"/>
          <dgm:bulletEnabled val="1"/>
        </dgm:presLayoutVars>
      </dgm:prSet>
      <dgm:spPr/>
    </dgm:pt>
    <dgm:pt modelId="{5008C145-5EB8-420E-A247-D845D85EB816}" type="pres">
      <dgm:prSet presAssocID="{D742CA77-EBE8-4536-A16A-DE83A5DDBB3A}" presName="spacer" presStyleCnt="0"/>
      <dgm:spPr/>
    </dgm:pt>
    <dgm:pt modelId="{2BE2820E-B85F-46C1-9072-1EB15D25EE0C}" type="pres">
      <dgm:prSet presAssocID="{3A85A0A7-595A-4BA2-9129-7CE21BAAA623}" presName="parentText" presStyleLbl="node1" presStyleIdx="9" presStyleCnt="11">
        <dgm:presLayoutVars>
          <dgm:chMax val="0"/>
          <dgm:bulletEnabled val="1"/>
        </dgm:presLayoutVars>
      </dgm:prSet>
      <dgm:spPr/>
    </dgm:pt>
    <dgm:pt modelId="{BCF894F7-48FE-4645-87B6-49CFC294E8BB}" type="pres">
      <dgm:prSet presAssocID="{3FB8F33A-C2AA-40FE-82C2-5349D4C87C72}" presName="spacer" presStyleCnt="0"/>
      <dgm:spPr/>
    </dgm:pt>
    <dgm:pt modelId="{FF049937-1A0E-4B94-A13E-5935082D9502}" type="pres">
      <dgm:prSet presAssocID="{5BA74404-DBBA-4FE7-BB44-CD852C825C97}" presName="parentText" presStyleLbl="node1" presStyleIdx="10" presStyleCnt="11">
        <dgm:presLayoutVars>
          <dgm:chMax val="0"/>
          <dgm:bulletEnabled val="1"/>
        </dgm:presLayoutVars>
      </dgm:prSet>
      <dgm:spPr/>
    </dgm:pt>
  </dgm:ptLst>
  <dgm:cxnLst>
    <dgm:cxn modelId="{A267D604-B766-4BB6-A6A2-3C1C2CF18867}" type="presOf" srcId="{01A9CAFE-ED7C-4D15-9685-2FF78E575E0A}" destId="{B415D3D5-35F7-403F-B1FA-06E2488843A8}" srcOrd="0" destOrd="0" presId="urn:microsoft.com/office/officeart/2005/8/layout/vList2"/>
    <dgm:cxn modelId="{7B404106-2601-4F73-8242-CA40E4CFD1D1}" type="presOf" srcId="{3A85A0A7-595A-4BA2-9129-7CE21BAAA623}" destId="{2BE2820E-B85F-46C1-9072-1EB15D25EE0C}" srcOrd="0" destOrd="0" presId="urn:microsoft.com/office/officeart/2005/8/layout/vList2"/>
    <dgm:cxn modelId="{6B5B231C-8AD5-48DB-BF72-366A94D65A9F}" type="presOf" srcId="{F34CF22D-65EE-4EDC-977F-4C169FAF1518}" destId="{34C7F7F7-094B-4CB4-8C1C-9BC8E6394845}" srcOrd="0" destOrd="0" presId="urn:microsoft.com/office/officeart/2005/8/layout/vList2"/>
    <dgm:cxn modelId="{58E2601F-1E5C-485B-94B3-7C9211C5CCDF}" type="presOf" srcId="{9CEDDE8B-FFBD-4864-8651-198876823080}" destId="{38C65FB5-F7D1-4C7C-ADDD-77086A0EAFB8}" srcOrd="0" destOrd="0" presId="urn:microsoft.com/office/officeart/2005/8/layout/vList2"/>
    <dgm:cxn modelId="{0BFC5126-C8AE-4FFA-865A-111222B9AED1}" type="presOf" srcId="{43E9625B-253C-45E0-BE10-A123E4A162CC}" destId="{20F01899-656A-458B-B333-2E810537CA3F}" srcOrd="0" destOrd="0" presId="urn:microsoft.com/office/officeart/2005/8/layout/vList2"/>
    <dgm:cxn modelId="{09587D2D-E07A-4D1E-86F3-D83CFABD0685}" srcId="{3858DE55-DBAF-4AB7-AE66-E8B8B5DEEE5A}" destId="{C3628A27-544F-4FF3-A7DC-947C261506F6}" srcOrd="5" destOrd="0" parTransId="{624A5EE0-5071-4480-AE84-98079945CBCC}" sibTransId="{3E1AC71E-0566-4853-A15F-B173BC3AE1F0}"/>
    <dgm:cxn modelId="{0BA2DC38-224F-44B5-872C-B2BF7509EB65}" srcId="{3858DE55-DBAF-4AB7-AE66-E8B8B5DEEE5A}" destId="{3A08E8C4-6757-44FB-A9D6-0A643FAA82AD}" srcOrd="4" destOrd="0" parTransId="{1384D91F-8740-4BC4-8246-B2933EB9D430}" sibTransId="{191C36E7-3A6C-4AE2-9891-05AF116E8BCE}"/>
    <dgm:cxn modelId="{0B2ED63C-175F-47B9-B83D-6E95ED26FE24}" type="presOf" srcId="{C911C790-D587-4672-A3FF-729EF428D8C3}" destId="{442B7469-203A-4DAE-BFF2-045B62423301}" srcOrd="0" destOrd="0" presId="urn:microsoft.com/office/officeart/2005/8/layout/vList2"/>
    <dgm:cxn modelId="{2A05B443-19DA-41C0-8CCC-8010A34EC4F6}" srcId="{3858DE55-DBAF-4AB7-AE66-E8B8B5DEEE5A}" destId="{C911C790-D587-4672-A3FF-729EF428D8C3}" srcOrd="2" destOrd="0" parTransId="{5BDF4A9A-1246-4D5F-93C8-53C04B3D6012}" sibTransId="{1819B13F-C9C9-42D0-BC50-41A1CAFCF541}"/>
    <dgm:cxn modelId="{73F20D64-ED08-444C-8537-B1B1CD604DC6}" srcId="{3858DE55-DBAF-4AB7-AE66-E8B8B5DEEE5A}" destId="{43E9625B-253C-45E0-BE10-A123E4A162CC}" srcOrd="0" destOrd="0" parTransId="{43573E57-353D-4C45-B8AC-9FF10B64FD07}" sibTransId="{C44650E2-6FB5-463F-A2BE-CA2BF45EB75D}"/>
    <dgm:cxn modelId="{2E353E46-FB49-43D3-BBEA-A4C8DFBD675F}" srcId="{3858DE55-DBAF-4AB7-AE66-E8B8B5DEEE5A}" destId="{9CEDDE8B-FFBD-4864-8651-198876823080}" srcOrd="7" destOrd="0" parTransId="{74113B03-4FE0-43C8-B2D8-58372C9BFD37}" sibTransId="{1FD672D1-6D92-49A7-AB57-EFFFB47ADD1B}"/>
    <dgm:cxn modelId="{F5F1CE66-56DA-4DD4-BEF9-C50B9DB5340E}" srcId="{3858DE55-DBAF-4AB7-AE66-E8B8B5DEEE5A}" destId="{5BA74404-DBBA-4FE7-BB44-CD852C825C97}" srcOrd="10" destOrd="0" parTransId="{02C0AD4B-BB15-4A84-8187-07F079A4A717}" sibTransId="{F13585FC-931D-4A55-9835-E8F30A40A74C}"/>
    <dgm:cxn modelId="{EB440067-BDFA-4F27-8C19-50EAC96DED35}" type="presOf" srcId="{75B3A12D-9705-4780-AC83-FDC8F2B079C9}" destId="{50005AD9-D8E7-477B-B2DA-20697F16AEED}" srcOrd="0" destOrd="0" presId="urn:microsoft.com/office/officeart/2005/8/layout/vList2"/>
    <dgm:cxn modelId="{75F3AF72-B229-42F9-A3CF-8244392CA100}" type="presOf" srcId="{3858DE55-DBAF-4AB7-AE66-E8B8B5DEEE5A}" destId="{9BEA1E98-0B1B-4D7E-9774-8DE1F9D2C620}" srcOrd="0" destOrd="0" presId="urn:microsoft.com/office/officeart/2005/8/layout/vList2"/>
    <dgm:cxn modelId="{8FD99E81-9AB9-49FB-8010-6F370F61CCBF}" type="presOf" srcId="{C3628A27-544F-4FF3-A7DC-947C261506F6}" destId="{979DD9AC-252E-42EB-8AB7-58BD62A8732E}" srcOrd="0" destOrd="0" presId="urn:microsoft.com/office/officeart/2005/8/layout/vList2"/>
    <dgm:cxn modelId="{9BA04698-2701-4359-94DA-309B3AE90BAF}" srcId="{3858DE55-DBAF-4AB7-AE66-E8B8B5DEEE5A}" destId="{75B3A12D-9705-4780-AC83-FDC8F2B079C9}" srcOrd="3" destOrd="0" parTransId="{CEC1E620-210C-4ED9-8CF6-896FDD1E29F1}" sibTransId="{F8682A56-1ACC-4610-B4F3-A392F7DAE6FE}"/>
    <dgm:cxn modelId="{D5830F9B-0E33-4809-8176-A8293D608505}" type="presOf" srcId="{82F74F38-F303-4D74-AD7C-E2EACCA4903A}" destId="{E5261068-9BA1-49AE-8B37-30F1314AC208}" srcOrd="0" destOrd="0" presId="urn:microsoft.com/office/officeart/2005/8/layout/vList2"/>
    <dgm:cxn modelId="{365479B5-F7A1-4A37-B605-BF1664DBFE9B}" srcId="{3858DE55-DBAF-4AB7-AE66-E8B8B5DEEE5A}" destId="{F34CF22D-65EE-4EDC-977F-4C169FAF1518}" srcOrd="8" destOrd="0" parTransId="{264B2988-0241-4E1B-843A-3493406B8EF2}" sibTransId="{D742CA77-EBE8-4536-A16A-DE83A5DDBB3A}"/>
    <dgm:cxn modelId="{F5828ADA-25F4-4495-9C4E-1EFFFA25603F}" srcId="{3858DE55-DBAF-4AB7-AE66-E8B8B5DEEE5A}" destId="{3A85A0A7-595A-4BA2-9129-7CE21BAAA623}" srcOrd="9" destOrd="0" parTransId="{E5D61413-9839-4CF5-9500-1D3454F7F45F}" sibTransId="{3FB8F33A-C2AA-40FE-82C2-5349D4C87C72}"/>
    <dgm:cxn modelId="{E8A59EDC-1073-4FBC-85AF-F1FB96FB8185}" srcId="{3858DE55-DBAF-4AB7-AE66-E8B8B5DEEE5A}" destId="{82F74F38-F303-4D74-AD7C-E2EACCA4903A}" srcOrd="6" destOrd="0" parTransId="{D8DC1826-2838-4788-9D4B-CEC373116B1D}" sibTransId="{15294F58-F8F3-4B7C-81DA-C0A054F2771E}"/>
    <dgm:cxn modelId="{2E4754F5-6637-414A-98D3-03D9CEB78238}" type="presOf" srcId="{5BA74404-DBBA-4FE7-BB44-CD852C825C97}" destId="{FF049937-1A0E-4B94-A13E-5935082D9502}" srcOrd="0" destOrd="0" presId="urn:microsoft.com/office/officeart/2005/8/layout/vList2"/>
    <dgm:cxn modelId="{C7D77EF7-EB5A-4755-90A4-78675866C46C}" type="presOf" srcId="{3A08E8C4-6757-44FB-A9D6-0A643FAA82AD}" destId="{C43A493A-B758-4548-869B-DB5551524AA5}" srcOrd="0" destOrd="0" presId="urn:microsoft.com/office/officeart/2005/8/layout/vList2"/>
    <dgm:cxn modelId="{B3E3F3FB-599B-47B6-880F-AEA322F72F54}" srcId="{3858DE55-DBAF-4AB7-AE66-E8B8B5DEEE5A}" destId="{01A9CAFE-ED7C-4D15-9685-2FF78E575E0A}" srcOrd="1" destOrd="0" parTransId="{D88BD46F-AC13-46A8-9052-2002CA1472DC}" sibTransId="{E63D156A-F908-43FD-B36B-181869349C50}"/>
    <dgm:cxn modelId="{588C528D-5948-45FA-9AD5-3943C16AB2D6}" type="presParOf" srcId="{9BEA1E98-0B1B-4D7E-9774-8DE1F9D2C620}" destId="{20F01899-656A-458B-B333-2E810537CA3F}" srcOrd="0" destOrd="0" presId="urn:microsoft.com/office/officeart/2005/8/layout/vList2"/>
    <dgm:cxn modelId="{478B8A47-A043-4FB5-97E8-4DDD1526CD47}" type="presParOf" srcId="{9BEA1E98-0B1B-4D7E-9774-8DE1F9D2C620}" destId="{779AF6B8-E982-431E-9BB1-50143846A6ED}" srcOrd="1" destOrd="0" presId="urn:microsoft.com/office/officeart/2005/8/layout/vList2"/>
    <dgm:cxn modelId="{5A6A3028-9873-44F9-9E3B-24F224558581}" type="presParOf" srcId="{9BEA1E98-0B1B-4D7E-9774-8DE1F9D2C620}" destId="{B415D3D5-35F7-403F-B1FA-06E2488843A8}" srcOrd="2" destOrd="0" presId="urn:microsoft.com/office/officeart/2005/8/layout/vList2"/>
    <dgm:cxn modelId="{F05056BF-68BD-4E59-B0CC-A1DAB784AC5B}" type="presParOf" srcId="{9BEA1E98-0B1B-4D7E-9774-8DE1F9D2C620}" destId="{169E721F-2F6D-4144-A624-6E9F6625D800}" srcOrd="3" destOrd="0" presId="urn:microsoft.com/office/officeart/2005/8/layout/vList2"/>
    <dgm:cxn modelId="{C4C8C369-D644-43BD-BBB0-3EF4B21C1C79}" type="presParOf" srcId="{9BEA1E98-0B1B-4D7E-9774-8DE1F9D2C620}" destId="{442B7469-203A-4DAE-BFF2-045B62423301}" srcOrd="4" destOrd="0" presId="urn:microsoft.com/office/officeart/2005/8/layout/vList2"/>
    <dgm:cxn modelId="{7813CF12-BEF6-413E-8D48-1D7DBECFE88E}" type="presParOf" srcId="{9BEA1E98-0B1B-4D7E-9774-8DE1F9D2C620}" destId="{3F619663-D36A-4982-A1FB-1145AAFA63ED}" srcOrd="5" destOrd="0" presId="urn:microsoft.com/office/officeart/2005/8/layout/vList2"/>
    <dgm:cxn modelId="{C32A6F28-F17F-489C-BF23-F66DE619B3E9}" type="presParOf" srcId="{9BEA1E98-0B1B-4D7E-9774-8DE1F9D2C620}" destId="{50005AD9-D8E7-477B-B2DA-20697F16AEED}" srcOrd="6" destOrd="0" presId="urn:microsoft.com/office/officeart/2005/8/layout/vList2"/>
    <dgm:cxn modelId="{8871DA57-7C23-4D48-A641-3A94B1809139}" type="presParOf" srcId="{9BEA1E98-0B1B-4D7E-9774-8DE1F9D2C620}" destId="{1F8697E8-DE3C-4F32-8F24-6EA0240CE762}" srcOrd="7" destOrd="0" presId="urn:microsoft.com/office/officeart/2005/8/layout/vList2"/>
    <dgm:cxn modelId="{8665CD84-91C0-423C-B524-55C910409C16}" type="presParOf" srcId="{9BEA1E98-0B1B-4D7E-9774-8DE1F9D2C620}" destId="{C43A493A-B758-4548-869B-DB5551524AA5}" srcOrd="8" destOrd="0" presId="urn:microsoft.com/office/officeart/2005/8/layout/vList2"/>
    <dgm:cxn modelId="{BCD5FF91-CA37-46B3-BBDB-43A0F37E0E39}" type="presParOf" srcId="{9BEA1E98-0B1B-4D7E-9774-8DE1F9D2C620}" destId="{18F346B9-8719-4DEB-8F47-CA9CEC15AABD}" srcOrd="9" destOrd="0" presId="urn:microsoft.com/office/officeart/2005/8/layout/vList2"/>
    <dgm:cxn modelId="{CC59D7F4-6607-4F01-9C09-C8FA81695204}" type="presParOf" srcId="{9BEA1E98-0B1B-4D7E-9774-8DE1F9D2C620}" destId="{979DD9AC-252E-42EB-8AB7-58BD62A8732E}" srcOrd="10" destOrd="0" presId="urn:microsoft.com/office/officeart/2005/8/layout/vList2"/>
    <dgm:cxn modelId="{F59E10C0-2920-492E-81EB-0C99FABAA4E1}" type="presParOf" srcId="{9BEA1E98-0B1B-4D7E-9774-8DE1F9D2C620}" destId="{0E2BA5E1-1100-4CB0-88B5-6539733F13FD}" srcOrd="11" destOrd="0" presId="urn:microsoft.com/office/officeart/2005/8/layout/vList2"/>
    <dgm:cxn modelId="{F81A38E9-78EE-4DA1-BE67-F1A0C681A946}" type="presParOf" srcId="{9BEA1E98-0B1B-4D7E-9774-8DE1F9D2C620}" destId="{E5261068-9BA1-49AE-8B37-30F1314AC208}" srcOrd="12" destOrd="0" presId="urn:microsoft.com/office/officeart/2005/8/layout/vList2"/>
    <dgm:cxn modelId="{679EFF50-E1AE-48B5-A500-97B86062A906}" type="presParOf" srcId="{9BEA1E98-0B1B-4D7E-9774-8DE1F9D2C620}" destId="{061A2A57-DADC-4F64-BCCD-D3A63846D886}" srcOrd="13" destOrd="0" presId="urn:microsoft.com/office/officeart/2005/8/layout/vList2"/>
    <dgm:cxn modelId="{0F94065D-3C23-4A1B-BFC6-76A7D2CA87E8}" type="presParOf" srcId="{9BEA1E98-0B1B-4D7E-9774-8DE1F9D2C620}" destId="{38C65FB5-F7D1-4C7C-ADDD-77086A0EAFB8}" srcOrd="14" destOrd="0" presId="urn:microsoft.com/office/officeart/2005/8/layout/vList2"/>
    <dgm:cxn modelId="{A7A38F63-F0C9-47BD-AFF5-9C6C2C216E3C}" type="presParOf" srcId="{9BEA1E98-0B1B-4D7E-9774-8DE1F9D2C620}" destId="{7A54F92D-177F-458B-87E1-926AFB06B788}" srcOrd="15" destOrd="0" presId="urn:microsoft.com/office/officeart/2005/8/layout/vList2"/>
    <dgm:cxn modelId="{18991105-E8BE-44D8-8A59-2A1AB6C8AFF7}" type="presParOf" srcId="{9BEA1E98-0B1B-4D7E-9774-8DE1F9D2C620}" destId="{34C7F7F7-094B-4CB4-8C1C-9BC8E6394845}" srcOrd="16" destOrd="0" presId="urn:microsoft.com/office/officeart/2005/8/layout/vList2"/>
    <dgm:cxn modelId="{DA2589E9-31C0-4EA8-800D-3BF75ED7127E}" type="presParOf" srcId="{9BEA1E98-0B1B-4D7E-9774-8DE1F9D2C620}" destId="{5008C145-5EB8-420E-A247-D845D85EB816}" srcOrd="17" destOrd="0" presId="urn:microsoft.com/office/officeart/2005/8/layout/vList2"/>
    <dgm:cxn modelId="{4B7FEDD8-2333-4658-A379-A0D26BD14322}" type="presParOf" srcId="{9BEA1E98-0B1B-4D7E-9774-8DE1F9D2C620}" destId="{2BE2820E-B85F-46C1-9072-1EB15D25EE0C}" srcOrd="18" destOrd="0" presId="urn:microsoft.com/office/officeart/2005/8/layout/vList2"/>
    <dgm:cxn modelId="{E95D6AC2-5947-4FE3-B6F2-953D4DFA48F8}" type="presParOf" srcId="{9BEA1E98-0B1B-4D7E-9774-8DE1F9D2C620}" destId="{BCF894F7-48FE-4645-87B6-49CFC294E8BB}" srcOrd="19" destOrd="0" presId="urn:microsoft.com/office/officeart/2005/8/layout/vList2"/>
    <dgm:cxn modelId="{6D60B533-FB2A-4883-85E6-0EA6ED0278AF}" type="presParOf" srcId="{9BEA1E98-0B1B-4D7E-9774-8DE1F9D2C620}" destId="{FF049937-1A0E-4B94-A13E-5935082D9502}"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E69CDA-3F00-43D9-8784-D7ACAA723CE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836B9FB-C2CA-40D7-9533-FE090ADF512A}">
      <dgm:prSet/>
      <dgm:spPr>
        <a:gradFill rotWithShape="0">
          <a:gsLst>
            <a:gs pos="0">
              <a:srgbClr val="FF0000"/>
            </a:gs>
            <a:gs pos="50000">
              <a:srgbClr val="FF0000"/>
            </a:gs>
            <a:gs pos="100000">
              <a:srgbClr val="FF0000"/>
            </a:gs>
          </a:gsLst>
        </a:gradFill>
      </dgm:spPr>
      <dgm:t>
        <a:bodyPr/>
        <a:lstStyle/>
        <a:p>
          <a:r>
            <a:rPr lang="en-US"/>
            <a:t>2030 electrification goals are challenging -- acceleration required, especially in larger buildings.</a:t>
          </a:r>
        </a:p>
      </dgm:t>
    </dgm:pt>
    <dgm:pt modelId="{0CC13DD0-B332-48A1-8302-7A5981A48929}" type="parTrans" cxnId="{3146F762-D23F-486E-B719-5A158B530C3F}">
      <dgm:prSet/>
      <dgm:spPr/>
      <dgm:t>
        <a:bodyPr/>
        <a:lstStyle/>
        <a:p>
          <a:endParaRPr lang="en-US"/>
        </a:p>
      </dgm:t>
    </dgm:pt>
    <dgm:pt modelId="{A26076CF-8023-4E3C-82ED-DF24EF08BD29}" type="sibTrans" cxnId="{3146F762-D23F-486E-B719-5A158B530C3F}">
      <dgm:prSet/>
      <dgm:spPr/>
      <dgm:t>
        <a:bodyPr/>
        <a:lstStyle/>
        <a:p>
          <a:endParaRPr lang="en-US"/>
        </a:p>
      </dgm:t>
    </dgm:pt>
    <dgm:pt modelId="{79E9F1FF-EDEF-43EB-9AC1-B0435BB2023B}">
      <dgm:prSet/>
      <dgm:spPr>
        <a:solidFill>
          <a:srgbClr val="FFC000"/>
        </a:solidFill>
      </dgm:spPr>
      <dgm:t>
        <a:bodyPr/>
        <a:lstStyle/>
        <a:p>
          <a:r>
            <a:rPr lang="en-US">
              <a:solidFill>
                <a:schemeClr val="tx1"/>
              </a:solidFill>
            </a:rPr>
            <a:t>Under-used partial conversions could reduce GHG impact.</a:t>
          </a:r>
          <a:endParaRPr lang="en-US" dirty="0">
            <a:solidFill>
              <a:schemeClr val="tx1"/>
            </a:solidFill>
          </a:endParaRPr>
        </a:p>
      </dgm:t>
    </dgm:pt>
    <dgm:pt modelId="{0C9C90E8-34CB-4C55-A3F2-3C9B2E9E54B1}" type="parTrans" cxnId="{0FBF322E-9190-4C13-939F-9B1B86646DE6}">
      <dgm:prSet/>
      <dgm:spPr/>
      <dgm:t>
        <a:bodyPr/>
        <a:lstStyle/>
        <a:p>
          <a:endParaRPr lang="en-US"/>
        </a:p>
      </dgm:t>
    </dgm:pt>
    <dgm:pt modelId="{ACEB7F1F-8D7C-4ACD-9DB6-FC3E42FC5FA8}" type="sibTrans" cxnId="{0FBF322E-9190-4C13-939F-9B1B86646DE6}">
      <dgm:prSet/>
      <dgm:spPr/>
      <dgm:t>
        <a:bodyPr/>
        <a:lstStyle/>
        <a:p>
          <a:endParaRPr lang="en-US"/>
        </a:p>
      </dgm:t>
    </dgm:pt>
    <dgm:pt modelId="{FA3722BE-27F9-44B8-A71D-7C6758426C67}" type="pres">
      <dgm:prSet presAssocID="{74E69CDA-3F00-43D9-8784-D7ACAA723CEC}" presName="linear" presStyleCnt="0">
        <dgm:presLayoutVars>
          <dgm:animLvl val="lvl"/>
          <dgm:resizeHandles val="exact"/>
        </dgm:presLayoutVars>
      </dgm:prSet>
      <dgm:spPr/>
    </dgm:pt>
    <dgm:pt modelId="{F635838B-F5C0-4C88-A04C-BEAE28831B31}" type="pres">
      <dgm:prSet presAssocID="{0836B9FB-C2CA-40D7-9533-FE090ADF512A}" presName="parentText" presStyleLbl="node1" presStyleIdx="0" presStyleCnt="2">
        <dgm:presLayoutVars>
          <dgm:chMax val="0"/>
          <dgm:bulletEnabled val="1"/>
        </dgm:presLayoutVars>
      </dgm:prSet>
      <dgm:spPr/>
    </dgm:pt>
    <dgm:pt modelId="{AA38EDC2-38C1-406E-94F5-0880AFA271C9}" type="pres">
      <dgm:prSet presAssocID="{A26076CF-8023-4E3C-82ED-DF24EF08BD29}" presName="spacer" presStyleCnt="0"/>
      <dgm:spPr/>
    </dgm:pt>
    <dgm:pt modelId="{F372C7E2-437D-4B3F-BE8C-C9CE7FD6E0D0}" type="pres">
      <dgm:prSet presAssocID="{79E9F1FF-EDEF-43EB-9AC1-B0435BB2023B}" presName="parentText" presStyleLbl="node1" presStyleIdx="1" presStyleCnt="2">
        <dgm:presLayoutVars>
          <dgm:chMax val="0"/>
          <dgm:bulletEnabled val="1"/>
        </dgm:presLayoutVars>
      </dgm:prSet>
      <dgm:spPr/>
    </dgm:pt>
  </dgm:ptLst>
  <dgm:cxnLst>
    <dgm:cxn modelId="{0FBF322E-9190-4C13-939F-9B1B86646DE6}" srcId="{74E69CDA-3F00-43D9-8784-D7ACAA723CEC}" destId="{79E9F1FF-EDEF-43EB-9AC1-B0435BB2023B}" srcOrd="1" destOrd="0" parTransId="{0C9C90E8-34CB-4C55-A3F2-3C9B2E9E54B1}" sibTransId="{ACEB7F1F-8D7C-4ACD-9DB6-FC3E42FC5FA8}"/>
    <dgm:cxn modelId="{BBADD22F-2259-4A5F-8278-F56390A4665B}" type="presOf" srcId="{74E69CDA-3F00-43D9-8784-D7ACAA723CEC}" destId="{FA3722BE-27F9-44B8-A71D-7C6758426C67}" srcOrd="0" destOrd="0" presId="urn:microsoft.com/office/officeart/2005/8/layout/vList2"/>
    <dgm:cxn modelId="{3146F762-D23F-486E-B719-5A158B530C3F}" srcId="{74E69CDA-3F00-43D9-8784-D7ACAA723CEC}" destId="{0836B9FB-C2CA-40D7-9533-FE090ADF512A}" srcOrd="0" destOrd="0" parTransId="{0CC13DD0-B332-48A1-8302-7A5981A48929}" sibTransId="{A26076CF-8023-4E3C-82ED-DF24EF08BD29}"/>
    <dgm:cxn modelId="{DCCF55A1-D0CC-461A-8FDA-F58AB3D7B3EF}" type="presOf" srcId="{0836B9FB-C2CA-40D7-9533-FE090ADF512A}" destId="{F635838B-F5C0-4C88-A04C-BEAE28831B31}" srcOrd="0" destOrd="0" presId="urn:microsoft.com/office/officeart/2005/8/layout/vList2"/>
    <dgm:cxn modelId="{05587ACF-60B1-4170-B294-02229D6C3099}" type="presOf" srcId="{79E9F1FF-EDEF-43EB-9AC1-B0435BB2023B}" destId="{F372C7E2-437D-4B3F-BE8C-C9CE7FD6E0D0}" srcOrd="0" destOrd="0" presId="urn:microsoft.com/office/officeart/2005/8/layout/vList2"/>
    <dgm:cxn modelId="{DFED7953-29E7-4F8B-9C98-965CDB6EBDFA}" type="presParOf" srcId="{FA3722BE-27F9-44B8-A71D-7C6758426C67}" destId="{F635838B-F5C0-4C88-A04C-BEAE28831B31}" srcOrd="0" destOrd="0" presId="urn:microsoft.com/office/officeart/2005/8/layout/vList2"/>
    <dgm:cxn modelId="{B3788CC1-0594-42BB-8D34-9D31EB23AA47}" type="presParOf" srcId="{FA3722BE-27F9-44B8-A71D-7C6758426C67}" destId="{AA38EDC2-38C1-406E-94F5-0880AFA271C9}" srcOrd="1" destOrd="0" presId="urn:microsoft.com/office/officeart/2005/8/layout/vList2"/>
    <dgm:cxn modelId="{688939C3-C874-4EC2-9B0D-8D4A9E25DEAF}" type="presParOf" srcId="{FA3722BE-27F9-44B8-A71D-7C6758426C67}" destId="{F372C7E2-437D-4B3F-BE8C-C9CE7FD6E0D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E69CDA-3F00-43D9-8784-D7ACAA723CE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02B36A6-6172-4589-AC9E-93F630D99C22}">
      <dgm:prSet/>
      <dgm:spPr>
        <a:solidFill>
          <a:srgbClr val="00B050"/>
        </a:solidFill>
      </dgm:spPr>
      <dgm:t>
        <a:bodyPr/>
        <a:lstStyle/>
        <a:p>
          <a:r>
            <a:rPr lang="en-US"/>
            <a:t>Operating efficiency and emissions assumptions are realistic.</a:t>
          </a:r>
        </a:p>
      </dgm:t>
    </dgm:pt>
    <dgm:pt modelId="{A52A9422-8201-4636-8A78-1FB36496DF14}" type="parTrans" cxnId="{E2D5C599-2A28-48FE-9FC8-B1E4A4BD8997}">
      <dgm:prSet/>
      <dgm:spPr/>
      <dgm:t>
        <a:bodyPr/>
        <a:lstStyle/>
        <a:p>
          <a:endParaRPr lang="en-US"/>
        </a:p>
      </dgm:t>
    </dgm:pt>
    <dgm:pt modelId="{3183C43C-E4E7-48E6-A141-61FABD3800B5}" type="sibTrans" cxnId="{E2D5C599-2A28-48FE-9FC8-B1E4A4BD8997}">
      <dgm:prSet/>
      <dgm:spPr/>
      <dgm:t>
        <a:bodyPr/>
        <a:lstStyle/>
        <a:p>
          <a:endParaRPr lang="en-US"/>
        </a:p>
      </dgm:t>
    </dgm:pt>
    <dgm:pt modelId="{F9AC1C08-8D1F-4009-9C06-BC99AFB98C2E}">
      <dgm:prSet/>
      <dgm:spPr>
        <a:solidFill>
          <a:srgbClr val="00B050"/>
        </a:solidFill>
      </dgm:spPr>
      <dgm:t>
        <a:bodyPr/>
        <a:lstStyle/>
        <a:p>
          <a:r>
            <a:rPr lang="en-US"/>
            <a:t>Fuel and electricity cost assumptions may be wrong in short term, but using best available long term assumptions.</a:t>
          </a:r>
        </a:p>
      </dgm:t>
    </dgm:pt>
    <dgm:pt modelId="{B2AB3634-7D7A-4CAA-9D30-9B8D318FB500}" type="parTrans" cxnId="{766D7193-84E0-4FD8-AE6B-6FF2E1C2902E}">
      <dgm:prSet/>
      <dgm:spPr/>
      <dgm:t>
        <a:bodyPr/>
        <a:lstStyle/>
        <a:p>
          <a:endParaRPr lang="en-US"/>
        </a:p>
      </dgm:t>
    </dgm:pt>
    <dgm:pt modelId="{00C2B339-A299-4776-8275-F75562B88E80}" type="sibTrans" cxnId="{766D7193-84E0-4FD8-AE6B-6FF2E1C2902E}">
      <dgm:prSet/>
      <dgm:spPr/>
      <dgm:t>
        <a:bodyPr/>
        <a:lstStyle/>
        <a:p>
          <a:endParaRPr lang="en-US"/>
        </a:p>
      </dgm:t>
    </dgm:pt>
    <dgm:pt modelId="{79E9F1FF-EDEF-43EB-9AC1-B0435BB2023B}">
      <dgm:prSet/>
      <dgm:spPr>
        <a:solidFill>
          <a:srgbClr val="FFC000"/>
        </a:solidFill>
      </dgm:spPr>
      <dgm:t>
        <a:bodyPr/>
        <a:lstStyle/>
        <a:p>
          <a:pPr rtl="0"/>
          <a:r>
            <a:rPr lang="en-US" b="1">
              <a:solidFill>
                <a:schemeClr val="tx1"/>
              </a:solidFill>
              <a:latin typeface="Calibri Light" panose="020F0302020204030204"/>
            </a:rPr>
            <a:t>Refrigerant leaks</a:t>
          </a:r>
          <a:r>
            <a:rPr lang="en-US">
              <a:solidFill>
                <a:schemeClr val="tx1"/>
              </a:solidFill>
            </a:rPr>
            <a:t> are not considered, and this can be a material GHG issue if many installed heat pumps are carrying low loads (GHG costs of leaks loom larger relative to GHG operational savings</a:t>
          </a:r>
          <a:r>
            <a:rPr lang="en-US">
              <a:solidFill>
                <a:schemeClr val="tx1"/>
              </a:solidFill>
              <a:latin typeface="Calibri Light" panose="020F0302020204030204"/>
            </a:rPr>
            <a:t>).</a:t>
          </a:r>
          <a:endParaRPr lang="en-US">
            <a:solidFill>
              <a:schemeClr val="tx1"/>
            </a:solidFill>
          </a:endParaRPr>
        </a:p>
      </dgm:t>
    </dgm:pt>
    <dgm:pt modelId="{0C9C90E8-34CB-4C55-A3F2-3C9B2E9E54B1}" type="parTrans" cxnId="{0FBF322E-9190-4C13-939F-9B1B86646DE6}">
      <dgm:prSet/>
      <dgm:spPr/>
      <dgm:t>
        <a:bodyPr/>
        <a:lstStyle/>
        <a:p>
          <a:endParaRPr lang="en-US"/>
        </a:p>
      </dgm:t>
    </dgm:pt>
    <dgm:pt modelId="{ACEB7F1F-8D7C-4ACD-9DB6-FC3E42FC5FA8}" type="sibTrans" cxnId="{0FBF322E-9190-4C13-939F-9B1B86646DE6}">
      <dgm:prSet/>
      <dgm:spPr/>
      <dgm:t>
        <a:bodyPr/>
        <a:lstStyle/>
        <a:p>
          <a:endParaRPr lang="en-US"/>
        </a:p>
      </dgm:t>
    </dgm:pt>
    <dgm:pt modelId="{39DE535C-4867-4B80-B386-3B4D7F93C544}">
      <dgm:prSet/>
      <dgm:spPr>
        <a:solidFill>
          <a:srgbClr val="FF0000"/>
        </a:solidFill>
      </dgm:spPr>
      <dgm:t>
        <a:bodyPr/>
        <a:lstStyle/>
        <a:p>
          <a:pPr rtl="0"/>
          <a:r>
            <a:rPr lang="en-US"/>
            <a:t>Rising installation costs, inflated by incentives, drive down benefit-cost ratios – near 1 for oil displacements depending on SCC assumption and far below 1 for gas displacements</a:t>
          </a:r>
          <a:r>
            <a:rPr lang="en-US">
              <a:latin typeface="Calibri Light" panose="020F0302020204030204"/>
            </a:rPr>
            <a:t>.</a:t>
          </a:r>
          <a:endParaRPr lang="en-US"/>
        </a:p>
      </dgm:t>
    </dgm:pt>
    <dgm:pt modelId="{A5F5CDE5-E28B-4CB4-91B0-55A8EDE08F2E}" type="parTrans" cxnId="{32B121D1-24DA-4431-B4B5-F0A74395B53A}">
      <dgm:prSet/>
      <dgm:spPr/>
      <dgm:t>
        <a:bodyPr/>
        <a:lstStyle/>
        <a:p>
          <a:endParaRPr lang="en-US"/>
        </a:p>
      </dgm:t>
    </dgm:pt>
    <dgm:pt modelId="{7F79FD7D-0222-4D1C-B030-502F99F50EE7}" type="sibTrans" cxnId="{32B121D1-24DA-4431-B4B5-F0A74395B53A}">
      <dgm:prSet/>
      <dgm:spPr/>
      <dgm:t>
        <a:bodyPr/>
        <a:lstStyle/>
        <a:p>
          <a:endParaRPr lang="en-US"/>
        </a:p>
      </dgm:t>
    </dgm:pt>
    <dgm:pt modelId="{FA3722BE-27F9-44B8-A71D-7C6758426C67}" type="pres">
      <dgm:prSet presAssocID="{74E69CDA-3F00-43D9-8784-D7ACAA723CEC}" presName="linear" presStyleCnt="0">
        <dgm:presLayoutVars>
          <dgm:animLvl val="lvl"/>
          <dgm:resizeHandles val="exact"/>
        </dgm:presLayoutVars>
      </dgm:prSet>
      <dgm:spPr/>
    </dgm:pt>
    <dgm:pt modelId="{648C7CA8-2267-4626-9533-B80EE356EB35}" type="pres">
      <dgm:prSet presAssocID="{39DE535C-4867-4B80-B386-3B4D7F93C544}" presName="parentText" presStyleLbl="node1" presStyleIdx="0" presStyleCnt="4">
        <dgm:presLayoutVars>
          <dgm:chMax val="0"/>
          <dgm:bulletEnabled val="1"/>
        </dgm:presLayoutVars>
      </dgm:prSet>
      <dgm:spPr/>
    </dgm:pt>
    <dgm:pt modelId="{332C3981-37D9-43B1-96A5-5C7E76573511}" type="pres">
      <dgm:prSet presAssocID="{7F79FD7D-0222-4D1C-B030-502F99F50EE7}" presName="spacer" presStyleCnt="0"/>
      <dgm:spPr/>
    </dgm:pt>
    <dgm:pt modelId="{79C4A4C6-1D16-4835-954E-AF4497CEA0FF}" type="pres">
      <dgm:prSet presAssocID="{202B36A6-6172-4589-AC9E-93F630D99C22}" presName="parentText" presStyleLbl="node1" presStyleIdx="1" presStyleCnt="4">
        <dgm:presLayoutVars>
          <dgm:chMax val="0"/>
          <dgm:bulletEnabled val="1"/>
        </dgm:presLayoutVars>
      </dgm:prSet>
      <dgm:spPr/>
    </dgm:pt>
    <dgm:pt modelId="{65748371-B753-4210-B4FD-B2DF4F7CEFE4}" type="pres">
      <dgm:prSet presAssocID="{3183C43C-E4E7-48E6-A141-61FABD3800B5}" presName="spacer" presStyleCnt="0"/>
      <dgm:spPr/>
    </dgm:pt>
    <dgm:pt modelId="{3DADA89E-F5C7-4244-B922-899079C1E2E6}" type="pres">
      <dgm:prSet presAssocID="{F9AC1C08-8D1F-4009-9C06-BC99AFB98C2E}" presName="parentText" presStyleLbl="node1" presStyleIdx="2" presStyleCnt="4">
        <dgm:presLayoutVars>
          <dgm:chMax val="0"/>
          <dgm:bulletEnabled val="1"/>
        </dgm:presLayoutVars>
      </dgm:prSet>
      <dgm:spPr/>
    </dgm:pt>
    <dgm:pt modelId="{BE3C3A56-96FF-461C-993F-8BAD73DD3029}" type="pres">
      <dgm:prSet presAssocID="{00C2B339-A299-4776-8275-F75562B88E80}" presName="spacer" presStyleCnt="0"/>
      <dgm:spPr/>
    </dgm:pt>
    <dgm:pt modelId="{F372C7E2-437D-4B3F-BE8C-C9CE7FD6E0D0}" type="pres">
      <dgm:prSet presAssocID="{79E9F1FF-EDEF-43EB-9AC1-B0435BB2023B}" presName="parentText" presStyleLbl="node1" presStyleIdx="3" presStyleCnt="4">
        <dgm:presLayoutVars>
          <dgm:chMax val="0"/>
          <dgm:bulletEnabled val="1"/>
        </dgm:presLayoutVars>
      </dgm:prSet>
      <dgm:spPr/>
    </dgm:pt>
  </dgm:ptLst>
  <dgm:cxnLst>
    <dgm:cxn modelId="{F4450609-D06B-4F1D-965C-98BAE74C48FC}" type="presOf" srcId="{39DE535C-4867-4B80-B386-3B4D7F93C544}" destId="{648C7CA8-2267-4626-9533-B80EE356EB35}" srcOrd="0" destOrd="0" presId="urn:microsoft.com/office/officeart/2005/8/layout/vList2"/>
    <dgm:cxn modelId="{0FBF322E-9190-4C13-939F-9B1B86646DE6}" srcId="{74E69CDA-3F00-43D9-8784-D7ACAA723CEC}" destId="{79E9F1FF-EDEF-43EB-9AC1-B0435BB2023B}" srcOrd="3" destOrd="0" parTransId="{0C9C90E8-34CB-4C55-A3F2-3C9B2E9E54B1}" sibTransId="{ACEB7F1F-8D7C-4ACD-9DB6-FC3E42FC5FA8}"/>
    <dgm:cxn modelId="{BBADD22F-2259-4A5F-8278-F56390A4665B}" type="presOf" srcId="{74E69CDA-3F00-43D9-8784-D7ACAA723CEC}" destId="{FA3722BE-27F9-44B8-A71D-7C6758426C67}" srcOrd="0" destOrd="0" presId="urn:microsoft.com/office/officeart/2005/8/layout/vList2"/>
    <dgm:cxn modelId="{EC0B1D45-DAB9-423A-AA31-C92382354CFB}" type="presOf" srcId="{202B36A6-6172-4589-AC9E-93F630D99C22}" destId="{79C4A4C6-1D16-4835-954E-AF4497CEA0FF}" srcOrd="0" destOrd="0" presId="urn:microsoft.com/office/officeart/2005/8/layout/vList2"/>
    <dgm:cxn modelId="{766D7193-84E0-4FD8-AE6B-6FF2E1C2902E}" srcId="{74E69CDA-3F00-43D9-8784-D7ACAA723CEC}" destId="{F9AC1C08-8D1F-4009-9C06-BC99AFB98C2E}" srcOrd="2" destOrd="0" parTransId="{B2AB3634-7D7A-4CAA-9D30-9B8D318FB500}" sibTransId="{00C2B339-A299-4776-8275-F75562B88E80}"/>
    <dgm:cxn modelId="{E2D5C599-2A28-48FE-9FC8-B1E4A4BD8997}" srcId="{74E69CDA-3F00-43D9-8784-D7ACAA723CEC}" destId="{202B36A6-6172-4589-AC9E-93F630D99C22}" srcOrd="1" destOrd="0" parTransId="{A52A9422-8201-4636-8A78-1FB36496DF14}" sibTransId="{3183C43C-E4E7-48E6-A141-61FABD3800B5}"/>
    <dgm:cxn modelId="{05587ACF-60B1-4170-B294-02229D6C3099}" type="presOf" srcId="{79E9F1FF-EDEF-43EB-9AC1-B0435BB2023B}" destId="{F372C7E2-437D-4B3F-BE8C-C9CE7FD6E0D0}" srcOrd="0" destOrd="0" presId="urn:microsoft.com/office/officeart/2005/8/layout/vList2"/>
    <dgm:cxn modelId="{32B121D1-24DA-4431-B4B5-F0A74395B53A}" srcId="{74E69CDA-3F00-43D9-8784-D7ACAA723CEC}" destId="{39DE535C-4867-4B80-B386-3B4D7F93C544}" srcOrd="0" destOrd="0" parTransId="{A5F5CDE5-E28B-4CB4-91B0-55A8EDE08F2E}" sibTransId="{7F79FD7D-0222-4D1C-B030-502F99F50EE7}"/>
    <dgm:cxn modelId="{CFE2E6F8-D807-4C5F-A11E-C84DD178C0F4}" type="presOf" srcId="{F9AC1C08-8D1F-4009-9C06-BC99AFB98C2E}" destId="{3DADA89E-F5C7-4244-B922-899079C1E2E6}" srcOrd="0" destOrd="0" presId="urn:microsoft.com/office/officeart/2005/8/layout/vList2"/>
    <dgm:cxn modelId="{EB07EAA6-BBF8-4536-91BE-E463D1632F2D}" type="presParOf" srcId="{FA3722BE-27F9-44B8-A71D-7C6758426C67}" destId="{648C7CA8-2267-4626-9533-B80EE356EB35}" srcOrd="0" destOrd="0" presId="urn:microsoft.com/office/officeart/2005/8/layout/vList2"/>
    <dgm:cxn modelId="{014E8190-54DD-42E8-9AE0-78B0D7CB0EE1}" type="presParOf" srcId="{FA3722BE-27F9-44B8-A71D-7C6758426C67}" destId="{332C3981-37D9-43B1-96A5-5C7E76573511}" srcOrd="1" destOrd="0" presId="urn:microsoft.com/office/officeart/2005/8/layout/vList2"/>
    <dgm:cxn modelId="{6F0CCF8D-1CD2-47AC-A146-C7E4D44F445F}" type="presParOf" srcId="{FA3722BE-27F9-44B8-A71D-7C6758426C67}" destId="{79C4A4C6-1D16-4835-954E-AF4497CEA0FF}" srcOrd="2" destOrd="0" presId="urn:microsoft.com/office/officeart/2005/8/layout/vList2"/>
    <dgm:cxn modelId="{672EAEF4-217E-4B52-A0D6-94CF94A568A0}" type="presParOf" srcId="{FA3722BE-27F9-44B8-A71D-7C6758426C67}" destId="{65748371-B753-4210-B4FD-B2DF4F7CEFE4}" srcOrd="3" destOrd="0" presId="urn:microsoft.com/office/officeart/2005/8/layout/vList2"/>
    <dgm:cxn modelId="{7AA39DFD-489D-4D49-B4BE-BA4FB6073957}" type="presParOf" srcId="{FA3722BE-27F9-44B8-A71D-7C6758426C67}" destId="{3DADA89E-F5C7-4244-B922-899079C1E2E6}" srcOrd="4" destOrd="0" presId="urn:microsoft.com/office/officeart/2005/8/layout/vList2"/>
    <dgm:cxn modelId="{5CB39A45-D531-47FE-B44B-16754B91FD1E}" type="presParOf" srcId="{FA3722BE-27F9-44B8-A71D-7C6758426C67}" destId="{BE3C3A56-96FF-461C-993F-8BAD73DD3029}" srcOrd="5" destOrd="0" presId="urn:microsoft.com/office/officeart/2005/8/layout/vList2"/>
    <dgm:cxn modelId="{688939C3-C874-4EC2-9B0D-8D4A9E25DEAF}" type="presParOf" srcId="{FA3722BE-27F9-44B8-A71D-7C6758426C67}" destId="{F372C7E2-437D-4B3F-BE8C-C9CE7FD6E0D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E69CDA-3F00-43D9-8784-D7ACAA723CE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02B36A6-6172-4589-AC9E-93F630D99C22}">
      <dgm:prSet custT="1"/>
      <dgm:spPr>
        <a:solidFill>
          <a:srgbClr val="FFC000"/>
        </a:solidFill>
      </dgm:spPr>
      <dgm:t>
        <a:bodyPr/>
        <a:lstStyle/>
        <a:p>
          <a:r>
            <a:rPr lang="en-US" sz="1800" b="1">
              <a:solidFill>
                <a:schemeClr val="tx1"/>
              </a:solidFill>
            </a:rPr>
            <a:t>Unrealistic marketing claims about heat pump efficiency are common and widely varying results may lead to consumer bill surprises.</a:t>
          </a:r>
        </a:p>
      </dgm:t>
    </dgm:pt>
    <dgm:pt modelId="{A52A9422-8201-4636-8A78-1FB36496DF14}" type="parTrans" cxnId="{E2D5C599-2A28-48FE-9FC8-B1E4A4BD8997}">
      <dgm:prSet/>
      <dgm:spPr/>
      <dgm:t>
        <a:bodyPr/>
        <a:lstStyle/>
        <a:p>
          <a:endParaRPr lang="en-US"/>
        </a:p>
      </dgm:t>
    </dgm:pt>
    <dgm:pt modelId="{3183C43C-E4E7-48E6-A141-61FABD3800B5}" type="sibTrans" cxnId="{E2D5C599-2A28-48FE-9FC8-B1E4A4BD8997}">
      <dgm:prSet/>
      <dgm:spPr/>
      <dgm:t>
        <a:bodyPr/>
        <a:lstStyle/>
        <a:p>
          <a:endParaRPr lang="en-US"/>
        </a:p>
      </dgm:t>
    </dgm:pt>
    <dgm:pt modelId="{39DE535C-4867-4B80-B386-3B4D7F93C544}">
      <dgm:prSet custT="1"/>
      <dgm:spPr>
        <a:solidFill>
          <a:srgbClr val="FF0000"/>
        </a:solidFill>
      </dgm:spPr>
      <dgm:t>
        <a:bodyPr/>
        <a:lstStyle/>
        <a:p>
          <a:r>
            <a:rPr lang="en-US" sz="1800" b="1"/>
            <a:t>Rising installation costs, inflated by incentives, drive down benefit-cost ratios.</a:t>
          </a:r>
        </a:p>
      </dgm:t>
    </dgm:pt>
    <dgm:pt modelId="{A5F5CDE5-E28B-4CB4-91B0-55A8EDE08F2E}" type="parTrans" cxnId="{32B121D1-24DA-4431-B4B5-F0A74395B53A}">
      <dgm:prSet/>
      <dgm:spPr/>
      <dgm:t>
        <a:bodyPr/>
        <a:lstStyle/>
        <a:p>
          <a:endParaRPr lang="en-US"/>
        </a:p>
      </dgm:t>
    </dgm:pt>
    <dgm:pt modelId="{7F79FD7D-0222-4D1C-B030-502F99F50EE7}" type="sibTrans" cxnId="{32B121D1-24DA-4431-B4B5-F0A74395B53A}">
      <dgm:prSet/>
      <dgm:spPr/>
      <dgm:t>
        <a:bodyPr/>
        <a:lstStyle/>
        <a:p>
          <a:endParaRPr lang="en-US"/>
        </a:p>
      </dgm:t>
    </dgm:pt>
    <dgm:pt modelId="{401A26F4-E5E1-4F9A-8DF3-37B9EF2160BC}">
      <dgm:prSet custT="1"/>
      <dgm:spPr>
        <a:solidFill>
          <a:srgbClr val="FFC000"/>
        </a:solidFill>
      </dgm:spPr>
      <dgm:t>
        <a:bodyPr/>
        <a:lstStyle/>
        <a:p>
          <a:pPr rtl="0"/>
          <a:r>
            <a:rPr lang="en-US" sz="1800" b="1">
              <a:solidFill>
                <a:schemeClr val="tx1"/>
              </a:solidFill>
            </a:rPr>
            <a:t>Locally </a:t>
          </a:r>
          <a:r>
            <a:rPr lang="en-US" sz="1800" b="1">
              <a:solidFill>
                <a:schemeClr val="tx1"/>
              </a:solidFill>
              <a:latin typeface="Calibri"/>
              <a:cs typeface="Calibri"/>
            </a:rPr>
            <a:t>varying</a:t>
          </a:r>
          <a:r>
            <a:rPr lang="en-US" sz="1800" b="1">
              <a:solidFill>
                <a:schemeClr val="tx1"/>
              </a:solidFill>
              <a:latin typeface="Calibri Light" panose="020F0302020204030204"/>
            </a:rPr>
            <a:t> </a:t>
          </a:r>
          <a:r>
            <a:rPr lang="en-US" sz="1800" b="1">
              <a:solidFill>
                <a:schemeClr val="tx1"/>
              </a:solidFill>
            </a:rPr>
            <a:t>electric rates can confuse consumers evaluating costs.</a:t>
          </a:r>
          <a:r>
            <a:rPr lang="en-US" sz="1800" b="1">
              <a:solidFill>
                <a:schemeClr val="tx1"/>
              </a:solidFill>
              <a:latin typeface="Calibri Light" panose="020F0302020204030204"/>
            </a:rPr>
            <a:t>  </a:t>
          </a:r>
          <a:endParaRPr lang="en-US" sz="1800" b="1" dirty="0">
            <a:solidFill>
              <a:schemeClr val="tx1"/>
            </a:solidFill>
          </a:endParaRPr>
        </a:p>
      </dgm:t>
    </dgm:pt>
    <dgm:pt modelId="{5D97D97C-B516-4875-93FF-E49BBE2EAAF0}" type="parTrans" cxnId="{1B7F8A20-63E1-4EAF-AC45-B2E9EF581397}">
      <dgm:prSet/>
      <dgm:spPr/>
      <dgm:t>
        <a:bodyPr/>
        <a:lstStyle/>
        <a:p>
          <a:endParaRPr lang="en-US"/>
        </a:p>
      </dgm:t>
    </dgm:pt>
    <dgm:pt modelId="{E40D9D26-4F11-4014-94F4-D94625CFE1D6}" type="sibTrans" cxnId="{1B7F8A20-63E1-4EAF-AC45-B2E9EF581397}">
      <dgm:prSet/>
      <dgm:spPr/>
      <dgm:t>
        <a:bodyPr/>
        <a:lstStyle/>
        <a:p>
          <a:endParaRPr lang="en-US"/>
        </a:p>
      </dgm:t>
    </dgm:pt>
    <dgm:pt modelId="{233AD722-64A6-4D63-A97F-227C5E8F14C2}">
      <dgm:prSet custT="1"/>
      <dgm:spPr>
        <a:solidFill>
          <a:srgbClr val="FFC000"/>
        </a:solidFill>
      </dgm:spPr>
      <dgm:t>
        <a:bodyPr/>
        <a:lstStyle/>
        <a:p>
          <a:r>
            <a:rPr lang="en-US" sz="1800" b="1">
              <a:solidFill>
                <a:schemeClr val="tx1"/>
              </a:solidFill>
            </a:rPr>
            <a:t>Awareness of risks and need for measurement is low; hard to manage and tune complex systems.</a:t>
          </a:r>
        </a:p>
      </dgm:t>
    </dgm:pt>
    <dgm:pt modelId="{B1AE6FDB-F459-439B-AB20-E7504E73C279}" type="parTrans" cxnId="{1D953E07-ABC7-4A86-B33F-94A75181B755}">
      <dgm:prSet/>
      <dgm:spPr/>
      <dgm:t>
        <a:bodyPr/>
        <a:lstStyle/>
        <a:p>
          <a:endParaRPr lang="en-US"/>
        </a:p>
      </dgm:t>
    </dgm:pt>
    <dgm:pt modelId="{589C048E-B984-4E8B-8477-CE4625FF0D73}" type="sibTrans" cxnId="{1D953E07-ABC7-4A86-B33F-94A75181B755}">
      <dgm:prSet/>
      <dgm:spPr/>
      <dgm:t>
        <a:bodyPr/>
        <a:lstStyle/>
        <a:p>
          <a:endParaRPr lang="en-US"/>
        </a:p>
      </dgm:t>
    </dgm:pt>
    <dgm:pt modelId="{FD4BED29-FA2E-41B2-8A5E-41EB942FFA04}">
      <dgm:prSet custT="1"/>
      <dgm:spPr>
        <a:solidFill>
          <a:srgbClr val="FFC000"/>
        </a:solidFill>
      </dgm:spPr>
      <dgm:t>
        <a:bodyPr/>
        <a:lstStyle/>
        <a:p>
          <a:r>
            <a:rPr lang="en-US" sz="1800" b="1">
              <a:solidFill>
                <a:schemeClr val="tx1"/>
              </a:solidFill>
            </a:rPr>
            <a:t>Volatility in fuel and electric rates make future rate savings too uncertain to count on.</a:t>
          </a:r>
        </a:p>
      </dgm:t>
    </dgm:pt>
    <dgm:pt modelId="{39814164-8929-4F34-93F0-56CAE50E89EB}" type="parTrans" cxnId="{EA9516B7-BC15-4E3F-A5DE-1A414C708FAD}">
      <dgm:prSet/>
      <dgm:spPr/>
      <dgm:t>
        <a:bodyPr/>
        <a:lstStyle/>
        <a:p>
          <a:endParaRPr lang="en-US"/>
        </a:p>
      </dgm:t>
    </dgm:pt>
    <dgm:pt modelId="{96EC8969-F7C9-477B-BB31-E72A27FBABB3}" type="sibTrans" cxnId="{EA9516B7-BC15-4E3F-A5DE-1A414C708FAD}">
      <dgm:prSet/>
      <dgm:spPr/>
      <dgm:t>
        <a:bodyPr/>
        <a:lstStyle/>
        <a:p>
          <a:endParaRPr lang="en-US"/>
        </a:p>
      </dgm:t>
    </dgm:pt>
    <dgm:pt modelId="{46AFAFCD-2BC2-432E-8285-7E17771863C0}">
      <dgm:prSet phldr="0" custT="1"/>
      <dgm:spPr>
        <a:solidFill>
          <a:srgbClr val="FF0000"/>
        </a:solidFill>
      </dgm:spPr>
      <dgm:t>
        <a:bodyPr/>
        <a:lstStyle/>
        <a:p>
          <a:pPr rtl="0"/>
          <a:r>
            <a:rPr lang="en-US" sz="1800" b="1">
              <a:latin typeface="+mn-lt"/>
            </a:rPr>
            <a:t>Available green financing, encourages borrowing use even where payback may be non-existent or negative.</a:t>
          </a:r>
          <a:endParaRPr lang="en-US" sz="1800" b="1" dirty="0">
            <a:latin typeface="+mn-lt"/>
          </a:endParaRPr>
        </a:p>
      </dgm:t>
    </dgm:pt>
    <dgm:pt modelId="{4D70761F-500C-44D1-88E8-F0B997D2865B}" type="parTrans" cxnId="{9BD14C82-8C5D-476C-BC3F-5D2F4E602174}">
      <dgm:prSet/>
      <dgm:spPr/>
      <dgm:t>
        <a:bodyPr/>
        <a:lstStyle/>
        <a:p>
          <a:endParaRPr lang="en-US"/>
        </a:p>
      </dgm:t>
    </dgm:pt>
    <dgm:pt modelId="{39A40D83-C823-4DF4-A0A0-D7923064319E}" type="sibTrans" cxnId="{9BD14C82-8C5D-476C-BC3F-5D2F4E602174}">
      <dgm:prSet/>
      <dgm:spPr/>
      <dgm:t>
        <a:bodyPr/>
        <a:lstStyle/>
        <a:p>
          <a:endParaRPr lang="en-US"/>
        </a:p>
      </dgm:t>
    </dgm:pt>
    <dgm:pt modelId="{DC8ED874-9A2A-4F8D-BECF-164EA51AA94B}">
      <dgm:prSet custT="1"/>
      <dgm:spPr>
        <a:solidFill>
          <a:srgbClr val="FFC000"/>
        </a:solidFill>
      </dgm:spPr>
      <dgm:t>
        <a:bodyPr/>
        <a:lstStyle/>
        <a:p>
          <a:pPr rtl="0"/>
          <a:r>
            <a:rPr lang="en-US" sz="1800" b="1">
              <a:solidFill>
                <a:schemeClr val="tx1"/>
              </a:solidFill>
            </a:rPr>
            <a:t>To achieve comfort when post-retrofit heat distribution is poor, consumers with partial conversions continue to use existing central systems.</a:t>
          </a:r>
          <a:r>
            <a:rPr lang="en-US" sz="1800" b="1">
              <a:latin typeface="Calibri Light" panose="020F0302020204030204"/>
            </a:rPr>
            <a:t> </a:t>
          </a:r>
          <a:endParaRPr lang="en-US" sz="1800"/>
        </a:p>
      </dgm:t>
    </dgm:pt>
    <dgm:pt modelId="{2AE22417-D414-406B-A89B-C4849B1BF851}" type="parTrans" cxnId="{130F3BEA-6531-4671-BA24-2FB73E433A98}">
      <dgm:prSet/>
      <dgm:spPr/>
    </dgm:pt>
    <dgm:pt modelId="{6CFE3481-4236-49F2-B5A2-F178562A2818}" type="sibTrans" cxnId="{130F3BEA-6531-4671-BA24-2FB73E433A98}">
      <dgm:prSet/>
      <dgm:spPr/>
    </dgm:pt>
    <dgm:pt modelId="{FA3722BE-27F9-44B8-A71D-7C6758426C67}" type="pres">
      <dgm:prSet presAssocID="{74E69CDA-3F00-43D9-8784-D7ACAA723CEC}" presName="linear" presStyleCnt="0">
        <dgm:presLayoutVars>
          <dgm:animLvl val="lvl"/>
          <dgm:resizeHandles val="exact"/>
        </dgm:presLayoutVars>
      </dgm:prSet>
      <dgm:spPr/>
    </dgm:pt>
    <dgm:pt modelId="{648C7CA8-2267-4626-9533-B80EE356EB35}" type="pres">
      <dgm:prSet presAssocID="{39DE535C-4867-4B80-B386-3B4D7F93C544}" presName="parentText" presStyleLbl="node1" presStyleIdx="0" presStyleCnt="7">
        <dgm:presLayoutVars>
          <dgm:chMax val="0"/>
          <dgm:bulletEnabled val="1"/>
        </dgm:presLayoutVars>
      </dgm:prSet>
      <dgm:spPr/>
    </dgm:pt>
    <dgm:pt modelId="{AC09F677-9709-4E7D-B9BE-14331F215A89}" type="pres">
      <dgm:prSet presAssocID="{7F79FD7D-0222-4D1C-B030-502F99F50EE7}" presName="spacer" presStyleCnt="0"/>
      <dgm:spPr/>
    </dgm:pt>
    <dgm:pt modelId="{5235D671-6FFE-4538-A0E6-31F2A98B52AA}" type="pres">
      <dgm:prSet presAssocID="{46AFAFCD-2BC2-432E-8285-7E17771863C0}" presName="parentText" presStyleLbl="node1" presStyleIdx="1" presStyleCnt="7">
        <dgm:presLayoutVars>
          <dgm:chMax val="0"/>
          <dgm:bulletEnabled val="1"/>
        </dgm:presLayoutVars>
      </dgm:prSet>
      <dgm:spPr/>
    </dgm:pt>
    <dgm:pt modelId="{4F43AF43-F08D-4399-ADAA-9BC7AAF12EE4}" type="pres">
      <dgm:prSet presAssocID="{39A40D83-C823-4DF4-A0A0-D7923064319E}" presName="spacer" presStyleCnt="0"/>
      <dgm:spPr/>
    </dgm:pt>
    <dgm:pt modelId="{79C4A4C6-1D16-4835-954E-AF4497CEA0FF}" type="pres">
      <dgm:prSet presAssocID="{202B36A6-6172-4589-AC9E-93F630D99C22}" presName="parentText" presStyleLbl="node1" presStyleIdx="2" presStyleCnt="7">
        <dgm:presLayoutVars>
          <dgm:chMax val="0"/>
          <dgm:bulletEnabled val="1"/>
        </dgm:presLayoutVars>
      </dgm:prSet>
      <dgm:spPr/>
    </dgm:pt>
    <dgm:pt modelId="{65748371-B753-4210-B4FD-B2DF4F7CEFE4}" type="pres">
      <dgm:prSet presAssocID="{3183C43C-E4E7-48E6-A141-61FABD3800B5}" presName="spacer" presStyleCnt="0"/>
      <dgm:spPr/>
    </dgm:pt>
    <dgm:pt modelId="{EB2D1DEE-6496-4167-BB69-B57D31A14B64}" type="pres">
      <dgm:prSet presAssocID="{401A26F4-E5E1-4F9A-8DF3-37B9EF2160BC}" presName="parentText" presStyleLbl="node1" presStyleIdx="3" presStyleCnt="7">
        <dgm:presLayoutVars>
          <dgm:chMax val="0"/>
          <dgm:bulletEnabled val="1"/>
        </dgm:presLayoutVars>
      </dgm:prSet>
      <dgm:spPr/>
    </dgm:pt>
    <dgm:pt modelId="{2E5A1319-B0B9-4DC3-AA26-35B0C6D8727B}" type="pres">
      <dgm:prSet presAssocID="{E40D9D26-4F11-4014-94F4-D94625CFE1D6}" presName="spacer" presStyleCnt="0"/>
      <dgm:spPr/>
    </dgm:pt>
    <dgm:pt modelId="{0F4EE47F-5124-48A9-BFD7-4D9CA13EBC15}" type="pres">
      <dgm:prSet presAssocID="{FD4BED29-FA2E-41B2-8A5E-41EB942FFA04}" presName="parentText" presStyleLbl="node1" presStyleIdx="4" presStyleCnt="7">
        <dgm:presLayoutVars>
          <dgm:chMax val="0"/>
          <dgm:bulletEnabled val="1"/>
        </dgm:presLayoutVars>
      </dgm:prSet>
      <dgm:spPr/>
    </dgm:pt>
    <dgm:pt modelId="{309F1A0B-6C92-4F83-A459-480D3DC613A0}" type="pres">
      <dgm:prSet presAssocID="{96EC8969-F7C9-477B-BB31-E72A27FBABB3}" presName="spacer" presStyleCnt="0"/>
      <dgm:spPr/>
    </dgm:pt>
    <dgm:pt modelId="{ADBE3462-20C9-4A4F-AE6F-133DD103DBC4}" type="pres">
      <dgm:prSet presAssocID="{233AD722-64A6-4D63-A97F-227C5E8F14C2}" presName="parentText" presStyleLbl="node1" presStyleIdx="5" presStyleCnt="7">
        <dgm:presLayoutVars>
          <dgm:chMax val="0"/>
          <dgm:bulletEnabled val="1"/>
        </dgm:presLayoutVars>
      </dgm:prSet>
      <dgm:spPr/>
    </dgm:pt>
    <dgm:pt modelId="{5A78C87C-7151-40C0-8A14-9B4B2FE46A49}" type="pres">
      <dgm:prSet presAssocID="{589C048E-B984-4E8B-8477-CE4625FF0D73}" presName="spacer" presStyleCnt="0"/>
      <dgm:spPr/>
    </dgm:pt>
    <dgm:pt modelId="{01FEFBF7-732D-48BC-B53C-683900EB2343}" type="pres">
      <dgm:prSet presAssocID="{DC8ED874-9A2A-4F8D-BECF-164EA51AA94B}" presName="parentText" presStyleLbl="node1" presStyleIdx="6" presStyleCnt="7">
        <dgm:presLayoutVars>
          <dgm:chMax val="0"/>
          <dgm:bulletEnabled val="1"/>
        </dgm:presLayoutVars>
      </dgm:prSet>
      <dgm:spPr/>
    </dgm:pt>
  </dgm:ptLst>
  <dgm:cxnLst>
    <dgm:cxn modelId="{1D953E07-ABC7-4A86-B33F-94A75181B755}" srcId="{74E69CDA-3F00-43D9-8784-D7ACAA723CEC}" destId="{233AD722-64A6-4D63-A97F-227C5E8F14C2}" srcOrd="5" destOrd="0" parTransId="{B1AE6FDB-F459-439B-AB20-E7504E73C279}" sibTransId="{589C048E-B984-4E8B-8477-CE4625FF0D73}"/>
    <dgm:cxn modelId="{F4450609-D06B-4F1D-965C-98BAE74C48FC}" type="presOf" srcId="{39DE535C-4867-4B80-B386-3B4D7F93C544}" destId="{648C7CA8-2267-4626-9533-B80EE356EB35}" srcOrd="0" destOrd="0" presId="urn:microsoft.com/office/officeart/2005/8/layout/vList2"/>
    <dgm:cxn modelId="{1B7F8A20-63E1-4EAF-AC45-B2E9EF581397}" srcId="{74E69CDA-3F00-43D9-8784-D7ACAA723CEC}" destId="{401A26F4-E5E1-4F9A-8DF3-37B9EF2160BC}" srcOrd="3" destOrd="0" parTransId="{5D97D97C-B516-4875-93FF-E49BBE2EAAF0}" sibTransId="{E40D9D26-4F11-4014-94F4-D94625CFE1D6}"/>
    <dgm:cxn modelId="{BBADD22F-2259-4A5F-8278-F56390A4665B}" type="presOf" srcId="{74E69CDA-3F00-43D9-8784-D7ACAA723CEC}" destId="{FA3722BE-27F9-44B8-A71D-7C6758426C67}" srcOrd="0" destOrd="0" presId="urn:microsoft.com/office/officeart/2005/8/layout/vList2"/>
    <dgm:cxn modelId="{3FEF6640-46B7-4B26-AA59-1890C1994823}" type="presOf" srcId="{FD4BED29-FA2E-41B2-8A5E-41EB942FFA04}" destId="{0F4EE47F-5124-48A9-BFD7-4D9CA13EBC15}" srcOrd="0" destOrd="0" presId="urn:microsoft.com/office/officeart/2005/8/layout/vList2"/>
    <dgm:cxn modelId="{4A27CE62-8106-4DD3-84F6-A4E73B9BAED9}" type="presOf" srcId="{46AFAFCD-2BC2-432E-8285-7E17771863C0}" destId="{5235D671-6FFE-4538-A0E6-31F2A98B52AA}" srcOrd="0" destOrd="0" presId="urn:microsoft.com/office/officeart/2005/8/layout/vList2"/>
    <dgm:cxn modelId="{EC0B1D45-DAB9-423A-AA31-C92382354CFB}" type="presOf" srcId="{202B36A6-6172-4589-AC9E-93F630D99C22}" destId="{79C4A4C6-1D16-4835-954E-AF4497CEA0FF}" srcOrd="0" destOrd="0" presId="urn:microsoft.com/office/officeart/2005/8/layout/vList2"/>
    <dgm:cxn modelId="{9BD14C82-8C5D-476C-BC3F-5D2F4E602174}" srcId="{74E69CDA-3F00-43D9-8784-D7ACAA723CEC}" destId="{46AFAFCD-2BC2-432E-8285-7E17771863C0}" srcOrd="1" destOrd="0" parTransId="{4D70761F-500C-44D1-88E8-F0B997D2865B}" sibTransId="{39A40D83-C823-4DF4-A0A0-D7923064319E}"/>
    <dgm:cxn modelId="{E2D5C599-2A28-48FE-9FC8-B1E4A4BD8997}" srcId="{74E69CDA-3F00-43D9-8784-D7ACAA723CEC}" destId="{202B36A6-6172-4589-AC9E-93F630D99C22}" srcOrd="2" destOrd="0" parTransId="{A52A9422-8201-4636-8A78-1FB36496DF14}" sibTransId="{3183C43C-E4E7-48E6-A141-61FABD3800B5}"/>
    <dgm:cxn modelId="{EC80879E-94B8-4778-833E-4CA8920A5EDE}" type="presOf" srcId="{DC8ED874-9A2A-4F8D-BECF-164EA51AA94B}" destId="{01FEFBF7-732D-48BC-B53C-683900EB2343}" srcOrd="0" destOrd="0" presId="urn:microsoft.com/office/officeart/2005/8/layout/vList2"/>
    <dgm:cxn modelId="{621DC6A3-0826-424C-B3E6-D5BD7EB067CF}" type="presOf" srcId="{233AD722-64A6-4D63-A97F-227C5E8F14C2}" destId="{ADBE3462-20C9-4A4F-AE6F-133DD103DBC4}" srcOrd="0" destOrd="0" presId="urn:microsoft.com/office/officeart/2005/8/layout/vList2"/>
    <dgm:cxn modelId="{EA9516B7-BC15-4E3F-A5DE-1A414C708FAD}" srcId="{74E69CDA-3F00-43D9-8784-D7ACAA723CEC}" destId="{FD4BED29-FA2E-41B2-8A5E-41EB942FFA04}" srcOrd="4" destOrd="0" parTransId="{39814164-8929-4F34-93F0-56CAE50E89EB}" sibTransId="{96EC8969-F7C9-477B-BB31-E72A27FBABB3}"/>
    <dgm:cxn modelId="{32B121D1-24DA-4431-B4B5-F0A74395B53A}" srcId="{74E69CDA-3F00-43D9-8784-D7ACAA723CEC}" destId="{39DE535C-4867-4B80-B386-3B4D7F93C544}" srcOrd="0" destOrd="0" parTransId="{A5F5CDE5-E28B-4CB4-91B0-55A8EDE08F2E}" sibTransId="{7F79FD7D-0222-4D1C-B030-502F99F50EE7}"/>
    <dgm:cxn modelId="{130F3BEA-6531-4671-BA24-2FB73E433A98}" srcId="{74E69CDA-3F00-43D9-8784-D7ACAA723CEC}" destId="{DC8ED874-9A2A-4F8D-BECF-164EA51AA94B}" srcOrd="6" destOrd="0" parTransId="{2AE22417-D414-406B-A89B-C4849B1BF851}" sibTransId="{6CFE3481-4236-49F2-B5A2-F178562A2818}"/>
    <dgm:cxn modelId="{57CAF3EA-DC01-4C5A-A089-DAFF9C41F7E2}" type="presOf" srcId="{401A26F4-E5E1-4F9A-8DF3-37B9EF2160BC}" destId="{EB2D1DEE-6496-4167-BB69-B57D31A14B64}" srcOrd="0" destOrd="0" presId="urn:microsoft.com/office/officeart/2005/8/layout/vList2"/>
    <dgm:cxn modelId="{EB07EAA6-BBF8-4536-91BE-E463D1632F2D}" type="presParOf" srcId="{FA3722BE-27F9-44B8-A71D-7C6758426C67}" destId="{648C7CA8-2267-4626-9533-B80EE356EB35}" srcOrd="0" destOrd="0" presId="urn:microsoft.com/office/officeart/2005/8/layout/vList2"/>
    <dgm:cxn modelId="{B54FE7FD-9803-409A-B319-3BFD05E7413F}" type="presParOf" srcId="{FA3722BE-27F9-44B8-A71D-7C6758426C67}" destId="{AC09F677-9709-4E7D-B9BE-14331F215A89}" srcOrd="1" destOrd="0" presId="urn:microsoft.com/office/officeart/2005/8/layout/vList2"/>
    <dgm:cxn modelId="{753BEFEE-4DF8-43B7-97B5-3BFDE36F64B9}" type="presParOf" srcId="{FA3722BE-27F9-44B8-A71D-7C6758426C67}" destId="{5235D671-6FFE-4538-A0E6-31F2A98B52AA}" srcOrd="2" destOrd="0" presId="urn:microsoft.com/office/officeart/2005/8/layout/vList2"/>
    <dgm:cxn modelId="{FAD5624D-ABEC-42CE-8D1F-4C4DAAAA5870}" type="presParOf" srcId="{FA3722BE-27F9-44B8-A71D-7C6758426C67}" destId="{4F43AF43-F08D-4399-ADAA-9BC7AAF12EE4}" srcOrd="3" destOrd="0" presId="urn:microsoft.com/office/officeart/2005/8/layout/vList2"/>
    <dgm:cxn modelId="{6F0CCF8D-1CD2-47AC-A146-C7E4D44F445F}" type="presParOf" srcId="{FA3722BE-27F9-44B8-A71D-7C6758426C67}" destId="{79C4A4C6-1D16-4835-954E-AF4497CEA0FF}" srcOrd="4" destOrd="0" presId="urn:microsoft.com/office/officeart/2005/8/layout/vList2"/>
    <dgm:cxn modelId="{672EAEF4-217E-4B52-A0D6-94CF94A568A0}" type="presParOf" srcId="{FA3722BE-27F9-44B8-A71D-7C6758426C67}" destId="{65748371-B753-4210-B4FD-B2DF4F7CEFE4}" srcOrd="5" destOrd="0" presId="urn:microsoft.com/office/officeart/2005/8/layout/vList2"/>
    <dgm:cxn modelId="{E463F763-456E-4B35-9206-783784F9B417}" type="presParOf" srcId="{FA3722BE-27F9-44B8-A71D-7C6758426C67}" destId="{EB2D1DEE-6496-4167-BB69-B57D31A14B64}" srcOrd="6" destOrd="0" presId="urn:microsoft.com/office/officeart/2005/8/layout/vList2"/>
    <dgm:cxn modelId="{E327BEBC-9482-44AB-AB54-FEDF4D9E14FF}" type="presParOf" srcId="{FA3722BE-27F9-44B8-A71D-7C6758426C67}" destId="{2E5A1319-B0B9-4DC3-AA26-35B0C6D8727B}" srcOrd="7" destOrd="0" presId="urn:microsoft.com/office/officeart/2005/8/layout/vList2"/>
    <dgm:cxn modelId="{A1DD92B7-B19A-4E3E-AA1D-5C13F76E5261}" type="presParOf" srcId="{FA3722BE-27F9-44B8-A71D-7C6758426C67}" destId="{0F4EE47F-5124-48A9-BFD7-4D9CA13EBC15}" srcOrd="8" destOrd="0" presId="urn:microsoft.com/office/officeart/2005/8/layout/vList2"/>
    <dgm:cxn modelId="{B9EC7081-AFBD-4A4C-B0B7-80AF1C2C77D2}" type="presParOf" srcId="{FA3722BE-27F9-44B8-A71D-7C6758426C67}" destId="{309F1A0B-6C92-4F83-A459-480D3DC613A0}" srcOrd="9" destOrd="0" presId="urn:microsoft.com/office/officeart/2005/8/layout/vList2"/>
    <dgm:cxn modelId="{3B799FB5-41F5-4443-98EF-DE1F05BEEECF}" type="presParOf" srcId="{FA3722BE-27F9-44B8-A71D-7C6758426C67}" destId="{ADBE3462-20C9-4A4F-AE6F-133DD103DBC4}" srcOrd="10" destOrd="0" presId="urn:microsoft.com/office/officeart/2005/8/layout/vList2"/>
    <dgm:cxn modelId="{EDEB7CCE-51D7-4CFA-A70A-45DC8B285A1F}" type="presParOf" srcId="{FA3722BE-27F9-44B8-A71D-7C6758426C67}" destId="{5A78C87C-7151-40C0-8A14-9B4B2FE46A49}" srcOrd="11" destOrd="0" presId="urn:microsoft.com/office/officeart/2005/8/layout/vList2"/>
    <dgm:cxn modelId="{BEB0A44B-ED8E-4EDD-A67A-D41FB18341E3}" type="presParOf" srcId="{FA3722BE-27F9-44B8-A71D-7C6758426C67}" destId="{01FEFBF7-732D-48BC-B53C-683900EB234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7A169A-4069-45FD-9DC0-6437B188EC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9922066-A503-485B-83F3-7CF2B83C236F}">
      <dgm:prSet custT="1"/>
      <dgm:spPr/>
      <dgm:t>
        <a:bodyPr/>
        <a:lstStyle/>
        <a:p>
          <a:r>
            <a:rPr lang="en-US" sz="1800" b="1">
              <a:latin typeface="Calibri"/>
              <a:cs typeface="Calibri"/>
            </a:rPr>
            <a:t>Are driving costs well above reasonable market levels (unanimous anecdotes)</a:t>
          </a:r>
        </a:p>
      </dgm:t>
    </dgm:pt>
    <dgm:pt modelId="{4BC9A85A-278D-4570-97E9-619812BE5599}" type="parTrans" cxnId="{32CAAF4C-85E0-4435-B223-1D6694672392}">
      <dgm:prSet/>
      <dgm:spPr/>
      <dgm:t>
        <a:bodyPr/>
        <a:lstStyle/>
        <a:p>
          <a:endParaRPr lang="en-US" sz="1800"/>
        </a:p>
      </dgm:t>
    </dgm:pt>
    <dgm:pt modelId="{103783DB-66E0-4FB3-A66A-06469C8D87E1}" type="sibTrans" cxnId="{32CAAF4C-85E0-4435-B223-1D6694672392}">
      <dgm:prSet/>
      <dgm:spPr/>
      <dgm:t>
        <a:bodyPr/>
        <a:lstStyle/>
        <a:p>
          <a:endParaRPr lang="en-US" sz="1800"/>
        </a:p>
      </dgm:t>
    </dgm:pt>
    <dgm:pt modelId="{2D46B263-C0A7-47AD-9BB8-1CD0363C2B69}">
      <dgm:prSet custT="1"/>
      <dgm:spPr/>
      <dgm:t>
        <a:bodyPr/>
        <a:lstStyle/>
        <a:p>
          <a:pPr rtl="0"/>
          <a:r>
            <a:rPr lang="en-US" sz="1800" b="1">
              <a:latin typeface="Calibri"/>
              <a:cs typeface="Calibri"/>
            </a:rPr>
            <a:t>Encourage investments where GHG results may be minimal (even without refrigerant leaks)</a:t>
          </a:r>
          <a:endParaRPr lang="en-US" sz="1800" b="1" dirty="0">
            <a:latin typeface="Calibri"/>
            <a:cs typeface="Calibri"/>
          </a:endParaRPr>
        </a:p>
      </dgm:t>
    </dgm:pt>
    <dgm:pt modelId="{E4337059-5FF4-485F-8743-4E31F0DDFC56}" type="parTrans" cxnId="{5B331981-2E8A-4685-831F-3D83AE1027F0}">
      <dgm:prSet/>
      <dgm:spPr/>
      <dgm:t>
        <a:bodyPr/>
        <a:lstStyle/>
        <a:p>
          <a:endParaRPr lang="en-US" sz="1800"/>
        </a:p>
      </dgm:t>
    </dgm:pt>
    <dgm:pt modelId="{1FB2A4C3-963F-44E1-AE1E-7870B9A28657}" type="sibTrans" cxnId="{5B331981-2E8A-4685-831F-3D83AE1027F0}">
      <dgm:prSet/>
      <dgm:spPr/>
      <dgm:t>
        <a:bodyPr/>
        <a:lstStyle/>
        <a:p>
          <a:endParaRPr lang="en-US" sz="1800"/>
        </a:p>
      </dgm:t>
    </dgm:pt>
    <dgm:pt modelId="{E109F21E-EDFA-45E2-8D74-1A6DA7DDCDFB}">
      <dgm:prSet custT="1"/>
      <dgm:spPr/>
      <dgm:t>
        <a:bodyPr/>
        <a:lstStyle/>
        <a:p>
          <a:pPr rtl="0"/>
          <a:r>
            <a:rPr lang="en-US" sz="1800" b="1">
              <a:latin typeface="Calibri"/>
              <a:cs typeface="Calibri"/>
            </a:rPr>
            <a:t>Encourage investments with unreasonable cost per ton of carbon elimination (even without refrigerant leaks)</a:t>
          </a:r>
          <a:endParaRPr lang="en-US" sz="1800" b="1" dirty="0">
            <a:latin typeface="Calibri"/>
            <a:cs typeface="Calibri"/>
          </a:endParaRPr>
        </a:p>
      </dgm:t>
    </dgm:pt>
    <dgm:pt modelId="{CC8546D2-3A9D-46E1-A24D-1EF1F9093F7C}" type="parTrans" cxnId="{7D0C24DF-1303-426F-AFCC-65EDF3DC3510}">
      <dgm:prSet/>
      <dgm:spPr/>
      <dgm:t>
        <a:bodyPr/>
        <a:lstStyle/>
        <a:p>
          <a:endParaRPr lang="en-US" sz="1800"/>
        </a:p>
      </dgm:t>
    </dgm:pt>
    <dgm:pt modelId="{ACA432A4-B3B7-4F07-B9A3-4C1454D9A7A4}" type="sibTrans" cxnId="{7D0C24DF-1303-426F-AFCC-65EDF3DC3510}">
      <dgm:prSet/>
      <dgm:spPr/>
      <dgm:t>
        <a:bodyPr/>
        <a:lstStyle/>
        <a:p>
          <a:endParaRPr lang="en-US" sz="1800"/>
        </a:p>
      </dgm:t>
    </dgm:pt>
    <dgm:pt modelId="{A6C5A513-B434-4443-9F69-23F10BF6BAAF}">
      <dgm:prSet custT="1"/>
      <dgm:spPr/>
      <dgm:t>
        <a:bodyPr/>
        <a:lstStyle/>
        <a:p>
          <a:pPr rtl="0"/>
          <a:r>
            <a:rPr lang="en-US" sz="1800" b="1">
              <a:latin typeface="Calibri"/>
              <a:cs typeface="Calibri"/>
            </a:rPr>
            <a:t>Are spatially random and do not facilitate gas grid retirement </a:t>
          </a:r>
        </a:p>
      </dgm:t>
    </dgm:pt>
    <dgm:pt modelId="{B366D49B-C8F0-486E-BEC1-E488BC913C3D}" type="parTrans" cxnId="{BC2CE554-441E-4414-AB32-A1DF96C88342}">
      <dgm:prSet/>
      <dgm:spPr/>
      <dgm:t>
        <a:bodyPr/>
        <a:lstStyle/>
        <a:p>
          <a:endParaRPr lang="en-US" sz="1800"/>
        </a:p>
      </dgm:t>
    </dgm:pt>
    <dgm:pt modelId="{75AE6C62-1E93-4721-A43A-CEFCC39E501D}" type="sibTrans" cxnId="{BC2CE554-441E-4414-AB32-A1DF96C88342}">
      <dgm:prSet/>
      <dgm:spPr/>
      <dgm:t>
        <a:bodyPr/>
        <a:lstStyle/>
        <a:p>
          <a:endParaRPr lang="en-US" sz="1800"/>
        </a:p>
      </dgm:t>
    </dgm:pt>
    <dgm:pt modelId="{61D5998B-26CF-455F-B5AC-8E51464FD0C8}">
      <dgm:prSet custT="1"/>
      <dgm:spPr/>
      <dgm:t>
        <a:bodyPr/>
        <a:lstStyle/>
        <a:p>
          <a:r>
            <a:rPr lang="en-US" sz="1800" b="1">
              <a:latin typeface="Calibri"/>
              <a:cs typeface="Calibri"/>
            </a:rPr>
            <a:t>Lock in gas grid since many (even whole home installs) keep legacy system</a:t>
          </a:r>
        </a:p>
      </dgm:t>
    </dgm:pt>
    <dgm:pt modelId="{E34D74E8-894E-4179-9315-BDA5C4CB9E2C}" type="parTrans" cxnId="{18B3D28A-BD66-4686-9110-9BC792A36265}">
      <dgm:prSet/>
      <dgm:spPr/>
      <dgm:t>
        <a:bodyPr/>
        <a:lstStyle/>
        <a:p>
          <a:endParaRPr lang="en-US" sz="1800"/>
        </a:p>
      </dgm:t>
    </dgm:pt>
    <dgm:pt modelId="{C56EBC34-7D34-4E5E-83E7-E5CF2AC7F78B}" type="sibTrans" cxnId="{18B3D28A-BD66-4686-9110-9BC792A36265}">
      <dgm:prSet/>
      <dgm:spPr/>
      <dgm:t>
        <a:bodyPr/>
        <a:lstStyle/>
        <a:p>
          <a:endParaRPr lang="en-US" sz="1800"/>
        </a:p>
      </dgm:t>
    </dgm:pt>
    <dgm:pt modelId="{9485906E-113E-4066-8179-54ACEAE5B7C2}">
      <dgm:prSet custT="1"/>
      <dgm:spPr/>
      <dgm:t>
        <a:bodyPr/>
        <a:lstStyle/>
        <a:p>
          <a:r>
            <a:rPr lang="en-US" sz="1800" b="1">
              <a:latin typeface="Calibri"/>
              <a:cs typeface="Calibri"/>
            </a:rPr>
            <a:t>Strain HVAC labor force while idling insulation labor force – Mass Save insulation contractors reporting layoffs to EEAC.</a:t>
          </a:r>
        </a:p>
      </dgm:t>
    </dgm:pt>
    <dgm:pt modelId="{FDCD6E16-451A-43FA-B957-31F2EFB64E6F}" type="parTrans" cxnId="{86BDA3DE-92E6-44A4-A975-CFC5765EB64F}">
      <dgm:prSet/>
      <dgm:spPr/>
      <dgm:t>
        <a:bodyPr/>
        <a:lstStyle/>
        <a:p>
          <a:endParaRPr lang="en-US" sz="1800"/>
        </a:p>
      </dgm:t>
    </dgm:pt>
    <dgm:pt modelId="{24A290FA-6968-4FC8-9630-156A6907F240}" type="sibTrans" cxnId="{86BDA3DE-92E6-44A4-A975-CFC5765EB64F}">
      <dgm:prSet/>
      <dgm:spPr/>
      <dgm:t>
        <a:bodyPr/>
        <a:lstStyle/>
        <a:p>
          <a:endParaRPr lang="en-US" sz="1800"/>
        </a:p>
      </dgm:t>
    </dgm:pt>
    <dgm:pt modelId="{88B0307A-EFED-4009-B5D9-10D8E37F6F44}">
      <dgm:prSet phldr="0" custT="1"/>
      <dgm:spPr/>
      <dgm:t>
        <a:bodyPr/>
        <a:lstStyle/>
        <a:p>
          <a:pPr rtl="0"/>
          <a:r>
            <a:rPr lang="en-US" sz="1800" b="1">
              <a:latin typeface="Calibri"/>
              <a:cs typeface="Calibri"/>
            </a:rPr>
            <a:t>May encourage homeowners to borrow in the hope of cost savings that may not materialize</a:t>
          </a:r>
          <a:endParaRPr lang="en-US" sz="1800" dirty="0">
            <a:latin typeface="Calibri"/>
            <a:cs typeface="Calibri"/>
          </a:endParaRPr>
        </a:p>
      </dgm:t>
    </dgm:pt>
    <dgm:pt modelId="{5CE93E42-301C-4D6B-93A2-61B7EF2D927C}" type="parTrans" cxnId="{8416ABBB-A21B-4958-BC12-075B2DE670FE}">
      <dgm:prSet/>
      <dgm:spPr/>
      <dgm:t>
        <a:bodyPr/>
        <a:lstStyle/>
        <a:p>
          <a:endParaRPr lang="en-US" sz="1800"/>
        </a:p>
      </dgm:t>
    </dgm:pt>
    <dgm:pt modelId="{10F553CC-0372-4C25-9B89-38DCE608D799}" type="sibTrans" cxnId="{8416ABBB-A21B-4958-BC12-075B2DE670FE}">
      <dgm:prSet/>
      <dgm:spPr/>
      <dgm:t>
        <a:bodyPr/>
        <a:lstStyle/>
        <a:p>
          <a:endParaRPr lang="en-US" sz="1800"/>
        </a:p>
      </dgm:t>
    </dgm:pt>
    <dgm:pt modelId="{8EE893BC-FA9B-43D6-9BD9-9E605231A841}" type="pres">
      <dgm:prSet presAssocID="{6E7A169A-4069-45FD-9DC0-6437B188ECB8}" presName="linear" presStyleCnt="0">
        <dgm:presLayoutVars>
          <dgm:animLvl val="lvl"/>
          <dgm:resizeHandles val="exact"/>
        </dgm:presLayoutVars>
      </dgm:prSet>
      <dgm:spPr/>
    </dgm:pt>
    <dgm:pt modelId="{8297B43C-8C13-4186-BB74-F818A1856AB0}" type="pres">
      <dgm:prSet presAssocID="{39922066-A503-485B-83F3-7CF2B83C236F}" presName="parentText" presStyleLbl="node1" presStyleIdx="0" presStyleCnt="7">
        <dgm:presLayoutVars>
          <dgm:chMax val="0"/>
          <dgm:bulletEnabled val="1"/>
        </dgm:presLayoutVars>
      </dgm:prSet>
      <dgm:spPr/>
    </dgm:pt>
    <dgm:pt modelId="{5164D7D2-E585-46FC-9EB6-A2C9CC41482B}" type="pres">
      <dgm:prSet presAssocID="{103783DB-66E0-4FB3-A66A-06469C8D87E1}" presName="spacer" presStyleCnt="0"/>
      <dgm:spPr/>
    </dgm:pt>
    <dgm:pt modelId="{173FE889-96E6-4080-8390-AC329FF27C94}" type="pres">
      <dgm:prSet presAssocID="{2D46B263-C0A7-47AD-9BB8-1CD0363C2B69}" presName="parentText" presStyleLbl="node1" presStyleIdx="1" presStyleCnt="7">
        <dgm:presLayoutVars>
          <dgm:chMax val="0"/>
          <dgm:bulletEnabled val="1"/>
        </dgm:presLayoutVars>
      </dgm:prSet>
      <dgm:spPr/>
    </dgm:pt>
    <dgm:pt modelId="{6A5CC087-2F98-4582-AF57-759302478726}" type="pres">
      <dgm:prSet presAssocID="{1FB2A4C3-963F-44E1-AE1E-7870B9A28657}" presName="spacer" presStyleCnt="0"/>
      <dgm:spPr/>
    </dgm:pt>
    <dgm:pt modelId="{3BC08ADD-80B0-423C-AD5E-6F456C9AD31B}" type="pres">
      <dgm:prSet presAssocID="{E109F21E-EDFA-45E2-8D74-1A6DA7DDCDFB}" presName="parentText" presStyleLbl="node1" presStyleIdx="2" presStyleCnt="7" custLinFactNeighborY="-50478">
        <dgm:presLayoutVars>
          <dgm:chMax val="0"/>
          <dgm:bulletEnabled val="1"/>
        </dgm:presLayoutVars>
      </dgm:prSet>
      <dgm:spPr/>
    </dgm:pt>
    <dgm:pt modelId="{0C2D0056-3415-4EB5-AB7A-92AF5DA71E6A}" type="pres">
      <dgm:prSet presAssocID="{ACA432A4-B3B7-4F07-B9A3-4C1454D9A7A4}" presName="spacer" presStyleCnt="0"/>
      <dgm:spPr/>
    </dgm:pt>
    <dgm:pt modelId="{3E0ED97B-E0C8-452B-889E-B1669EA4DFE7}" type="pres">
      <dgm:prSet presAssocID="{88B0307A-EFED-4009-B5D9-10D8E37F6F44}" presName="parentText" presStyleLbl="node1" presStyleIdx="3" presStyleCnt="7">
        <dgm:presLayoutVars>
          <dgm:chMax val="0"/>
          <dgm:bulletEnabled val="1"/>
        </dgm:presLayoutVars>
      </dgm:prSet>
      <dgm:spPr/>
    </dgm:pt>
    <dgm:pt modelId="{810BDBCD-A3CD-433F-B784-7A7BF72EA771}" type="pres">
      <dgm:prSet presAssocID="{10F553CC-0372-4C25-9B89-38DCE608D799}" presName="spacer" presStyleCnt="0"/>
      <dgm:spPr/>
    </dgm:pt>
    <dgm:pt modelId="{B775ED0C-5C3C-445D-B67A-BF224EFDD28A}" type="pres">
      <dgm:prSet presAssocID="{A6C5A513-B434-4443-9F69-23F10BF6BAAF}" presName="parentText" presStyleLbl="node1" presStyleIdx="4" presStyleCnt="7">
        <dgm:presLayoutVars>
          <dgm:chMax val="0"/>
          <dgm:bulletEnabled val="1"/>
        </dgm:presLayoutVars>
      </dgm:prSet>
      <dgm:spPr/>
    </dgm:pt>
    <dgm:pt modelId="{BB64DFE0-691F-48F3-8FFB-8BAF47628539}" type="pres">
      <dgm:prSet presAssocID="{75AE6C62-1E93-4721-A43A-CEFCC39E501D}" presName="spacer" presStyleCnt="0"/>
      <dgm:spPr/>
    </dgm:pt>
    <dgm:pt modelId="{7B9DDC3E-9A80-4D14-98C1-429C6E4A1D93}" type="pres">
      <dgm:prSet presAssocID="{61D5998B-26CF-455F-B5AC-8E51464FD0C8}" presName="parentText" presStyleLbl="node1" presStyleIdx="5" presStyleCnt="7">
        <dgm:presLayoutVars>
          <dgm:chMax val="0"/>
          <dgm:bulletEnabled val="1"/>
        </dgm:presLayoutVars>
      </dgm:prSet>
      <dgm:spPr/>
    </dgm:pt>
    <dgm:pt modelId="{88B71C1D-8BBF-4624-ADD4-56E240F9B45F}" type="pres">
      <dgm:prSet presAssocID="{C56EBC34-7D34-4E5E-83E7-E5CF2AC7F78B}" presName="spacer" presStyleCnt="0"/>
      <dgm:spPr/>
    </dgm:pt>
    <dgm:pt modelId="{753575F0-9C81-451C-A211-12B86287647F}" type="pres">
      <dgm:prSet presAssocID="{9485906E-113E-4066-8179-54ACEAE5B7C2}" presName="parentText" presStyleLbl="node1" presStyleIdx="6" presStyleCnt="7" custLinFactNeighborY="-17716">
        <dgm:presLayoutVars>
          <dgm:chMax val="0"/>
          <dgm:bulletEnabled val="1"/>
        </dgm:presLayoutVars>
      </dgm:prSet>
      <dgm:spPr/>
    </dgm:pt>
  </dgm:ptLst>
  <dgm:cxnLst>
    <dgm:cxn modelId="{83A3210C-440F-434F-B937-27975F13944C}" type="presOf" srcId="{9485906E-113E-4066-8179-54ACEAE5B7C2}" destId="{753575F0-9C81-451C-A211-12B86287647F}" srcOrd="0" destOrd="0" presId="urn:microsoft.com/office/officeart/2005/8/layout/vList2"/>
    <dgm:cxn modelId="{74787226-080B-4854-9313-D41BF4636767}" type="presOf" srcId="{61D5998B-26CF-455F-B5AC-8E51464FD0C8}" destId="{7B9DDC3E-9A80-4D14-98C1-429C6E4A1D93}" srcOrd="0" destOrd="0" presId="urn:microsoft.com/office/officeart/2005/8/layout/vList2"/>
    <dgm:cxn modelId="{90B24E28-4C3B-445D-B8F0-73CE62BA616C}" type="presOf" srcId="{39922066-A503-485B-83F3-7CF2B83C236F}" destId="{8297B43C-8C13-4186-BB74-F818A1856AB0}" srcOrd="0" destOrd="0" presId="urn:microsoft.com/office/officeart/2005/8/layout/vList2"/>
    <dgm:cxn modelId="{4A57C862-D7F8-4610-9A20-BF92B5267CF3}" type="presOf" srcId="{A6C5A513-B434-4443-9F69-23F10BF6BAAF}" destId="{B775ED0C-5C3C-445D-B67A-BF224EFDD28A}" srcOrd="0" destOrd="0" presId="urn:microsoft.com/office/officeart/2005/8/layout/vList2"/>
    <dgm:cxn modelId="{32CAAF4C-85E0-4435-B223-1D6694672392}" srcId="{6E7A169A-4069-45FD-9DC0-6437B188ECB8}" destId="{39922066-A503-485B-83F3-7CF2B83C236F}" srcOrd="0" destOrd="0" parTransId="{4BC9A85A-278D-4570-97E9-619812BE5599}" sibTransId="{103783DB-66E0-4FB3-A66A-06469C8D87E1}"/>
    <dgm:cxn modelId="{FFB5224D-B32F-4EDC-BE7F-1A498BE05F1E}" type="presOf" srcId="{88B0307A-EFED-4009-B5D9-10D8E37F6F44}" destId="{3E0ED97B-E0C8-452B-889E-B1669EA4DFE7}" srcOrd="0" destOrd="0" presId="urn:microsoft.com/office/officeart/2005/8/layout/vList2"/>
    <dgm:cxn modelId="{BC2CE554-441E-4414-AB32-A1DF96C88342}" srcId="{6E7A169A-4069-45FD-9DC0-6437B188ECB8}" destId="{A6C5A513-B434-4443-9F69-23F10BF6BAAF}" srcOrd="4" destOrd="0" parTransId="{B366D49B-C8F0-486E-BEC1-E488BC913C3D}" sibTransId="{75AE6C62-1E93-4721-A43A-CEFCC39E501D}"/>
    <dgm:cxn modelId="{5B331981-2E8A-4685-831F-3D83AE1027F0}" srcId="{6E7A169A-4069-45FD-9DC0-6437B188ECB8}" destId="{2D46B263-C0A7-47AD-9BB8-1CD0363C2B69}" srcOrd="1" destOrd="0" parTransId="{E4337059-5FF4-485F-8743-4E31F0DDFC56}" sibTransId="{1FB2A4C3-963F-44E1-AE1E-7870B9A28657}"/>
    <dgm:cxn modelId="{18B3D28A-BD66-4686-9110-9BC792A36265}" srcId="{6E7A169A-4069-45FD-9DC0-6437B188ECB8}" destId="{61D5998B-26CF-455F-B5AC-8E51464FD0C8}" srcOrd="5" destOrd="0" parTransId="{E34D74E8-894E-4179-9315-BDA5C4CB9E2C}" sibTransId="{C56EBC34-7D34-4E5E-83E7-E5CF2AC7F78B}"/>
    <dgm:cxn modelId="{EB91CD97-D240-4E36-891F-B2FFA6B67F0D}" type="presOf" srcId="{2D46B263-C0A7-47AD-9BB8-1CD0363C2B69}" destId="{173FE889-96E6-4080-8390-AC329FF27C94}" srcOrd="0" destOrd="0" presId="urn:microsoft.com/office/officeart/2005/8/layout/vList2"/>
    <dgm:cxn modelId="{8416ABBB-A21B-4958-BC12-075B2DE670FE}" srcId="{6E7A169A-4069-45FD-9DC0-6437B188ECB8}" destId="{88B0307A-EFED-4009-B5D9-10D8E37F6F44}" srcOrd="3" destOrd="0" parTransId="{5CE93E42-301C-4D6B-93A2-61B7EF2D927C}" sibTransId="{10F553CC-0372-4C25-9B89-38DCE608D799}"/>
    <dgm:cxn modelId="{86BDA3DE-92E6-44A4-A975-CFC5765EB64F}" srcId="{6E7A169A-4069-45FD-9DC0-6437B188ECB8}" destId="{9485906E-113E-4066-8179-54ACEAE5B7C2}" srcOrd="6" destOrd="0" parTransId="{FDCD6E16-451A-43FA-B957-31F2EFB64E6F}" sibTransId="{24A290FA-6968-4FC8-9630-156A6907F240}"/>
    <dgm:cxn modelId="{7D0C24DF-1303-426F-AFCC-65EDF3DC3510}" srcId="{6E7A169A-4069-45FD-9DC0-6437B188ECB8}" destId="{E109F21E-EDFA-45E2-8D74-1A6DA7DDCDFB}" srcOrd="2" destOrd="0" parTransId="{CC8546D2-3A9D-46E1-A24D-1EF1F9093F7C}" sibTransId="{ACA432A4-B3B7-4F07-B9A3-4C1454D9A7A4}"/>
    <dgm:cxn modelId="{D4EA72F4-8233-4E03-9B13-7A7309D96F53}" type="presOf" srcId="{6E7A169A-4069-45FD-9DC0-6437B188ECB8}" destId="{8EE893BC-FA9B-43D6-9BD9-9E605231A841}" srcOrd="0" destOrd="0" presId="urn:microsoft.com/office/officeart/2005/8/layout/vList2"/>
    <dgm:cxn modelId="{DA5A64FF-07BE-4F9C-94AF-5E0DB9737EEF}" type="presOf" srcId="{E109F21E-EDFA-45E2-8D74-1A6DA7DDCDFB}" destId="{3BC08ADD-80B0-423C-AD5E-6F456C9AD31B}" srcOrd="0" destOrd="0" presId="urn:microsoft.com/office/officeart/2005/8/layout/vList2"/>
    <dgm:cxn modelId="{A63DCD6C-A9F0-46E2-9C94-F7261C2D1D9C}" type="presParOf" srcId="{8EE893BC-FA9B-43D6-9BD9-9E605231A841}" destId="{8297B43C-8C13-4186-BB74-F818A1856AB0}" srcOrd="0" destOrd="0" presId="urn:microsoft.com/office/officeart/2005/8/layout/vList2"/>
    <dgm:cxn modelId="{92033982-9FFF-4BBF-8DE1-3798CCFD5D47}" type="presParOf" srcId="{8EE893BC-FA9B-43D6-9BD9-9E605231A841}" destId="{5164D7D2-E585-46FC-9EB6-A2C9CC41482B}" srcOrd="1" destOrd="0" presId="urn:microsoft.com/office/officeart/2005/8/layout/vList2"/>
    <dgm:cxn modelId="{C587FE74-D8F3-4D03-8FE4-C217A4BA9386}" type="presParOf" srcId="{8EE893BC-FA9B-43D6-9BD9-9E605231A841}" destId="{173FE889-96E6-4080-8390-AC329FF27C94}" srcOrd="2" destOrd="0" presId="urn:microsoft.com/office/officeart/2005/8/layout/vList2"/>
    <dgm:cxn modelId="{8E535246-CE44-47EF-A34E-BFB0639C9D4F}" type="presParOf" srcId="{8EE893BC-FA9B-43D6-9BD9-9E605231A841}" destId="{6A5CC087-2F98-4582-AF57-759302478726}" srcOrd="3" destOrd="0" presId="urn:microsoft.com/office/officeart/2005/8/layout/vList2"/>
    <dgm:cxn modelId="{B427FA04-F561-4FDF-90A9-5660ADFE93B6}" type="presParOf" srcId="{8EE893BC-FA9B-43D6-9BD9-9E605231A841}" destId="{3BC08ADD-80B0-423C-AD5E-6F456C9AD31B}" srcOrd="4" destOrd="0" presId="urn:microsoft.com/office/officeart/2005/8/layout/vList2"/>
    <dgm:cxn modelId="{1D4BF14D-63B6-4F7E-96F6-CCB137DA9F66}" type="presParOf" srcId="{8EE893BC-FA9B-43D6-9BD9-9E605231A841}" destId="{0C2D0056-3415-4EB5-AB7A-92AF5DA71E6A}" srcOrd="5" destOrd="0" presId="urn:microsoft.com/office/officeart/2005/8/layout/vList2"/>
    <dgm:cxn modelId="{3E8A6699-7D97-4108-9A45-33451071FD28}" type="presParOf" srcId="{8EE893BC-FA9B-43D6-9BD9-9E605231A841}" destId="{3E0ED97B-E0C8-452B-889E-B1669EA4DFE7}" srcOrd="6" destOrd="0" presId="urn:microsoft.com/office/officeart/2005/8/layout/vList2"/>
    <dgm:cxn modelId="{3C83709F-F84B-462E-ADD9-A940C7593B8E}" type="presParOf" srcId="{8EE893BC-FA9B-43D6-9BD9-9E605231A841}" destId="{810BDBCD-A3CD-433F-B784-7A7BF72EA771}" srcOrd="7" destOrd="0" presId="urn:microsoft.com/office/officeart/2005/8/layout/vList2"/>
    <dgm:cxn modelId="{34413969-96A7-4110-81E2-B738229BD53C}" type="presParOf" srcId="{8EE893BC-FA9B-43D6-9BD9-9E605231A841}" destId="{B775ED0C-5C3C-445D-B67A-BF224EFDD28A}" srcOrd="8" destOrd="0" presId="urn:microsoft.com/office/officeart/2005/8/layout/vList2"/>
    <dgm:cxn modelId="{245B3CBF-1772-4630-B7D9-CD52BC73E1E5}" type="presParOf" srcId="{8EE893BC-FA9B-43D6-9BD9-9E605231A841}" destId="{BB64DFE0-691F-48F3-8FFB-8BAF47628539}" srcOrd="9" destOrd="0" presId="urn:microsoft.com/office/officeart/2005/8/layout/vList2"/>
    <dgm:cxn modelId="{EACCA2DC-E445-4C8C-B665-2B13AB12083B}" type="presParOf" srcId="{8EE893BC-FA9B-43D6-9BD9-9E605231A841}" destId="{7B9DDC3E-9A80-4D14-98C1-429C6E4A1D93}" srcOrd="10" destOrd="0" presId="urn:microsoft.com/office/officeart/2005/8/layout/vList2"/>
    <dgm:cxn modelId="{B077B2C0-A233-452C-A296-7963AEB6EB34}" type="presParOf" srcId="{8EE893BC-FA9B-43D6-9BD9-9E605231A841}" destId="{88B71C1D-8BBF-4624-ADD4-56E240F9B45F}" srcOrd="11" destOrd="0" presId="urn:microsoft.com/office/officeart/2005/8/layout/vList2"/>
    <dgm:cxn modelId="{EFA58FF5-9F1C-47DE-93BA-DC83C78F626C}" type="presParOf" srcId="{8EE893BC-FA9B-43D6-9BD9-9E605231A841}" destId="{753575F0-9C81-451C-A211-12B86287647F}"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EB040-D72D-482E-9D99-6EA12701E48A}">
      <dsp:nvSpPr>
        <dsp:cNvPr id="0" name=""/>
        <dsp:cNvSpPr/>
      </dsp:nvSpPr>
      <dsp:spPr>
        <a:xfrm>
          <a:off x="947201" y="818755"/>
          <a:ext cx="1451800" cy="145180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3D2E0F-9561-4EAD-96B4-4607BC10ECED}">
      <dsp:nvSpPr>
        <dsp:cNvPr id="0" name=""/>
        <dsp:cNvSpPr/>
      </dsp:nvSpPr>
      <dsp:spPr>
        <a:xfrm>
          <a:off x="59990"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a:t>EoEEA GHG emission tracking – are we meeting statutory climate goals?</a:t>
          </a:r>
        </a:p>
      </dsp:txBody>
      <dsp:txXfrm>
        <a:off x="59990" y="2654049"/>
        <a:ext cx="3226223" cy="720000"/>
      </dsp:txXfrm>
    </dsp:sp>
    <dsp:sp modelId="{D308F1EB-E7AD-43B3-8ECA-D35F95538E02}">
      <dsp:nvSpPr>
        <dsp:cNvPr id="0" name=""/>
        <dsp:cNvSpPr/>
      </dsp:nvSpPr>
      <dsp:spPr>
        <a:xfrm>
          <a:off x="4738014" y="818755"/>
          <a:ext cx="1451800" cy="14518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A1DA34-9916-473D-AE23-B9D45A72FB25}">
      <dsp:nvSpPr>
        <dsp:cNvPr id="0" name=""/>
        <dsp:cNvSpPr/>
      </dsp:nvSpPr>
      <dsp:spPr>
        <a:xfrm>
          <a:off x="3850802"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a:t>Mass Save benefit-cost analysis – how do electrification measure benefits compare to measure costs?</a:t>
          </a:r>
        </a:p>
      </dsp:txBody>
      <dsp:txXfrm>
        <a:off x="3850802" y="2654049"/>
        <a:ext cx="3226223" cy="720000"/>
      </dsp:txXfrm>
    </dsp:sp>
    <dsp:sp modelId="{07072878-FA54-47EE-9110-6E638027551E}">
      <dsp:nvSpPr>
        <dsp:cNvPr id="0" name=""/>
        <dsp:cNvSpPr/>
      </dsp:nvSpPr>
      <dsp:spPr>
        <a:xfrm>
          <a:off x="8528826" y="818755"/>
          <a:ext cx="1451800" cy="1451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63DAE9-4E33-4858-B77E-ED37394DEB7D}">
      <dsp:nvSpPr>
        <dsp:cNvPr id="0" name=""/>
        <dsp:cNvSpPr/>
      </dsp:nvSpPr>
      <dsp:spPr>
        <a:xfrm>
          <a:off x="7641615"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a:t>Individual consumer – how is a heat pump installation likely to pencil out financially?</a:t>
          </a:r>
        </a:p>
      </dsp:txBody>
      <dsp:txXfrm>
        <a:off x="7641615" y="2654049"/>
        <a:ext cx="3226223"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01899-656A-458B-B333-2E810537CA3F}">
      <dsp:nvSpPr>
        <dsp:cNvPr id="0" name=""/>
        <dsp:cNvSpPr/>
      </dsp:nvSpPr>
      <dsp:spPr>
        <a:xfrm>
          <a:off x="0" y="1259"/>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Installation cost -- $</a:t>
          </a:r>
        </a:p>
      </dsp:txBody>
      <dsp:txXfrm>
        <a:off x="18645" y="19904"/>
        <a:ext cx="10478310" cy="344662"/>
      </dsp:txXfrm>
    </dsp:sp>
    <dsp:sp modelId="{B415D3D5-35F7-403F-B1FA-06E2488843A8}">
      <dsp:nvSpPr>
        <dsp:cNvPr id="0" name=""/>
        <dsp:cNvSpPr/>
      </dsp:nvSpPr>
      <dsp:spPr>
        <a:xfrm>
          <a:off x="0" y="397456"/>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Operating efficiency -- SCOP, HSPF</a:t>
          </a:r>
        </a:p>
      </dsp:txBody>
      <dsp:txXfrm>
        <a:off x="18645" y="416101"/>
        <a:ext cx="10478310" cy="344662"/>
      </dsp:txXfrm>
    </dsp:sp>
    <dsp:sp modelId="{442B7469-203A-4DAE-BFF2-045B62423301}">
      <dsp:nvSpPr>
        <dsp:cNvPr id="0" name=""/>
        <dsp:cNvSpPr/>
      </dsp:nvSpPr>
      <dsp:spPr>
        <a:xfrm>
          <a:off x="0" y="793654"/>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Load weighting of heat pump efficiency variation – portfolio SCOP vs. individual mean SCOP</a:t>
          </a:r>
        </a:p>
      </dsp:txBody>
      <dsp:txXfrm>
        <a:off x="18645" y="812299"/>
        <a:ext cx="10478310" cy="344662"/>
      </dsp:txXfrm>
    </dsp:sp>
    <dsp:sp modelId="{50005AD9-D8E7-477B-B2DA-20697F16AEED}">
      <dsp:nvSpPr>
        <dsp:cNvPr id="0" name=""/>
        <dsp:cNvSpPr/>
      </dsp:nvSpPr>
      <dsp:spPr>
        <a:xfrm>
          <a:off x="0" y="1189852"/>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Refrigerant leak rates -- % of charge lost annually</a:t>
          </a:r>
        </a:p>
      </dsp:txBody>
      <dsp:txXfrm>
        <a:off x="18645" y="1208497"/>
        <a:ext cx="10478310" cy="344662"/>
      </dsp:txXfrm>
    </dsp:sp>
    <dsp:sp modelId="{C43A493A-B758-4548-869B-DB5551524AA5}">
      <dsp:nvSpPr>
        <dsp:cNvPr id="0" name=""/>
        <dsp:cNvSpPr/>
      </dsp:nvSpPr>
      <dsp:spPr>
        <a:xfrm>
          <a:off x="0" y="1586050"/>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Share of heating load -- partial, full, %</a:t>
          </a:r>
        </a:p>
      </dsp:txBody>
      <dsp:txXfrm>
        <a:off x="18645" y="1604695"/>
        <a:ext cx="10478310" cy="344662"/>
      </dsp:txXfrm>
    </dsp:sp>
    <dsp:sp modelId="{979DD9AC-252E-42EB-8AB7-58BD62A8732E}">
      <dsp:nvSpPr>
        <dsp:cNvPr id="0" name=""/>
        <dsp:cNvSpPr/>
      </dsp:nvSpPr>
      <dsp:spPr>
        <a:xfrm>
          <a:off x="0" y="1982247"/>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Emissions from electricity -- kgCO2e/kwh</a:t>
          </a:r>
        </a:p>
      </dsp:txBody>
      <dsp:txXfrm>
        <a:off x="18645" y="2000892"/>
        <a:ext cx="10478310" cy="344662"/>
      </dsp:txXfrm>
    </dsp:sp>
    <dsp:sp modelId="{E5261068-9BA1-49AE-8B37-30F1314AC208}">
      <dsp:nvSpPr>
        <dsp:cNvPr id="0" name=""/>
        <dsp:cNvSpPr/>
      </dsp:nvSpPr>
      <dsp:spPr>
        <a:xfrm>
          <a:off x="0" y="2378445"/>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Gas leak rates – from electricity generation and in-home gas heating</a:t>
          </a:r>
        </a:p>
      </dsp:txBody>
      <dsp:txXfrm>
        <a:off x="18645" y="2397090"/>
        <a:ext cx="10478310" cy="344662"/>
      </dsp:txXfrm>
    </dsp:sp>
    <dsp:sp modelId="{38C65FB5-F7D1-4C7C-ADDD-77086A0EAFB8}">
      <dsp:nvSpPr>
        <dsp:cNvPr id="0" name=""/>
        <dsp:cNvSpPr/>
      </dsp:nvSpPr>
      <dsp:spPr>
        <a:xfrm>
          <a:off x="0" y="2774643"/>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Fuel prices -- $/MMBTU</a:t>
          </a:r>
        </a:p>
      </dsp:txBody>
      <dsp:txXfrm>
        <a:off x="18645" y="2793288"/>
        <a:ext cx="10478310" cy="344662"/>
      </dsp:txXfrm>
    </dsp:sp>
    <dsp:sp modelId="{34C7F7F7-094B-4CB4-8C1C-9BC8E6394845}">
      <dsp:nvSpPr>
        <dsp:cNvPr id="0" name=""/>
        <dsp:cNvSpPr/>
      </dsp:nvSpPr>
      <dsp:spPr>
        <a:xfrm>
          <a:off x="0" y="3170841"/>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Electricity prices -- $/kwh</a:t>
          </a:r>
        </a:p>
      </dsp:txBody>
      <dsp:txXfrm>
        <a:off x="18645" y="3189486"/>
        <a:ext cx="10478310" cy="344662"/>
      </dsp:txXfrm>
    </dsp:sp>
    <dsp:sp modelId="{2BE2820E-B85F-46C1-9072-1EB15D25EE0C}">
      <dsp:nvSpPr>
        <dsp:cNvPr id="0" name=""/>
        <dsp:cNvSpPr/>
      </dsp:nvSpPr>
      <dsp:spPr>
        <a:xfrm>
          <a:off x="0" y="3567038"/>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Social cost of carbon -- $/MTCO2e</a:t>
          </a:r>
        </a:p>
      </dsp:txBody>
      <dsp:txXfrm>
        <a:off x="18645" y="3585683"/>
        <a:ext cx="10478310" cy="344662"/>
      </dsp:txXfrm>
    </dsp:sp>
    <dsp:sp modelId="{FF049937-1A0E-4B94-A13E-5935082D9502}">
      <dsp:nvSpPr>
        <dsp:cNvPr id="0" name=""/>
        <dsp:cNvSpPr/>
      </dsp:nvSpPr>
      <dsp:spPr>
        <a:xfrm>
          <a:off x="0" y="3963236"/>
          <a:ext cx="10515600" cy="38195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Installation volume</a:t>
          </a:r>
        </a:p>
      </dsp:txBody>
      <dsp:txXfrm>
        <a:off x="18645" y="3981881"/>
        <a:ext cx="10478310" cy="3446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5838B-F5C0-4C88-A04C-BEAE28831B31}">
      <dsp:nvSpPr>
        <dsp:cNvPr id="0" name=""/>
        <dsp:cNvSpPr/>
      </dsp:nvSpPr>
      <dsp:spPr>
        <a:xfrm>
          <a:off x="0" y="32989"/>
          <a:ext cx="6666833" cy="2640690"/>
        </a:xfrm>
        <a:prstGeom prst="roundRect">
          <a:avLst/>
        </a:prstGeom>
        <a:gradFill rotWithShape="0">
          <a:gsLst>
            <a:gs pos="0">
              <a:srgbClr val="FF0000"/>
            </a:gs>
            <a:gs pos="50000">
              <a:srgbClr val="FF0000"/>
            </a:gs>
            <a:gs pos="100000">
              <a:srgbClr val="FF0000"/>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2030 electrification goals are challenging -- acceleration required, especially in larger buildings.</a:t>
          </a:r>
        </a:p>
      </dsp:txBody>
      <dsp:txXfrm>
        <a:off x="128908" y="161897"/>
        <a:ext cx="6409017" cy="2382874"/>
      </dsp:txXfrm>
    </dsp:sp>
    <dsp:sp modelId="{F372C7E2-437D-4B3F-BE8C-C9CE7FD6E0D0}">
      <dsp:nvSpPr>
        <dsp:cNvPr id="0" name=""/>
        <dsp:cNvSpPr/>
      </dsp:nvSpPr>
      <dsp:spPr>
        <a:xfrm>
          <a:off x="0" y="2780239"/>
          <a:ext cx="6666833" cy="2640690"/>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solidFill>
                <a:schemeClr val="tx1"/>
              </a:solidFill>
            </a:rPr>
            <a:t>Under-used partial conversions could reduce GHG impact.</a:t>
          </a:r>
          <a:endParaRPr lang="en-US" sz="3700" kern="1200" dirty="0">
            <a:solidFill>
              <a:schemeClr val="tx1"/>
            </a:solidFill>
          </a:endParaRPr>
        </a:p>
      </dsp:txBody>
      <dsp:txXfrm>
        <a:off x="128908" y="2909147"/>
        <a:ext cx="6409017" cy="23828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C7CA8-2267-4626-9533-B80EE356EB35}">
      <dsp:nvSpPr>
        <dsp:cNvPr id="0" name=""/>
        <dsp:cNvSpPr/>
      </dsp:nvSpPr>
      <dsp:spPr>
        <a:xfrm>
          <a:off x="0" y="191162"/>
          <a:ext cx="6666833" cy="98982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a:t>Rising installation costs, inflated by incentives, drive down benefit-cost ratios – near 1 for oil displacements depending on SCC assumption and far below 1 for gas displacements</a:t>
          </a:r>
          <a:r>
            <a:rPr lang="en-US" sz="1800" kern="1200">
              <a:latin typeface="Calibri Light" panose="020F0302020204030204"/>
            </a:rPr>
            <a:t>.</a:t>
          </a:r>
          <a:endParaRPr lang="en-US" sz="1800" kern="1200"/>
        </a:p>
      </dsp:txBody>
      <dsp:txXfrm>
        <a:off x="48319" y="239481"/>
        <a:ext cx="6570195" cy="893182"/>
      </dsp:txXfrm>
    </dsp:sp>
    <dsp:sp modelId="{79C4A4C6-1D16-4835-954E-AF4497CEA0FF}">
      <dsp:nvSpPr>
        <dsp:cNvPr id="0" name=""/>
        <dsp:cNvSpPr/>
      </dsp:nvSpPr>
      <dsp:spPr>
        <a:xfrm>
          <a:off x="0" y="1232822"/>
          <a:ext cx="6666833" cy="989820"/>
        </a:xfrm>
        <a:prstGeom prst="roundRect">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Operating efficiency and emissions assumptions are realistic.</a:t>
          </a:r>
        </a:p>
      </dsp:txBody>
      <dsp:txXfrm>
        <a:off x="48319" y="1281141"/>
        <a:ext cx="6570195" cy="893182"/>
      </dsp:txXfrm>
    </dsp:sp>
    <dsp:sp modelId="{3DADA89E-F5C7-4244-B922-899079C1E2E6}">
      <dsp:nvSpPr>
        <dsp:cNvPr id="0" name=""/>
        <dsp:cNvSpPr/>
      </dsp:nvSpPr>
      <dsp:spPr>
        <a:xfrm>
          <a:off x="0" y="2274482"/>
          <a:ext cx="6666833" cy="989820"/>
        </a:xfrm>
        <a:prstGeom prst="roundRect">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Fuel and electricity cost assumptions may be wrong in short term, but using best available long term assumptions.</a:t>
          </a:r>
        </a:p>
      </dsp:txBody>
      <dsp:txXfrm>
        <a:off x="48319" y="2322801"/>
        <a:ext cx="6570195" cy="893182"/>
      </dsp:txXfrm>
    </dsp:sp>
    <dsp:sp modelId="{F372C7E2-437D-4B3F-BE8C-C9CE7FD6E0D0}">
      <dsp:nvSpPr>
        <dsp:cNvPr id="0" name=""/>
        <dsp:cNvSpPr/>
      </dsp:nvSpPr>
      <dsp:spPr>
        <a:xfrm>
          <a:off x="0" y="3316141"/>
          <a:ext cx="6666833" cy="989820"/>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solidFill>
                <a:schemeClr val="tx1"/>
              </a:solidFill>
              <a:latin typeface="Calibri Light" panose="020F0302020204030204"/>
            </a:rPr>
            <a:t>Refrigerant leaks</a:t>
          </a:r>
          <a:r>
            <a:rPr lang="en-US" sz="1800" kern="1200">
              <a:solidFill>
                <a:schemeClr val="tx1"/>
              </a:solidFill>
            </a:rPr>
            <a:t> are not considered, and this can be a material GHG issue if many installed heat pumps are carrying low loads (GHG costs of leaks loom larger relative to GHG operational savings</a:t>
          </a:r>
          <a:r>
            <a:rPr lang="en-US" sz="1800" kern="1200">
              <a:solidFill>
                <a:schemeClr val="tx1"/>
              </a:solidFill>
              <a:latin typeface="Calibri Light" panose="020F0302020204030204"/>
            </a:rPr>
            <a:t>).</a:t>
          </a:r>
          <a:endParaRPr lang="en-US" sz="1800" kern="1200">
            <a:solidFill>
              <a:schemeClr val="tx1"/>
            </a:solidFill>
          </a:endParaRPr>
        </a:p>
      </dsp:txBody>
      <dsp:txXfrm>
        <a:off x="48319" y="3364460"/>
        <a:ext cx="6570195" cy="8931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C7CA8-2267-4626-9533-B80EE356EB35}">
      <dsp:nvSpPr>
        <dsp:cNvPr id="0" name=""/>
        <dsp:cNvSpPr/>
      </dsp:nvSpPr>
      <dsp:spPr>
        <a:xfrm>
          <a:off x="0" y="22301"/>
          <a:ext cx="7281081" cy="710775"/>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Rising installation costs, inflated by incentives, drive down benefit-cost ratios.</a:t>
          </a:r>
        </a:p>
      </dsp:txBody>
      <dsp:txXfrm>
        <a:off x="34697" y="56998"/>
        <a:ext cx="7211687" cy="641381"/>
      </dsp:txXfrm>
    </dsp:sp>
    <dsp:sp modelId="{5235D671-6FFE-4538-A0E6-31F2A98B52AA}">
      <dsp:nvSpPr>
        <dsp:cNvPr id="0" name=""/>
        <dsp:cNvSpPr/>
      </dsp:nvSpPr>
      <dsp:spPr>
        <a:xfrm>
          <a:off x="0" y="810836"/>
          <a:ext cx="7281081" cy="710775"/>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latin typeface="+mn-lt"/>
            </a:rPr>
            <a:t>Available green financing, encourages borrowing use even where payback may be non-existent or negative.</a:t>
          </a:r>
          <a:endParaRPr lang="en-US" sz="1800" b="1" kern="1200" dirty="0">
            <a:latin typeface="+mn-lt"/>
          </a:endParaRPr>
        </a:p>
      </dsp:txBody>
      <dsp:txXfrm>
        <a:off x="34697" y="845533"/>
        <a:ext cx="7211687" cy="641381"/>
      </dsp:txXfrm>
    </dsp:sp>
    <dsp:sp modelId="{79C4A4C6-1D16-4835-954E-AF4497CEA0FF}">
      <dsp:nvSpPr>
        <dsp:cNvPr id="0" name=""/>
        <dsp:cNvSpPr/>
      </dsp:nvSpPr>
      <dsp:spPr>
        <a:xfrm>
          <a:off x="0" y="1599371"/>
          <a:ext cx="7281081" cy="710775"/>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solidFill>
                <a:schemeClr val="tx1"/>
              </a:solidFill>
            </a:rPr>
            <a:t>Unrealistic marketing claims about heat pump efficiency are common and widely varying results may lead to consumer bill surprises.</a:t>
          </a:r>
        </a:p>
      </dsp:txBody>
      <dsp:txXfrm>
        <a:off x="34697" y="1634068"/>
        <a:ext cx="7211687" cy="641381"/>
      </dsp:txXfrm>
    </dsp:sp>
    <dsp:sp modelId="{EB2D1DEE-6496-4167-BB69-B57D31A14B64}">
      <dsp:nvSpPr>
        <dsp:cNvPr id="0" name=""/>
        <dsp:cNvSpPr/>
      </dsp:nvSpPr>
      <dsp:spPr>
        <a:xfrm>
          <a:off x="0" y="2387906"/>
          <a:ext cx="7281081" cy="710775"/>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solidFill>
                <a:schemeClr val="tx1"/>
              </a:solidFill>
            </a:rPr>
            <a:t>Locally </a:t>
          </a:r>
          <a:r>
            <a:rPr lang="en-US" sz="1800" b="1" kern="1200">
              <a:solidFill>
                <a:schemeClr val="tx1"/>
              </a:solidFill>
              <a:latin typeface="Calibri"/>
              <a:cs typeface="Calibri"/>
            </a:rPr>
            <a:t>varying</a:t>
          </a:r>
          <a:r>
            <a:rPr lang="en-US" sz="1800" b="1" kern="1200">
              <a:solidFill>
                <a:schemeClr val="tx1"/>
              </a:solidFill>
              <a:latin typeface="Calibri Light" panose="020F0302020204030204"/>
            </a:rPr>
            <a:t> </a:t>
          </a:r>
          <a:r>
            <a:rPr lang="en-US" sz="1800" b="1" kern="1200">
              <a:solidFill>
                <a:schemeClr val="tx1"/>
              </a:solidFill>
            </a:rPr>
            <a:t>electric rates can confuse consumers evaluating costs.</a:t>
          </a:r>
          <a:r>
            <a:rPr lang="en-US" sz="1800" b="1" kern="1200">
              <a:solidFill>
                <a:schemeClr val="tx1"/>
              </a:solidFill>
              <a:latin typeface="Calibri Light" panose="020F0302020204030204"/>
            </a:rPr>
            <a:t>  </a:t>
          </a:r>
          <a:endParaRPr lang="en-US" sz="1800" b="1" kern="1200" dirty="0">
            <a:solidFill>
              <a:schemeClr val="tx1"/>
            </a:solidFill>
          </a:endParaRPr>
        </a:p>
      </dsp:txBody>
      <dsp:txXfrm>
        <a:off x="34697" y="2422603"/>
        <a:ext cx="7211687" cy="641381"/>
      </dsp:txXfrm>
    </dsp:sp>
    <dsp:sp modelId="{0F4EE47F-5124-48A9-BFD7-4D9CA13EBC15}">
      <dsp:nvSpPr>
        <dsp:cNvPr id="0" name=""/>
        <dsp:cNvSpPr/>
      </dsp:nvSpPr>
      <dsp:spPr>
        <a:xfrm>
          <a:off x="0" y="3176441"/>
          <a:ext cx="7281081" cy="710775"/>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solidFill>
                <a:schemeClr val="tx1"/>
              </a:solidFill>
            </a:rPr>
            <a:t>Volatility in fuel and electric rates make future rate savings too uncertain to count on.</a:t>
          </a:r>
        </a:p>
      </dsp:txBody>
      <dsp:txXfrm>
        <a:off x="34697" y="3211138"/>
        <a:ext cx="7211687" cy="641381"/>
      </dsp:txXfrm>
    </dsp:sp>
    <dsp:sp modelId="{ADBE3462-20C9-4A4F-AE6F-133DD103DBC4}">
      <dsp:nvSpPr>
        <dsp:cNvPr id="0" name=""/>
        <dsp:cNvSpPr/>
      </dsp:nvSpPr>
      <dsp:spPr>
        <a:xfrm>
          <a:off x="0" y="3964976"/>
          <a:ext cx="7281081" cy="710775"/>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solidFill>
                <a:schemeClr val="tx1"/>
              </a:solidFill>
            </a:rPr>
            <a:t>Awareness of risks and need for measurement is low; hard to manage and tune complex systems.</a:t>
          </a:r>
        </a:p>
      </dsp:txBody>
      <dsp:txXfrm>
        <a:off x="34697" y="3999673"/>
        <a:ext cx="7211687" cy="641381"/>
      </dsp:txXfrm>
    </dsp:sp>
    <dsp:sp modelId="{01FEFBF7-732D-48BC-B53C-683900EB2343}">
      <dsp:nvSpPr>
        <dsp:cNvPr id="0" name=""/>
        <dsp:cNvSpPr/>
      </dsp:nvSpPr>
      <dsp:spPr>
        <a:xfrm>
          <a:off x="0" y="4753511"/>
          <a:ext cx="7281081" cy="710775"/>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solidFill>
                <a:schemeClr val="tx1"/>
              </a:solidFill>
            </a:rPr>
            <a:t>To achieve comfort when post-retrofit heat distribution is poor, consumers with partial conversions continue to use existing central systems.</a:t>
          </a:r>
          <a:r>
            <a:rPr lang="en-US" sz="1800" b="1" kern="1200">
              <a:latin typeface="Calibri Light" panose="020F0302020204030204"/>
            </a:rPr>
            <a:t> </a:t>
          </a:r>
          <a:endParaRPr lang="en-US" sz="1800" kern="1200"/>
        </a:p>
      </dsp:txBody>
      <dsp:txXfrm>
        <a:off x="34697" y="4788208"/>
        <a:ext cx="7211687" cy="6413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7B43C-8C13-4186-BB74-F818A1856AB0}">
      <dsp:nvSpPr>
        <dsp:cNvPr id="0" name=""/>
        <dsp:cNvSpPr/>
      </dsp:nvSpPr>
      <dsp:spPr>
        <a:xfrm>
          <a:off x="0" y="1913"/>
          <a:ext cx="10515600" cy="6105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Calibri"/>
              <a:cs typeface="Calibri"/>
            </a:rPr>
            <a:t>Are driving costs well above reasonable market levels (unanimous anecdotes)</a:t>
          </a:r>
        </a:p>
      </dsp:txBody>
      <dsp:txXfrm>
        <a:off x="29805" y="31718"/>
        <a:ext cx="10455990" cy="550952"/>
      </dsp:txXfrm>
    </dsp:sp>
    <dsp:sp modelId="{173FE889-96E6-4080-8390-AC329FF27C94}">
      <dsp:nvSpPr>
        <dsp:cNvPr id="0" name=""/>
        <dsp:cNvSpPr/>
      </dsp:nvSpPr>
      <dsp:spPr>
        <a:xfrm>
          <a:off x="0" y="624738"/>
          <a:ext cx="10515600" cy="610562"/>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latin typeface="Calibri"/>
              <a:cs typeface="Calibri"/>
            </a:rPr>
            <a:t>Encourage investments where GHG results may be minimal (even without refrigerant leaks)</a:t>
          </a:r>
          <a:endParaRPr lang="en-US" sz="1800" b="1" kern="1200" dirty="0">
            <a:latin typeface="Calibri"/>
            <a:cs typeface="Calibri"/>
          </a:endParaRPr>
        </a:p>
      </dsp:txBody>
      <dsp:txXfrm>
        <a:off x="29805" y="654543"/>
        <a:ext cx="10455990" cy="550952"/>
      </dsp:txXfrm>
    </dsp:sp>
    <dsp:sp modelId="{3BC08ADD-80B0-423C-AD5E-6F456C9AD31B}">
      <dsp:nvSpPr>
        <dsp:cNvPr id="0" name=""/>
        <dsp:cNvSpPr/>
      </dsp:nvSpPr>
      <dsp:spPr>
        <a:xfrm>
          <a:off x="0" y="1241373"/>
          <a:ext cx="10515600" cy="61056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latin typeface="Calibri"/>
              <a:cs typeface="Calibri"/>
            </a:rPr>
            <a:t>Encourage investments with unreasonable cost per ton of carbon elimination (even without refrigerant leaks)</a:t>
          </a:r>
          <a:endParaRPr lang="en-US" sz="1800" b="1" kern="1200" dirty="0">
            <a:latin typeface="Calibri"/>
            <a:cs typeface="Calibri"/>
          </a:endParaRPr>
        </a:p>
      </dsp:txBody>
      <dsp:txXfrm>
        <a:off x="29805" y="1271178"/>
        <a:ext cx="10455990" cy="550952"/>
      </dsp:txXfrm>
    </dsp:sp>
    <dsp:sp modelId="{3E0ED97B-E0C8-452B-889E-B1669EA4DFE7}">
      <dsp:nvSpPr>
        <dsp:cNvPr id="0" name=""/>
        <dsp:cNvSpPr/>
      </dsp:nvSpPr>
      <dsp:spPr>
        <a:xfrm>
          <a:off x="0" y="1870387"/>
          <a:ext cx="10515600" cy="61056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latin typeface="Calibri"/>
              <a:cs typeface="Calibri"/>
            </a:rPr>
            <a:t>May encourage homeowners to borrow in the hope of cost savings that may not materialize</a:t>
          </a:r>
          <a:endParaRPr lang="en-US" sz="1800" kern="1200" dirty="0">
            <a:latin typeface="Calibri"/>
            <a:cs typeface="Calibri"/>
          </a:endParaRPr>
        </a:p>
      </dsp:txBody>
      <dsp:txXfrm>
        <a:off x="29805" y="1900192"/>
        <a:ext cx="10455990" cy="550952"/>
      </dsp:txXfrm>
    </dsp:sp>
    <dsp:sp modelId="{B775ED0C-5C3C-445D-B67A-BF224EFDD28A}">
      <dsp:nvSpPr>
        <dsp:cNvPr id="0" name=""/>
        <dsp:cNvSpPr/>
      </dsp:nvSpPr>
      <dsp:spPr>
        <a:xfrm>
          <a:off x="0" y="2493212"/>
          <a:ext cx="10515600" cy="61056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latin typeface="Calibri"/>
              <a:cs typeface="Calibri"/>
            </a:rPr>
            <a:t>Are spatially random and do not facilitate gas grid retirement </a:t>
          </a:r>
        </a:p>
      </dsp:txBody>
      <dsp:txXfrm>
        <a:off x="29805" y="2523017"/>
        <a:ext cx="10455990" cy="550952"/>
      </dsp:txXfrm>
    </dsp:sp>
    <dsp:sp modelId="{7B9DDC3E-9A80-4D14-98C1-429C6E4A1D93}">
      <dsp:nvSpPr>
        <dsp:cNvPr id="0" name=""/>
        <dsp:cNvSpPr/>
      </dsp:nvSpPr>
      <dsp:spPr>
        <a:xfrm>
          <a:off x="0" y="3116037"/>
          <a:ext cx="10515600" cy="610562"/>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Calibri"/>
              <a:cs typeface="Calibri"/>
            </a:rPr>
            <a:t>Lock in gas grid since many (even whole home installs) keep legacy system</a:t>
          </a:r>
        </a:p>
      </dsp:txBody>
      <dsp:txXfrm>
        <a:off x="29805" y="3145842"/>
        <a:ext cx="10455990" cy="550952"/>
      </dsp:txXfrm>
    </dsp:sp>
    <dsp:sp modelId="{753575F0-9C81-451C-A211-12B86287647F}">
      <dsp:nvSpPr>
        <dsp:cNvPr id="0" name=""/>
        <dsp:cNvSpPr/>
      </dsp:nvSpPr>
      <dsp:spPr>
        <a:xfrm>
          <a:off x="0" y="3736689"/>
          <a:ext cx="10515600" cy="61056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latin typeface="Calibri"/>
              <a:cs typeface="Calibri"/>
            </a:rPr>
            <a:t>Strain HVAC labor force while idling insulation labor force – Mass Save insulation contractors reporting layoffs to EEAC.</a:t>
          </a:r>
        </a:p>
      </dsp:txBody>
      <dsp:txXfrm>
        <a:off x="29805" y="3766494"/>
        <a:ext cx="10455990" cy="55095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F273D4-1F0F-2DEC-22D6-5ABB394CD31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CONDIFENTIAL ANALYTIC WORK IN PROGRESS –  FOR INTERNAL DISCUSSION ONLY</a:t>
            </a:r>
          </a:p>
        </p:txBody>
      </p:sp>
      <p:sp>
        <p:nvSpPr>
          <p:cNvPr id="3" name="Date Placeholder 2">
            <a:extLst>
              <a:ext uri="{FF2B5EF4-FFF2-40B4-BE49-F238E27FC236}">
                <a16:creationId xmlns:a16="http://schemas.microsoft.com/office/drawing/2014/main" id="{5D85B1E4-CCEB-40FF-C481-D6FA4D3193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283744-2A67-49FD-93AD-7D5F5ADB6EB3}" type="datetimeFigureOut">
              <a:rPr lang="en-US" smtClean="0"/>
              <a:t>11/5/2023</a:t>
            </a:fld>
            <a:endParaRPr lang="en-US"/>
          </a:p>
        </p:txBody>
      </p:sp>
      <p:sp>
        <p:nvSpPr>
          <p:cNvPr id="4" name="Footer Placeholder 3">
            <a:extLst>
              <a:ext uri="{FF2B5EF4-FFF2-40B4-BE49-F238E27FC236}">
                <a16:creationId xmlns:a16="http://schemas.microsoft.com/office/drawing/2014/main" id="{EF889B0B-066A-2FAD-DA77-8384197559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71BA2AE-6596-598B-AC74-136AD8E0CE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88A2BA-5B6F-4E1C-A208-102F4D007D1E}" type="slidenum">
              <a:rPr lang="en-US" smtClean="0"/>
              <a:t>‹#›</a:t>
            </a:fld>
            <a:endParaRPr lang="en-US"/>
          </a:p>
        </p:txBody>
      </p:sp>
    </p:spTree>
    <p:extLst>
      <p:ext uri="{BB962C8B-B14F-4D97-AF65-F5344CB8AC3E}">
        <p14:creationId xmlns:p14="http://schemas.microsoft.com/office/powerpoint/2010/main" val="246639520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CONDIFENTIAL ANALYTIC WORK IN PROGRESS –  FOR INTERNAL DISCUSSION ONLY</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E34F8-64EB-4A2B-9DCC-6E322808AE5E}" type="datetimeFigureOut">
              <a:rPr lang="en-US" smtClean="0"/>
              <a:t>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467CA-B1C0-4CF4-83AF-049CF6CE8D4E}" type="slidenum">
              <a:rPr lang="en-US" smtClean="0"/>
              <a:t>‹#›</a:t>
            </a:fld>
            <a:endParaRPr lang="en-US"/>
          </a:p>
        </p:txBody>
      </p:sp>
    </p:spTree>
    <p:extLst>
      <p:ext uri="{BB962C8B-B14F-4D97-AF65-F5344CB8AC3E}">
        <p14:creationId xmlns:p14="http://schemas.microsoft.com/office/powerpoint/2010/main" val="390063843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327C24-7EEE-4292-9342-9F36FD80A2EF}"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D65B4F-12F8-4E84-9682-927229BCF937}"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27FD56-E814-4AF3-9C2B-4DD54B4343D1}"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229D16-0DFF-4CEE-B542-8F77F1670929}"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0439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52F70F-A875-4F97-B648-E05C11F8210C}"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61055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F33ED-C7EA-45C1-AFEA-43419CC39D7B}"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75867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35BB2A-6C12-433B-9B4C-C75DAD786CA3}" type="datetime1">
              <a:rPr lang="en-US" smtClean="0"/>
              <a:t>11/5/2023</a:t>
            </a:fld>
            <a:endParaRPr lang="en-US"/>
          </a:p>
        </p:txBody>
      </p:sp>
      <p:sp>
        <p:nvSpPr>
          <p:cNvPr id="6" name="Footer Placeholder 5"/>
          <p:cNvSpPr>
            <a:spLocks noGrp="1"/>
          </p:cNvSpPr>
          <p:nvPr>
            <p:ph type="ftr" sz="quarter" idx="11"/>
          </p:nvPr>
        </p:nvSpPr>
        <p:spPr/>
        <p:txBody>
          <a:bodyPr/>
          <a:lstStyle/>
          <a:p>
            <a:r>
              <a:rPr lang="en-US"/>
              <a:t>WORK IN PROGRESS –  FOR INTERNAL DISCUSSION ONLY</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80458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6B6883-5735-40DD-8C87-457E83EEFE2C}" type="datetime1">
              <a:rPr lang="en-US" smtClean="0"/>
              <a:t>11/5/2023</a:t>
            </a:fld>
            <a:endParaRPr lang="en-US"/>
          </a:p>
        </p:txBody>
      </p:sp>
      <p:sp>
        <p:nvSpPr>
          <p:cNvPr id="8" name="Footer Placeholder 7"/>
          <p:cNvSpPr>
            <a:spLocks noGrp="1"/>
          </p:cNvSpPr>
          <p:nvPr>
            <p:ph type="ftr" sz="quarter" idx="11"/>
          </p:nvPr>
        </p:nvSpPr>
        <p:spPr/>
        <p:txBody>
          <a:bodyPr/>
          <a:lstStyle/>
          <a:p>
            <a:r>
              <a:rPr lang="en-US"/>
              <a:t>WORK IN PROGRESS –  FOR INTERNAL DISCUSSION ONLY</a:t>
            </a:r>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63357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369D58-D62F-4F65-9051-93452DCE45E8}" type="datetime1">
              <a:rPr lang="en-US" smtClean="0"/>
              <a:t>11/5/2023</a:t>
            </a:fld>
            <a:endParaRPr lang="en-US"/>
          </a:p>
        </p:txBody>
      </p:sp>
      <p:sp>
        <p:nvSpPr>
          <p:cNvPr id="4" name="Footer Placeholder 3"/>
          <p:cNvSpPr>
            <a:spLocks noGrp="1"/>
          </p:cNvSpPr>
          <p:nvPr>
            <p:ph type="ftr" sz="quarter" idx="11"/>
          </p:nvPr>
        </p:nvSpPr>
        <p:spPr/>
        <p:txBody>
          <a:bodyPr/>
          <a:lstStyle/>
          <a:p>
            <a:r>
              <a:rPr lang="en-US"/>
              <a:t>WORK IN PROGRESS –  FOR INTERNAL DISCUSSION ONLY</a:t>
            </a:r>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44963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30F2D-6119-4E8D-B9CA-07B076055BD3}" type="datetime1">
              <a:rPr lang="en-US" smtClean="0"/>
              <a:t>11/5/2023</a:t>
            </a:fld>
            <a:endParaRPr lang="en-US"/>
          </a:p>
        </p:txBody>
      </p:sp>
      <p:sp>
        <p:nvSpPr>
          <p:cNvPr id="3" name="Footer Placeholder 2"/>
          <p:cNvSpPr>
            <a:spLocks noGrp="1"/>
          </p:cNvSpPr>
          <p:nvPr>
            <p:ph type="ftr" sz="quarter" idx="11"/>
          </p:nvPr>
        </p:nvSpPr>
        <p:spPr/>
        <p:txBody>
          <a:bodyPr/>
          <a:lstStyle/>
          <a:p>
            <a:r>
              <a:rPr lang="en-US"/>
              <a:t>WORK IN PROGRESS –  FOR INTERNAL DISCUSSION ONLY</a:t>
            </a:r>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57148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778C98-0A64-49D3-8C72-05FC10A13FDD}" type="datetime1">
              <a:rPr lang="en-US" smtClean="0"/>
              <a:t>11/5/2023</a:t>
            </a:fld>
            <a:endParaRPr lang="en-US"/>
          </a:p>
        </p:txBody>
      </p:sp>
      <p:sp>
        <p:nvSpPr>
          <p:cNvPr id="6" name="Footer Placeholder 5"/>
          <p:cNvSpPr>
            <a:spLocks noGrp="1"/>
          </p:cNvSpPr>
          <p:nvPr>
            <p:ph type="ftr" sz="quarter" idx="11"/>
          </p:nvPr>
        </p:nvSpPr>
        <p:spPr/>
        <p:txBody>
          <a:bodyPr/>
          <a:lstStyle/>
          <a:p>
            <a:r>
              <a:rPr lang="en-US"/>
              <a:t>WORK IN PROGRESS –  FOR INTERNAL DISCUSSION ONLY</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5853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DC220A-B90F-4828-8DD3-CA0D46C73B7A}"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10A8DD-5FAF-4B8D-8C14-807E2AF136BE}" type="datetime1">
              <a:rPr lang="en-US" smtClean="0"/>
              <a:t>11/5/2023</a:t>
            </a:fld>
            <a:endParaRPr lang="en-US"/>
          </a:p>
        </p:txBody>
      </p:sp>
      <p:sp>
        <p:nvSpPr>
          <p:cNvPr id="6" name="Footer Placeholder 5"/>
          <p:cNvSpPr>
            <a:spLocks noGrp="1"/>
          </p:cNvSpPr>
          <p:nvPr>
            <p:ph type="ftr" sz="quarter" idx="11"/>
          </p:nvPr>
        </p:nvSpPr>
        <p:spPr/>
        <p:txBody>
          <a:bodyPr/>
          <a:lstStyle/>
          <a:p>
            <a:r>
              <a:rPr lang="en-US"/>
              <a:t>WORK IN PROGRESS –  FOR INTERNAL DISCUSSION ONLY</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35429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E3372-8BB1-4AD9-A1B5-E81F788ED4D3}"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99072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F33E51-B81C-4DD2-B4FB-07743341F03E}"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7784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33AE5B-2DCE-4A84-8BC5-EC002A918C3C}" type="datetime1">
              <a:rPr lang="en-US" smtClean="0"/>
              <a:t>11/5/2023</a:t>
            </a:fld>
            <a:endParaRPr lang="en-US"/>
          </a:p>
        </p:txBody>
      </p:sp>
      <p:sp>
        <p:nvSpPr>
          <p:cNvPr id="5" name="Footer Placeholder 4"/>
          <p:cNvSpPr>
            <a:spLocks noGrp="1"/>
          </p:cNvSpPr>
          <p:nvPr>
            <p:ph type="ftr" sz="quarter" idx="11"/>
          </p:nvPr>
        </p:nvSpPr>
        <p:spPr/>
        <p:txBody>
          <a:bodyPr/>
          <a:lstStyle/>
          <a:p>
            <a:r>
              <a:rPr lang="en-US"/>
              <a:t>WORK IN PROGRESS –  FOR INTERNAL DISCUSSION ONLY</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1EC8E0-DAD0-4667-8581-D6ABEDAD11F7}" type="datetime1">
              <a:rPr lang="en-US" smtClean="0"/>
              <a:t>11/5/2023</a:t>
            </a:fld>
            <a:endParaRPr lang="en-US"/>
          </a:p>
        </p:txBody>
      </p:sp>
      <p:sp>
        <p:nvSpPr>
          <p:cNvPr id="6" name="Footer Placeholder 5"/>
          <p:cNvSpPr>
            <a:spLocks noGrp="1"/>
          </p:cNvSpPr>
          <p:nvPr>
            <p:ph type="ftr" sz="quarter" idx="11"/>
          </p:nvPr>
        </p:nvSpPr>
        <p:spPr/>
        <p:txBody>
          <a:bodyPr/>
          <a:lstStyle/>
          <a:p>
            <a:r>
              <a:rPr lang="en-US"/>
              <a:t>WORK IN PROGRESS –  FOR INTERNAL DISCUSSION ONLY</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621F6A-1D55-4847-B692-AA6FB0CD436B}" type="datetime1">
              <a:rPr lang="en-US" smtClean="0"/>
              <a:t>11/5/2023</a:t>
            </a:fld>
            <a:endParaRPr lang="en-US"/>
          </a:p>
        </p:txBody>
      </p:sp>
      <p:sp>
        <p:nvSpPr>
          <p:cNvPr id="8" name="Footer Placeholder 7"/>
          <p:cNvSpPr>
            <a:spLocks noGrp="1"/>
          </p:cNvSpPr>
          <p:nvPr>
            <p:ph type="ftr" sz="quarter" idx="11"/>
          </p:nvPr>
        </p:nvSpPr>
        <p:spPr/>
        <p:txBody>
          <a:bodyPr/>
          <a:lstStyle/>
          <a:p>
            <a:r>
              <a:rPr lang="en-US"/>
              <a:t>WORK IN PROGRESS –  FOR INTERNAL DISCUSSION ONLY</a:t>
            </a:r>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0D00B9-0B7B-4453-8D70-A8301579E12F}" type="datetime1">
              <a:rPr lang="en-US" smtClean="0"/>
              <a:t>11/5/2023</a:t>
            </a:fld>
            <a:endParaRPr lang="en-US"/>
          </a:p>
        </p:txBody>
      </p:sp>
      <p:sp>
        <p:nvSpPr>
          <p:cNvPr id="4" name="Footer Placeholder 3"/>
          <p:cNvSpPr>
            <a:spLocks noGrp="1"/>
          </p:cNvSpPr>
          <p:nvPr>
            <p:ph type="ftr" sz="quarter" idx="11"/>
          </p:nvPr>
        </p:nvSpPr>
        <p:spPr/>
        <p:txBody>
          <a:bodyPr/>
          <a:lstStyle/>
          <a:p>
            <a:r>
              <a:rPr lang="en-US"/>
              <a:t>WORK IN PROGRESS –  FOR INTERNAL DISCUSSION ONLY</a:t>
            </a:r>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AFA9C-A978-4494-9DBA-95BDF31E8558}" type="datetime1">
              <a:rPr lang="en-US" smtClean="0"/>
              <a:t>11/5/2023</a:t>
            </a:fld>
            <a:endParaRPr lang="en-US"/>
          </a:p>
        </p:txBody>
      </p:sp>
      <p:sp>
        <p:nvSpPr>
          <p:cNvPr id="3" name="Footer Placeholder 2"/>
          <p:cNvSpPr>
            <a:spLocks noGrp="1"/>
          </p:cNvSpPr>
          <p:nvPr>
            <p:ph type="ftr" sz="quarter" idx="11"/>
          </p:nvPr>
        </p:nvSpPr>
        <p:spPr/>
        <p:txBody>
          <a:bodyPr/>
          <a:lstStyle/>
          <a:p>
            <a:r>
              <a:rPr lang="en-US"/>
              <a:t>WORK IN PROGRESS –  FOR INTERNAL DISCUSSION ONLY</a:t>
            </a:r>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1EA3BA-1A66-46F1-85BF-95458CD0CBB0}" type="datetime1">
              <a:rPr lang="en-US" smtClean="0"/>
              <a:t>11/5/2023</a:t>
            </a:fld>
            <a:endParaRPr lang="en-US"/>
          </a:p>
        </p:txBody>
      </p:sp>
      <p:sp>
        <p:nvSpPr>
          <p:cNvPr id="6" name="Footer Placeholder 5"/>
          <p:cNvSpPr>
            <a:spLocks noGrp="1"/>
          </p:cNvSpPr>
          <p:nvPr>
            <p:ph type="ftr" sz="quarter" idx="11"/>
          </p:nvPr>
        </p:nvSpPr>
        <p:spPr/>
        <p:txBody>
          <a:bodyPr/>
          <a:lstStyle/>
          <a:p>
            <a:r>
              <a:rPr lang="en-US"/>
              <a:t>WORK IN PROGRESS –  FOR INTERNAL DISCUSSION ONLY</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78DFD2-0F2B-4395-ABA1-C9DBD5B875BC}" type="datetime1">
              <a:rPr lang="en-US" smtClean="0"/>
              <a:t>11/5/2023</a:t>
            </a:fld>
            <a:endParaRPr lang="en-US"/>
          </a:p>
        </p:txBody>
      </p:sp>
      <p:sp>
        <p:nvSpPr>
          <p:cNvPr id="6" name="Footer Placeholder 5"/>
          <p:cNvSpPr>
            <a:spLocks noGrp="1"/>
          </p:cNvSpPr>
          <p:nvPr>
            <p:ph type="ftr" sz="quarter" idx="11"/>
          </p:nvPr>
        </p:nvSpPr>
        <p:spPr/>
        <p:txBody>
          <a:bodyPr/>
          <a:lstStyle/>
          <a:p>
            <a:r>
              <a:rPr lang="en-US"/>
              <a:t>WORK IN PROGRESS –  FOR INTERNAL DISCUSSION ONLY</a:t>
            </a:r>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657BA-7F34-4148-8DB2-4BD0892DB36C}" type="datetime1">
              <a:rPr lang="en-US" smtClean="0"/>
              <a:t>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WORK IN PROGRESS –  FOR INTERNAL DISCUSSION ONLY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5E266-2087-49A1-AE41-708A263B361E}" type="datetime1">
              <a:rPr lang="en-US" smtClean="0"/>
              <a:t>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WORK IN PROGRESS –  FOR INTERNAL DISCUSSION ONLY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507196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illbrownsberger.com/heat-pump-leak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s://ma-eeac.org/wp-content/uploads/MA20R24-B-EOEval_Fuel-Displacement-Report_2021-10-13_Final.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pa.gov/natural-gas-star-program/estimates-methane-emissions-segment-united-states"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www.eia.gov/totalenergy/data/browser/index.php?tbl=T01.01#/?f=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opscience.iop.org/article/10.1088/1748-9326/abef33/pdf" TargetMode="External"/><Relationship Id="rId2" Type="http://schemas.openxmlformats.org/officeDocument/2006/relationships/hyperlink" Target="https://www.epa.gov/system/files/documents/2022-11/epa_scghg_report_draft_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hyperlink" Target="https://www.nrel.gov/docs/fy16osti/65436.pdf" TargetMode="External"/><Relationship Id="rId7" Type="http://schemas.openxmlformats.org/officeDocument/2006/relationships/hyperlink" Target="https://e4thefuture.org/wp-content/uploads/2022/06/Residential-ccASHP-Building-Electrification_060322.pdf" TargetMode="External"/><Relationship Id="rId2" Type="http://schemas.openxmlformats.org/officeDocument/2006/relationships/hyperlink" Target="https://www1.eere.energy.gov/buildings/publications/pdfs/building_america/inverter-driven-heat-pumps-cold.pdf" TargetMode="External"/><Relationship Id="rId1" Type="http://schemas.openxmlformats.org/officeDocument/2006/relationships/slideLayout" Target="../slideLayouts/slideLayout2.xml"/><Relationship Id="rId6" Type="http://schemas.openxmlformats.org/officeDocument/2006/relationships/hyperlink" Target="https://willbrownsberger.com/wp-content/uploads/2023/01/CSA-EXP07-Interim-Testing-Report.pdf" TargetMode="External"/><Relationship Id="rId5" Type="http://schemas.openxmlformats.org/officeDocument/2006/relationships/hyperlink" Target="https://publicservice.vermont.gov/sites/dps/files/documents/Energy_Efficiency/Reports/Evaluation%20of%20Cold%20Climate%20Heat%20Pumps%20in%20Vermont.pdf" TargetMode="External"/><Relationship Id="rId4" Type="http://schemas.openxmlformats.org/officeDocument/2006/relationships/hyperlink" Target="https://willbrownsberger.com/wp-content/uploads/2023/01/Ductless-Mini-Split-Heat-Pump-Impact-Evaluation_anno.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eia.gov/environment/emissions/co2_vol_mass.php"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ma-eeac.org/results-reporting/quarterly-reports/"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https://ma-eeac.org/results-reporting/quarterly-reports/"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ma-eeac.org/wp-content/uploads/2023-Q1-KPI-EWG-Reporting-to-file-5.12.23.xls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ileservice.eea.comacloud.net/FileService.Api/file/FileRoom/14160025"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hyperlink" Target="https://www.mass.gov/doc/building-sector-technical-report/download" TargetMode="Externa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hyperlink" Target="https://fileservice.eea.comacloud.net/FileService.Api/file/FileRoom/14152017" TargetMode="External"/><Relationship Id="rId5" Type="http://schemas.openxmlformats.org/officeDocument/2006/relationships/hyperlink" Target="https://e4thefuture.org/wp-content/uploads/2022/06/Residential-ccASHP-Building-Electrification_060322.pdf" TargetMode="External"/><Relationship Id="rId4" Type="http://schemas.openxmlformats.org/officeDocument/2006/relationships/hyperlink" Target="https://www.mass.gov/doc/energy-pathways-for-deep-decarbonization-report/downlo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86865" y="818984"/>
            <a:ext cx="6596245" cy="3268520"/>
          </a:xfrm>
        </p:spPr>
        <p:txBody>
          <a:bodyPr>
            <a:normAutofit/>
          </a:bodyPr>
          <a:lstStyle/>
          <a:p>
            <a:pPr algn="r"/>
            <a:br>
              <a:rPr lang="en-US" sz="4800" dirty="0">
                <a:cs typeface="Calibri Light"/>
              </a:rPr>
            </a:br>
            <a:r>
              <a:rPr lang="en-US" sz="4800">
                <a:solidFill>
                  <a:srgbClr val="FFFFFF"/>
                </a:solidFill>
                <a:cs typeface="Calibri Light"/>
              </a:rPr>
              <a:t>Heat pump retrofits</a:t>
            </a:r>
            <a:br>
              <a:rPr lang="en-US" sz="4800" dirty="0">
                <a:cs typeface="Calibri Light"/>
              </a:rPr>
            </a:br>
            <a:r>
              <a:rPr lang="en-US" sz="4800">
                <a:solidFill>
                  <a:srgbClr val="FFFFFF"/>
                </a:solidFill>
                <a:cs typeface="Calibri Light"/>
              </a:rPr>
              <a:t>in Massachusetts </a:t>
            </a:r>
            <a:br>
              <a:rPr lang="en-US" sz="4800" dirty="0">
                <a:cs typeface="Calibri Light"/>
              </a:rPr>
            </a:br>
            <a:r>
              <a:rPr lang="en-US" sz="4800" dirty="0">
                <a:solidFill>
                  <a:srgbClr val="FFFFFF"/>
                </a:solidFill>
                <a:cs typeface="Calibri Light"/>
              </a:rPr>
              <a:t>2020-2030</a:t>
            </a:r>
            <a:endParaRPr lang="en-US" sz="4800">
              <a:solidFill>
                <a:srgbClr val="FFFFFF"/>
              </a:solidFill>
            </a:endParaRPr>
          </a:p>
        </p:txBody>
      </p:sp>
      <p:sp>
        <p:nvSpPr>
          <p:cNvPr id="40" name="Rectangle 39">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31874" y="4797188"/>
            <a:ext cx="6051236" cy="1241828"/>
          </a:xfrm>
        </p:spPr>
        <p:txBody>
          <a:bodyPr vert="horz" lIns="91440" tIns="45720" rIns="91440" bIns="45720" rtlCol="0" anchor="t">
            <a:normAutofit/>
          </a:bodyPr>
          <a:lstStyle/>
          <a:p>
            <a:pPr algn="r"/>
            <a:r>
              <a:rPr lang="en-US" b="1" i="1" dirty="0">
                <a:solidFill>
                  <a:srgbClr val="FFFFFF"/>
                </a:solidFill>
                <a:cs typeface="Calibri"/>
              </a:rPr>
              <a:t> </a:t>
            </a:r>
            <a:r>
              <a:rPr lang="en-US" dirty="0">
                <a:solidFill>
                  <a:srgbClr val="FFFFFF"/>
                </a:solidFill>
                <a:cs typeface="Calibri"/>
              </a:rPr>
              <a:t>Discussion Points on challenges and directions</a:t>
            </a:r>
            <a:br>
              <a:rPr lang="en-US" dirty="0">
                <a:solidFill>
                  <a:srgbClr val="FFFFFF"/>
                </a:solidFill>
                <a:cs typeface="Calibri"/>
              </a:rPr>
            </a:br>
            <a:r>
              <a:rPr lang="en-US" dirty="0">
                <a:solidFill>
                  <a:srgbClr val="FFFFFF"/>
                </a:solidFill>
                <a:ea typeface="+mn-lt"/>
                <a:cs typeface="+mn-lt"/>
              </a:rPr>
              <a:t>Will Brownsberger, Updated June 6,2023</a:t>
            </a:r>
            <a:endParaRPr lang="en-US">
              <a:solidFill>
                <a:srgbClr val="FFFFFF"/>
              </a:solidFill>
              <a:ea typeface="+mn-lt"/>
              <a:cs typeface="+mn-lt"/>
            </a:endParaRPr>
          </a:p>
          <a:p>
            <a:pPr algn="r"/>
            <a:endParaRPr lang="en-US">
              <a:solidFill>
                <a:srgbClr val="FFFFFF"/>
              </a:solidFill>
              <a:ea typeface="+mn-lt"/>
              <a:cs typeface="+mn-lt"/>
            </a:endParaRPr>
          </a:p>
        </p:txBody>
      </p:sp>
      <p:sp>
        <p:nvSpPr>
          <p:cNvPr id="42" name="Rectangle 41">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9CC424AC-5032-2EBE-EF71-637B048C8B6B}"/>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315574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001ADC-6D1F-C200-903E-25529C64CE18}"/>
              </a:ext>
            </a:extLst>
          </p:cNvPr>
          <p:cNvSpPr>
            <a:spLocks noGrp="1"/>
          </p:cNvSpPr>
          <p:nvPr>
            <p:ph type="title"/>
          </p:nvPr>
        </p:nvSpPr>
        <p:spPr>
          <a:xfrm>
            <a:off x="466722" y="586855"/>
            <a:ext cx="3201366" cy="3387497"/>
          </a:xfrm>
        </p:spPr>
        <p:txBody>
          <a:bodyPr anchor="b">
            <a:normAutofit/>
          </a:bodyPr>
          <a:lstStyle/>
          <a:p>
            <a:pPr algn="r"/>
            <a:r>
              <a:rPr lang="en-US" sz="2800">
                <a:solidFill>
                  <a:srgbClr val="FFFFFF"/>
                </a:solidFill>
                <a:cs typeface="Calibri Light"/>
              </a:rPr>
              <a:t>Extent of fuel displacement in Mass Save heat pump program has been carefully studied, but is still unknown.</a:t>
            </a:r>
            <a:endParaRPr lang="en-US" sz="2800">
              <a:solidFill>
                <a:srgbClr val="FFFFFF"/>
              </a:solidFill>
            </a:endParaRPr>
          </a:p>
        </p:txBody>
      </p:sp>
      <p:sp>
        <p:nvSpPr>
          <p:cNvPr id="3" name="Content Placeholder 2">
            <a:extLst>
              <a:ext uri="{FF2B5EF4-FFF2-40B4-BE49-F238E27FC236}">
                <a16:creationId xmlns:a16="http://schemas.microsoft.com/office/drawing/2014/main" id="{7C405A47-052A-3243-4F53-3BE3FF7FF3B9}"/>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a:cs typeface="Calibri"/>
              </a:rPr>
              <a:t>Incentives for whole home heat pumps are awarded without a requirement that existing systems be removed.</a:t>
            </a:r>
          </a:p>
          <a:p>
            <a:r>
              <a:rPr lang="en-US" sz="2000">
                <a:cs typeface="Calibri"/>
              </a:rPr>
              <a:t>No ongoing operational supervision or direct measurement of fuel usage change.</a:t>
            </a:r>
          </a:p>
          <a:p>
            <a:r>
              <a:rPr lang="en-US" sz="2000">
                <a:cs typeface="Calibri"/>
              </a:rPr>
              <a:t>Survey used for measure savings estimation (based on 2019 program participants) includes only 1 whole home respondent. </a:t>
            </a:r>
          </a:p>
          <a:p>
            <a:r>
              <a:rPr lang="en-US" sz="2000">
                <a:cs typeface="Calibri"/>
              </a:rPr>
              <a:t>As to partial conversions the sample is adequately sized, but it is heavily self-selected:  Of 2,515 customers, only 328 completed surveys and only 41 consented to usage monitoring.</a:t>
            </a:r>
          </a:p>
          <a:p>
            <a:r>
              <a:rPr lang="en-US" sz="2000">
                <a:cs typeface="Calibri"/>
              </a:rPr>
              <a:t>Mass Save's fuel displacement survey was conducted by a reputable third party, but the low response rate leaves doubt as to customer behavior.</a:t>
            </a:r>
          </a:p>
          <a:p>
            <a:endParaRPr lang="en-US" sz="2000">
              <a:cs typeface="Calibri"/>
            </a:endParaRPr>
          </a:p>
        </p:txBody>
      </p:sp>
      <p:sp>
        <p:nvSpPr>
          <p:cNvPr id="4" name="Slide Number Placeholder 3">
            <a:extLst>
              <a:ext uri="{FF2B5EF4-FFF2-40B4-BE49-F238E27FC236}">
                <a16:creationId xmlns:a16="http://schemas.microsoft.com/office/drawing/2014/main" id="{886DF331-3F75-A3EB-03CE-EEF808F7CD84}"/>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spTree>
    <p:extLst>
      <p:ext uri="{BB962C8B-B14F-4D97-AF65-F5344CB8AC3E}">
        <p14:creationId xmlns:p14="http://schemas.microsoft.com/office/powerpoint/2010/main" val="47071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0EF4-4B82-C834-0965-139703BD4991}"/>
              </a:ext>
            </a:extLst>
          </p:cNvPr>
          <p:cNvSpPr>
            <a:spLocks noGrp="1"/>
          </p:cNvSpPr>
          <p:nvPr>
            <p:ph type="title"/>
          </p:nvPr>
        </p:nvSpPr>
        <p:spPr>
          <a:xfrm>
            <a:off x="838200" y="221824"/>
            <a:ext cx="10515600" cy="1325563"/>
          </a:xfrm>
        </p:spPr>
        <p:txBody>
          <a:bodyPr/>
          <a:lstStyle/>
          <a:p>
            <a:r>
              <a:rPr lang="en-US" b="1"/>
              <a:t>Gas BCRs are &lt; 1 and Oil BCRs may drop &lt; 1 without any allowance for refrigerant leaks</a:t>
            </a:r>
          </a:p>
        </p:txBody>
      </p:sp>
      <p:sp>
        <p:nvSpPr>
          <p:cNvPr id="5" name="Slide Number Placeholder 4">
            <a:extLst>
              <a:ext uri="{FF2B5EF4-FFF2-40B4-BE49-F238E27FC236}">
                <a16:creationId xmlns:a16="http://schemas.microsoft.com/office/drawing/2014/main" id="{B06B72F5-FA2A-8C6D-B49C-4E57BCF31539}"/>
              </a:ext>
            </a:extLst>
          </p:cNvPr>
          <p:cNvSpPr>
            <a:spLocks noGrp="1"/>
          </p:cNvSpPr>
          <p:nvPr>
            <p:ph type="sldNum" sz="quarter" idx="12"/>
          </p:nvPr>
        </p:nvSpPr>
        <p:spPr/>
        <p:txBody>
          <a:bodyPr/>
          <a:lstStyle/>
          <a:p>
            <a:fld id="{330EA680-D336-4FF7-8B7A-9848BB0A1C32}" type="slidenum">
              <a:rPr lang="en-US" smtClean="0"/>
              <a:t>11</a:t>
            </a:fld>
            <a:endParaRPr lang="en-US"/>
          </a:p>
        </p:txBody>
      </p:sp>
      <p:graphicFrame>
        <p:nvGraphicFramePr>
          <p:cNvPr id="9" name="Content Placeholder 8">
            <a:extLst>
              <a:ext uri="{FF2B5EF4-FFF2-40B4-BE49-F238E27FC236}">
                <a16:creationId xmlns:a16="http://schemas.microsoft.com/office/drawing/2014/main" id="{BB9A5EE7-BB16-A854-F178-CD32A1615E59}"/>
              </a:ext>
            </a:extLst>
          </p:cNvPr>
          <p:cNvGraphicFramePr>
            <a:graphicFrameLocks noGrp="1"/>
          </p:cNvGraphicFramePr>
          <p:nvPr>
            <p:ph idx="1"/>
            <p:extLst>
              <p:ext uri="{D42A27DB-BD31-4B8C-83A1-F6EECF244321}">
                <p14:modId xmlns:p14="http://schemas.microsoft.com/office/powerpoint/2010/main" val="4202421628"/>
              </p:ext>
            </p:extLst>
          </p:nvPr>
        </p:nvGraphicFramePr>
        <p:xfrm>
          <a:off x="6" y="1665098"/>
          <a:ext cx="12191992" cy="3527803"/>
        </p:xfrm>
        <a:graphic>
          <a:graphicData uri="http://schemas.openxmlformats.org/drawingml/2006/table">
            <a:tbl>
              <a:tblPr>
                <a:tableStyleId>{8799B23B-EC83-4686-B30A-512413B5E67A}</a:tableStyleId>
              </a:tblPr>
              <a:tblGrid>
                <a:gridCol w="4735767">
                  <a:extLst>
                    <a:ext uri="{9D8B030D-6E8A-4147-A177-3AD203B41FA5}">
                      <a16:colId xmlns:a16="http://schemas.microsoft.com/office/drawing/2014/main" val="574733202"/>
                    </a:ext>
                  </a:extLst>
                </a:gridCol>
                <a:gridCol w="517250">
                  <a:extLst>
                    <a:ext uri="{9D8B030D-6E8A-4147-A177-3AD203B41FA5}">
                      <a16:colId xmlns:a16="http://schemas.microsoft.com/office/drawing/2014/main" val="2964190128"/>
                    </a:ext>
                  </a:extLst>
                </a:gridCol>
                <a:gridCol w="517250">
                  <a:extLst>
                    <a:ext uri="{9D8B030D-6E8A-4147-A177-3AD203B41FA5}">
                      <a16:colId xmlns:a16="http://schemas.microsoft.com/office/drawing/2014/main" val="1413271416"/>
                    </a:ext>
                  </a:extLst>
                </a:gridCol>
                <a:gridCol w="517250">
                  <a:extLst>
                    <a:ext uri="{9D8B030D-6E8A-4147-A177-3AD203B41FA5}">
                      <a16:colId xmlns:a16="http://schemas.microsoft.com/office/drawing/2014/main" val="19072658"/>
                    </a:ext>
                  </a:extLst>
                </a:gridCol>
                <a:gridCol w="517250">
                  <a:extLst>
                    <a:ext uri="{9D8B030D-6E8A-4147-A177-3AD203B41FA5}">
                      <a16:colId xmlns:a16="http://schemas.microsoft.com/office/drawing/2014/main" val="1910342829"/>
                    </a:ext>
                  </a:extLst>
                </a:gridCol>
                <a:gridCol w="517250">
                  <a:extLst>
                    <a:ext uri="{9D8B030D-6E8A-4147-A177-3AD203B41FA5}">
                      <a16:colId xmlns:a16="http://schemas.microsoft.com/office/drawing/2014/main" val="1964550999"/>
                    </a:ext>
                  </a:extLst>
                </a:gridCol>
                <a:gridCol w="1623325">
                  <a:extLst>
                    <a:ext uri="{9D8B030D-6E8A-4147-A177-3AD203B41FA5}">
                      <a16:colId xmlns:a16="http://schemas.microsoft.com/office/drawing/2014/main" val="1288325964"/>
                    </a:ext>
                  </a:extLst>
                </a:gridCol>
                <a:gridCol w="1623325">
                  <a:extLst>
                    <a:ext uri="{9D8B030D-6E8A-4147-A177-3AD203B41FA5}">
                      <a16:colId xmlns:a16="http://schemas.microsoft.com/office/drawing/2014/main" val="2788468497"/>
                    </a:ext>
                  </a:extLst>
                </a:gridCol>
                <a:gridCol w="1623325">
                  <a:extLst>
                    <a:ext uri="{9D8B030D-6E8A-4147-A177-3AD203B41FA5}">
                      <a16:colId xmlns:a16="http://schemas.microsoft.com/office/drawing/2014/main" val="3163394012"/>
                    </a:ext>
                  </a:extLst>
                </a:gridCol>
              </a:tblGrid>
              <a:tr h="1286038">
                <a:tc>
                  <a:txBody>
                    <a:bodyPr/>
                    <a:lstStyle/>
                    <a:p>
                      <a:pPr algn="l" fontAlgn="b"/>
                      <a:r>
                        <a:rPr lang="en-US" sz="1600" u="none" strike="noStrike">
                          <a:effectLst/>
                        </a:rPr>
                        <a:t>Measure Description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Measure Id</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(1)</a:t>
                      </a:r>
                    </a:p>
                    <a:p>
                      <a:pPr algn="l" fontAlgn="b"/>
                      <a:br>
                        <a:rPr lang="en-US" sz="800" u="none" strike="noStrike">
                          <a:effectLst/>
                        </a:rPr>
                      </a:br>
                      <a:r>
                        <a:rPr lang="en-US" sz="800" u="none" strike="noStrike">
                          <a:effectLst/>
                        </a:rPr>
                        <a:t>BCR without Midstream at SCC $393</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(1) </a:t>
                      </a:r>
                    </a:p>
                    <a:p>
                      <a:pPr algn="l" fontAlgn="b"/>
                      <a:r>
                        <a:rPr lang="en-US" sz="800" u="none" strike="noStrike">
                          <a:effectLst/>
                        </a:rPr>
                        <a:t>BCR without Midstream at  SCC $ 128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(2) </a:t>
                      </a:r>
                    </a:p>
                    <a:p>
                      <a:pPr algn="l" fontAlgn="b"/>
                      <a:r>
                        <a:rPr lang="en-US" sz="800" u="none" strike="noStrike">
                          <a:effectLst/>
                        </a:rPr>
                        <a:t>Derived BCR with Midstream at  SCC </a:t>
                      </a:r>
                    </a:p>
                    <a:p>
                      <a:pPr algn="l" fontAlgn="b"/>
                      <a:r>
                        <a:rPr lang="en-US" sz="800" u="none" strike="noStrike">
                          <a:effectLst/>
                        </a:rPr>
                        <a:t>$393</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(2) </a:t>
                      </a:r>
                    </a:p>
                    <a:p>
                      <a:pPr algn="l" fontAlgn="b"/>
                      <a:endParaRPr lang="en-US" sz="800" u="none" strike="noStrike">
                        <a:effectLst/>
                      </a:endParaRPr>
                    </a:p>
                    <a:p>
                      <a:pPr algn="l" fontAlgn="b"/>
                      <a:r>
                        <a:rPr lang="en-US" sz="800" u="none" strike="noStrike">
                          <a:effectLst/>
                        </a:rPr>
                        <a:t>Derived BCR with Midstream at SCC $128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(3)</a:t>
                      </a:r>
                    </a:p>
                    <a:p>
                      <a:pPr algn="ctr" fontAlgn="b"/>
                      <a:endParaRPr lang="en-US" sz="1600" u="none" strike="noStrike">
                        <a:effectLst/>
                      </a:endParaRPr>
                    </a:p>
                    <a:p>
                      <a:pPr algn="ctr" fontAlgn="b"/>
                      <a:endParaRPr lang="en-US" sz="1600" u="none" strike="noStrike">
                        <a:effectLst/>
                      </a:endParaRPr>
                    </a:p>
                    <a:p>
                      <a:pPr algn="ctr" fontAlgn="b"/>
                      <a:r>
                        <a:rPr lang="en-US" sz="1600" u="none" strike="noStrike">
                          <a:effectLst/>
                        </a:rPr>
                        <a:t>Estimated BCR  with Midstream at SCC  $190 (EPA)</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(4)</a:t>
                      </a:r>
                    </a:p>
                    <a:p>
                      <a:pPr algn="ctr" fontAlgn="b"/>
                      <a:endParaRPr lang="en-US" sz="1600" u="none" strike="noStrike">
                        <a:effectLst/>
                      </a:endParaRPr>
                    </a:p>
                    <a:p>
                      <a:pPr algn="ctr" fontAlgn="b"/>
                      <a:r>
                        <a:rPr lang="en-US" sz="1600" u="none" strike="noStrike">
                          <a:effectLst/>
                        </a:rPr>
                        <a:t>Estimated BCR with Midstream at SCC $190 with 50% Cost Increase</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(5)</a:t>
                      </a:r>
                    </a:p>
                    <a:p>
                      <a:pPr algn="ctr" fontAlgn="b"/>
                      <a:r>
                        <a:rPr lang="en-US" sz="1600" u="none" strike="noStrike">
                          <a:effectLst/>
                        </a:rPr>
                        <a:t>Speculative BCR with Midstream at SCC $190 with 50% Cost Increase and adjust 20%/50%</a:t>
                      </a:r>
                      <a:endParaRPr lang="en-US" sz="1600" b="0" i="0" u="none" strike="noStrike">
                        <a:solidFill>
                          <a:srgbClr val="00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1157806381"/>
                  </a:ext>
                </a:extLst>
              </a:tr>
              <a:tr h="257208">
                <a:tc>
                  <a:txBody>
                    <a:bodyPr/>
                    <a:lstStyle/>
                    <a:p>
                      <a:pPr algn="l" fontAlgn="b"/>
                      <a:r>
                        <a:rPr lang="en-US" sz="1200" u="none" strike="noStrike">
                          <a:effectLst/>
                        </a:rPr>
                        <a:t>Central Ducted Heat Pump Partially Displacing Existing Furnace, </a:t>
                      </a:r>
                      <a:r>
                        <a:rPr lang="en-US" sz="1600" u="none" strike="noStrike">
                          <a:effectLst/>
                        </a:rPr>
                        <a:t>Gas</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GA2c070</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0.78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0.39</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1.36</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0.85</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0.97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0.64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0.32 </a:t>
                      </a:r>
                      <a:endParaRPr lang="en-US" sz="1600" b="0" i="0" u="none" strike="noStrike">
                        <a:solidFill>
                          <a:srgbClr val="FF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3078337136"/>
                  </a:ext>
                </a:extLst>
              </a:tr>
              <a:tr h="257208">
                <a:tc>
                  <a:txBody>
                    <a:bodyPr/>
                    <a:lstStyle/>
                    <a:p>
                      <a:pPr algn="l" fontAlgn="b"/>
                      <a:r>
                        <a:rPr lang="en-US" sz="1200" u="none" strike="noStrike">
                          <a:effectLst/>
                        </a:rPr>
                        <a:t>Central Ducted Heat Pump Fully Displacing Existing Furnace, </a:t>
                      </a:r>
                      <a:r>
                        <a:rPr lang="en-US" sz="1600" u="none" strike="noStrike">
                          <a:effectLst/>
                        </a:rPr>
                        <a:t>Gas</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GA2c071</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0.44</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0.17</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0.95</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0.57</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0.66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0.44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0.35 </a:t>
                      </a:r>
                      <a:endParaRPr lang="en-US" sz="1600" b="0" i="0" u="none" strike="noStrike">
                        <a:solidFill>
                          <a:srgbClr val="FF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1683896189"/>
                  </a:ext>
                </a:extLst>
              </a:tr>
              <a:tr h="257208">
                <a:tc>
                  <a:txBody>
                    <a:bodyPr/>
                    <a:lstStyle/>
                    <a:p>
                      <a:pPr algn="l" fontAlgn="b"/>
                      <a:r>
                        <a:rPr lang="en-US" sz="1200" u="none" strike="noStrike">
                          <a:effectLst/>
                        </a:rPr>
                        <a:t>DMSHP with Integrated Controls Part. Displacing Existing Boiler, </a:t>
                      </a:r>
                      <a:r>
                        <a:rPr lang="en-US" sz="1600" u="none" strike="noStrike">
                          <a:effectLst/>
                        </a:rPr>
                        <a:t>Gas</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GA2c072</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0.61</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0.20</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0.98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0.48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0.60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0.40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0.20 </a:t>
                      </a:r>
                      <a:endParaRPr lang="en-US" sz="1600" b="0" i="0" u="none" strike="noStrike">
                        <a:solidFill>
                          <a:srgbClr val="FF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4157691219"/>
                  </a:ext>
                </a:extLst>
              </a:tr>
              <a:tr h="257208">
                <a:tc>
                  <a:txBody>
                    <a:bodyPr/>
                    <a:lstStyle/>
                    <a:p>
                      <a:pPr algn="l" fontAlgn="b"/>
                      <a:r>
                        <a:rPr lang="en-US" sz="1200" u="none" strike="noStrike">
                          <a:effectLst/>
                        </a:rPr>
                        <a:t>DMSHP with Integrated Controls Fully Displacing Existing Boiler, </a:t>
                      </a:r>
                      <a:r>
                        <a:rPr lang="en-US" sz="1600" u="none" strike="noStrike">
                          <a:effectLst/>
                        </a:rPr>
                        <a:t>Gas</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GA2c073</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0.40</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0.10</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0.67</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0.31</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0.39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0.26 </a:t>
                      </a:r>
                      <a:endParaRPr lang="en-US" sz="1600" b="0" i="0" u="none" strike="noStrike">
                        <a:solidFill>
                          <a:srgbClr val="FF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0.21 </a:t>
                      </a:r>
                      <a:endParaRPr lang="en-US" sz="1600" b="0" i="0" u="none" strike="noStrike">
                        <a:solidFill>
                          <a:srgbClr val="FF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2997947993"/>
                  </a:ext>
                </a:extLst>
              </a:tr>
              <a:tr h="257208">
                <a:tc>
                  <a:txBody>
                    <a:bodyPr/>
                    <a:lstStyle/>
                    <a:p>
                      <a:pPr algn="l" fontAlgn="b"/>
                      <a:r>
                        <a:rPr lang="en-US" sz="1200" u="none" strike="noStrike">
                          <a:effectLst/>
                        </a:rPr>
                        <a:t>Central Heat Pump partially displacing </a:t>
                      </a:r>
                      <a:r>
                        <a:rPr lang="en-US" sz="1600" u="none" strike="noStrike">
                          <a:effectLst/>
                        </a:rPr>
                        <a:t>Oil</a:t>
                      </a:r>
                      <a:r>
                        <a:rPr lang="en-US" sz="1200" u="none" strike="noStrike">
                          <a:effectLst/>
                        </a:rPr>
                        <a:t> Heat</a:t>
                      </a:r>
                      <a:endParaRPr lang="en-US" sz="12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EA2c266</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2.38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1.51</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2.72</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1.80</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2.01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1.34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0.67 </a:t>
                      </a:r>
                      <a:endParaRPr lang="en-US" sz="1600" b="0" i="0" u="none" strike="noStrike">
                        <a:solidFill>
                          <a:srgbClr val="FF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482626368"/>
                  </a:ext>
                </a:extLst>
              </a:tr>
              <a:tr h="257208">
                <a:tc>
                  <a:txBody>
                    <a:bodyPr/>
                    <a:lstStyle/>
                    <a:p>
                      <a:pPr algn="l" fontAlgn="b"/>
                      <a:r>
                        <a:rPr lang="en-US" sz="1200" u="none" strike="noStrike">
                          <a:effectLst/>
                        </a:rPr>
                        <a:t>Central Heat Pump fully displacing </a:t>
                      </a:r>
                      <a:r>
                        <a:rPr lang="en-US" sz="1600" u="none" strike="noStrike">
                          <a:effectLst/>
                        </a:rPr>
                        <a:t>Oil </a:t>
                      </a:r>
                      <a:r>
                        <a:rPr lang="en-US" sz="1200" u="none" strike="noStrike">
                          <a:effectLst/>
                        </a:rPr>
                        <a:t>Heat</a:t>
                      </a:r>
                      <a:endParaRPr lang="en-US" sz="12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EA2c272</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2.58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1.73</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2.84</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1.94</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2.15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1.43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a:t>
                      </a:r>
                      <a:r>
                        <a:rPr lang="en-US" sz="1600" u="none" strike="noStrike">
                          <a:solidFill>
                            <a:schemeClr val="tx1"/>
                          </a:solidFill>
                          <a:effectLst/>
                        </a:rPr>
                        <a:t>1.15 </a:t>
                      </a:r>
                      <a:endParaRPr lang="en-US" sz="1600" b="0" i="0" u="none" strike="noStrike">
                        <a:solidFill>
                          <a:schemeClr val="tx1"/>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2496698404"/>
                  </a:ext>
                </a:extLst>
              </a:tr>
              <a:tr h="257208">
                <a:tc>
                  <a:txBody>
                    <a:bodyPr/>
                    <a:lstStyle/>
                    <a:p>
                      <a:pPr algn="l" fontAlgn="b"/>
                      <a:r>
                        <a:rPr lang="en-US" sz="1200" u="none" strike="noStrike">
                          <a:effectLst/>
                        </a:rPr>
                        <a:t>MSHP partially displacing </a:t>
                      </a:r>
                      <a:r>
                        <a:rPr lang="en-US" sz="1600" u="none" strike="noStrike">
                          <a:effectLst/>
                        </a:rPr>
                        <a:t>Oil </a:t>
                      </a:r>
                      <a:r>
                        <a:rPr lang="en-US" sz="1200" u="none" strike="noStrike">
                          <a:effectLst/>
                        </a:rPr>
                        <a:t>Heat</a:t>
                      </a:r>
                      <a:endParaRPr lang="en-US" sz="12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EA2c268</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2.39</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1.52</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2.70</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1.75</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1.97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1.32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0.66 </a:t>
                      </a:r>
                      <a:endParaRPr lang="en-US" sz="1600" b="0" i="0" u="none" strike="noStrike">
                        <a:solidFill>
                          <a:srgbClr val="FF0000"/>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1080437140"/>
                  </a:ext>
                </a:extLst>
              </a:tr>
              <a:tr h="257208">
                <a:tc>
                  <a:txBody>
                    <a:bodyPr/>
                    <a:lstStyle/>
                    <a:p>
                      <a:pPr algn="l" fontAlgn="b"/>
                      <a:r>
                        <a:rPr lang="en-US" sz="1200" u="none" strike="noStrike">
                          <a:effectLst/>
                        </a:rPr>
                        <a:t>MSHP fully displacing </a:t>
                      </a:r>
                      <a:r>
                        <a:rPr lang="en-US" sz="1600" u="none" strike="noStrike">
                          <a:effectLst/>
                        </a:rPr>
                        <a:t>Oil</a:t>
                      </a:r>
                      <a:r>
                        <a:rPr lang="en-US" sz="1200" u="none" strike="noStrike">
                          <a:effectLst/>
                        </a:rPr>
                        <a:t> Heat</a:t>
                      </a:r>
                      <a:endParaRPr lang="en-US" sz="1200" b="0" i="0" u="none" strike="noStrike">
                        <a:solidFill>
                          <a:srgbClr val="000000"/>
                        </a:solidFill>
                        <a:effectLst/>
                        <a:latin typeface="Calibri" panose="020F0502020204030204" pitchFamily="34" charset="0"/>
                      </a:endParaRPr>
                    </a:p>
                  </a:txBody>
                  <a:tcPr marL="7099" marR="7099" marT="7099" marB="0" anchor="b"/>
                </a:tc>
                <a:tc>
                  <a:txBody>
                    <a:bodyPr/>
                    <a:lstStyle/>
                    <a:p>
                      <a:pPr algn="l" fontAlgn="b"/>
                      <a:r>
                        <a:rPr lang="en-US" sz="800" u="none" strike="noStrike">
                          <a:effectLst/>
                        </a:rPr>
                        <a:t>EA2c273</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2.34</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1.56</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2.56</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r" fontAlgn="b"/>
                      <a:r>
                        <a:rPr lang="en-US" sz="800" u="none" strike="noStrike">
                          <a:effectLst/>
                        </a:rPr>
                        <a:t>1.73</a:t>
                      </a:r>
                      <a:endParaRPr lang="en-US" sz="8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1.92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effectLst/>
                        </a:rPr>
                        <a:t>          1.28 </a:t>
                      </a:r>
                      <a:endParaRPr lang="en-US" sz="1600" b="0" i="0" u="none" strike="noStrike">
                        <a:solidFill>
                          <a:srgbClr val="000000"/>
                        </a:solidFill>
                        <a:effectLst/>
                        <a:latin typeface="Calibri" panose="020F0502020204030204" pitchFamily="34" charset="0"/>
                      </a:endParaRPr>
                    </a:p>
                  </a:txBody>
                  <a:tcPr marL="7099" marR="7099" marT="7099" marB="0" anchor="b"/>
                </a:tc>
                <a:tc>
                  <a:txBody>
                    <a:bodyPr/>
                    <a:lstStyle/>
                    <a:p>
                      <a:pPr algn="ctr" fontAlgn="b"/>
                      <a:r>
                        <a:rPr lang="en-US" sz="1600" u="none" strike="noStrike">
                          <a:solidFill>
                            <a:srgbClr val="FF0000"/>
                          </a:solidFill>
                          <a:effectLst/>
                        </a:rPr>
                        <a:t>          </a:t>
                      </a:r>
                      <a:r>
                        <a:rPr lang="en-US" sz="1600" u="none" strike="noStrike">
                          <a:solidFill>
                            <a:schemeClr val="tx1"/>
                          </a:solidFill>
                          <a:effectLst/>
                        </a:rPr>
                        <a:t>1.02 </a:t>
                      </a:r>
                      <a:endParaRPr lang="en-US" sz="1600" b="0" i="0" u="none" strike="noStrike">
                        <a:solidFill>
                          <a:schemeClr val="tx1"/>
                        </a:solidFill>
                        <a:effectLst/>
                        <a:latin typeface="Calibri" panose="020F0502020204030204" pitchFamily="34" charset="0"/>
                      </a:endParaRPr>
                    </a:p>
                  </a:txBody>
                  <a:tcPr marL="7099" marR="7099" marT="7099" marB="0" anchor="b"/>
                </a:tc>
                <a:extLst>
                  <a:ext uri="{0D108BD9-81ED-4DB2-BD59-A6C34878D82A}">
                    <a16:rowId xmlns:a16="http://schemas.microsoft.com/office/drawing/2014/main" val="2159032895"/>
                  </a:ext>
                </a:extLst>
              </a:tr>
            </a:tbl>
          </a:graphicData>
        </a:graphic>
      </p:graphicFrame>
      <p:sp>
        <p:nvSpPr>
          <p:cNvPr id="11" name="TextBox 10">
            <a:extLst>
              <a:ext uri="{FF2B5EF4-FFF2-40B4-BE49-F238E27FC236}">
                <a16:creationId xmlns:a16="http://schemas.microsoft.com/office/drawing/2014/main" id="{9F625844-4197-E1CB-A9AC-1F223341512B}"/>
              </a:ext>
            </a:extLst>
          </p:cNvPr>
          <p:cNvSpPr txBox="1"/>
          <p:nvPr/>
        </p:nvSpPr>
        <p:spPr>
          <a:xfrm>
            <a:off x="170597" y="5261212"/>
            <a:ext cx="11634716" cy="1384995"/>
          </a:xfrm>
          <a:prstGeom prst="rect">
            <a:avLst/>
          </a:prstGeom>
          <a:noFill/>
        </p:spPr>
        <p:txBody>
          <a:bodyPr wrap="square" rtlCol="0">
            <a:spAutoFit/>
          </a:bodyPr>
          <a:lstStyle/>
          <a:p>
            <a:pPr marL="342900" indent="-342900">
              <a:buFont typeface="+mj-lt"/>
              <a:buAutoNum type="arabicPeriod"/>
            </a:pPr>
            <a:r>
              <a:rPr lang="en-US" sz="1200"/>
              <a:t>BCR’s extracted from Eversource and National Grid BCR Models submitted in DPU filings.</a:t>
            </a:r>
          </a:p>
          <a:p>
            <a:pPr marL="342900" indent="-342900">
              <a:buFont typeface="+mj-lt"/>
              <a:buAutoNum type="arabicPeriod"/>
            </a:pPr>
            <a:r>
              <a:rPr lang="en-US" sz="1200"/>
              <a:t>Midstream measures are pre-consumer incentives for distributors to stock higher efficiency ASHPs; should be combined with ASHP measures for full BCR model.  Midstream numbers are blended, so derived combined BCRs for retail measures are approximate.</a:t>
            </a:r>
          </a:p>
          <a:p>
            <a:pPr marL="342900" indent="-342900">
              <a:buFont typeface="+mj-lt"/>
              <a:buAutoNum type="arabicPeriod"/>
            </a:pPr>
            <a:r>
              <a:rPr lang="en-US" sz="1200"/>
              <a:t>SCC at $190 estimated using linear extrapolation from $393 and $128 values – all model terms affected by SCC are linear and appear in BCR numerator.</a:t>
            </a:r>
          </a:p>
          <a:p>
            <a:pPr marL="342900" indent="-342900">
              <a:buFont typeface="+mj-lt"/>
              <a:buAutoNum type="arabicPeriod"/>
            </a:pPr>
            <a:r>
              <a:rPr lang="en-US" sz="1200"/>
              <a:t>50% cost increase is low end of range for incentive driven escalation suggested by anecdotal reports.</a:t>
            </a:r>
          </a:p>
          <a:p>
            <a:pPr marL="342900" indent="-342900">
              <a:buFont typeface="+mj-lt"/>
              <a:buAutoNum type="arabicPeriod"/>
            </a:pPr>
            <a:r>
              <a:rPr lang="en-US" sz="1200"/>
              <a:t>Adjust for speculative 20% non-displacement of fuel use in “whole home” cases and 50% reduced displacement in “partial displacements” due to customers preserving comfort.</a:t>
            </a:r>
          </a:p>
          <a:p>
            <a:pPr marL="342900" indent="-342900">
              <a:buFont typeface="+mj-lt"/>
              <a:buAutoNum type="arabicPeriod"/>
            </a:pPr>
            <a:endParaRPr lang="en-US" sz="1200"/>
          </a:p>
        </p:txBody>
      </p:sp>
    </p:spTree>
    <p:extLst>
      <p:ext uri="{BB962C8B-B14F-4D97-AF65-F5344CB8AC3E}">
        <p14:creationId xmlns:p14="http://schemas.microsoft.com/office/powerpoint/2010/main" val="423482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831EE8-4AA0-4B75-B905-4C957AAF0250}"/>
              </a:ext>
            </a:extLst>
          </p:cNvPr>
          <p:cNvSpPr>
            <a:spLocks noGrp="1"/>
          </p:cNvSpPr>
          <p:nvPr>
            <p:ph type="title"/>
          </p:nvPr>
        </p:nvSpPr>
        <p:spPr>
          <a:xfrm>
            <a:off x="826396" y="586855"/>
            <a:ext cx="4230100" cy="3387497"/>
          </a:xfrm>
        </p:spPr>
        <p:txBody>
          <a:bodyPr anchor="b">
            <a:normAutofit/>
          </a:bodyPr>
          <a:lstStyle/>
          <a:p>
            <a:pPr algn="r"/>
            <a:r>
              <a:rPr lang="en-US" sz="3400">
                <a:solidFill>
                  <a:srgbClr val="FFFFFF"/>
                </a:solidFill>
                <a:cs typeface="Calibri Light"/>
              </a:rPr>
              <a:t>Average life-cycle refrigerant leakage of near 100% appears reasonable to expect.</a:t>
            </a:r>
            <a:endParaRPr lang="en-US" sz="3400">
              <a:solidFill>
                <a:srgbClr val="FFFFFF"/>
              </a:solidFill>
            </a:endParaRPr>
          </a:p>
        </p:txBody>
      </p:sp>
      <p:sp>
        <p:nvSpPr>
          <p:cNvPr id="3" name="Content Placeholder 2">
            <a:extLst>
              <a:ext uri="{FF2B5EF4-FFF2-40B4-BE49-F238E27FC236}">
                <a16:creationId xmlns:a16="http://schemas.microsoft.com/office/drawing/2014/main" id="{92DA1553-D1B6-1110-A471-F11550E62751}"/>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US" sz="2000"/>
              <a:t>State planning documents do not attempt to estimate leakage, but acknowledge the risk.</a:t>
            </a:r>
          </a:p>
          <a:p>
            <a:r>
              <a:rPr lang="en-US" sz="2000"/>
              <a:t>Available published sources suggest average annual leakage rates of 3-5%, which over a 17 year life translates into 50 to 85%  leakage.</a:t>
            </a:r>
          </a:p>
          <a:p>
            <a:r>
              <a:rPr lang="en-US" sz="2000"/>
              <a:t>Additional leakage can occur in installation, servicing and decommissioning. </a:t>
            </a:r>
          </a:p>
          <a:p>
            <a:r>
              <a:rPr lang="en-US" sz="2000"/>
              <a:t>See </a:t>
            </a:r>
            <a:r>
              <a:rPr lang="en-US" sz="2000">
                <a:hlinkClick r:id="rId2"/>
              </a:rPr>
              <a:t>sources collected here.</a:t>
            </a:r>
            <a:endParaRPr lang="en-US" sz="2000"/>
          </a:p>
        </p:txBody>
      </p:sp>
      <p:sp>
        <p:nvSpPr>
          <p:cNvPr id="7" name="Slide Number Placeholder 6">
            <a:extLst>
              <a:ext uri="{FF2B5EF4-FFF2-40B4-BE49-F238E27FC236}">
                <a16:creationId xmlns:a16="http://schemas.microsoft.com/office/drawing/2014/main" id="{9F4D6348-5127-4C88-0CEE-B0B95B4B59BC}"/>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12</a:t>
            </a:fld>
            <a:endParaRPr lang="en-US" sz="1100">
              <a:solidFill>
                <a:schemeClr val="tx1">
                  <a:lumMod val="50000"/>
                  <a:lumOff val="50000"/>
                </a:schemeClr>
              </a:solidFill>
            </a:endParaRPr>
          </a:p>
        </p:txBody>
      </p:sp>
    </p:spTree>
    <p:extLst>
      <p:ext uri="{BB962C8B-B14F-4D97-AF65-F5344CB8AC3E}">
        <p14:creationId xmlns:p14="http://schemas.microsoft.com/office/powerpoint/2010/main" val="398126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6785-DC32-F630-66FA-50D5AFD9B9A6}"/>
              </a:ext>
            </a:extLst>
          </p:cNvPr>
          <p:cNvSpPr>
            <a:spLocks noGrp="1"/>
          </p:cNvSpPr>
          <p:nvPr>
            <p:ph type="title"/>
          </p:nvPr>
        </p:nvSpPr>
        <p:spPr>
          <a:xfrm>
            <a:off x="560151" y="94562"/>
            <a:ext cx="10515600" cy="1026947"/>
          </a:xfrm>
        </p:spPr>
        <p:txBody>
          <a:bodyPr>
            <a:noAutofit/>
          </a:bodyPr>
          <a:lstStyle/>
          <a:p>
            <a:r>
              <a:rPr lang="en-US" sz="3200"/>
              <a:t>If consumers use higher cutover temperatures than hoped, the resulting diminished GHG savings may be erased by leaks.</a:t>
            </a:r>
          </a:p>
        </p:txBody>
      </p:sp>
      <p:graphicFrame>
        <p:nvGraphicFramePr>
          <p:cNvPr id="7" name="Table 7">
            <a:extLst>
              <a:ext uri="{FF2B5EF4-FFF2-40B4-BE49-F238E27FC236}">
                <a16:creationId xmlns:a16="http://schemas.microsoft.com/office/drawing/2014/main" id="{1844C585-0A60-42AF-5C24-30E629992E75}"/>
              </a:ext>
            </a:extLst>
          </p:cNvPr>
          <p:cNvGraphicFramePr>
            <a:graphicFrameLocks noGrp="1"/>
          </p:cNvGraphicFramePr>
          <p:nvPr>
            <p:ph idx="1"/>
            <p:extLst>
              <p:ext uri="{D42A27DB-BD31-4B8C-83A1-F6EECF244321}">
                <p14:modId xmlns:p14="http://schemas.microsoft.com/office/powerpoint/2010/main" val="542419754"/>
              </p:ext>
            </p:extLst>
          </p:nvPr>
        </p:nvGraphicFramePr>
        <p:xfrm>
          <a:off x="627797" y="1139006"/>
          <a:ext cx="5807122" cy="5217344"/>
        </p:xfrm>
        <a:graphic>
          <a:graphicData uri="http://schemas.openxmlformats.org/drawingml/2006/table">
            <a:tbl>
              <a:tblPr firstRow="1" bandRow="1">
                <a:tableStyleId>{5C22544A-7EE6-4342-B048-85BDC9FD1C3A}</a:tableStyleId>
              </a:tblPr>
              <a:tblGrid>
                <a:gridCol w="4915363">
                  <a:extLst>
                    <a:ext uri="{9D8B030D-6E8A-4147-A177-3AD203B41FA5}">
                      <a16:colId xmlns:a16="http://schemas.microsoft.com/office/drawing/2014/main" val="1492162439"/>
                    </a:ext>
                  </a:extLst>
                </a:gridCol>
                <a:gridCol w="891759">
                  <a:extLst>
                    <a:ext uri="{9D8B030D-6E8A-4147-A177-3AD203B41FA5}">
                      <a16:colId xmlns:a16="http://schemas.microsoft.com/office/drawing/2014/main" val="1810216144"/>
                    </a:ext>
                  </a:extLst>
                </a:gridCol>
              </a:tblGrid>
              <a:tr h="325883">
                <a:tc>
                  <a:txBody>
                    <a:bodyPr/>
                    <a:lstStyle/>
                    <a:p>
                      <a:r>
                        <a:rPr lang="en-US" sz="1200"/>
                        <a:t> ANALYSIS FOR PARTIAL REPLACEMENT OF FUEL HEATING WITH MINISPLIT HEAT PUMP</a:t>
                      </a:r>
                    </a:p>
                  </a:txBody>
                  <a:tcPr marT="41564" marB="41564"/>
                </a:tc>
                <a:tc>
                  <a:txBody>
                    <a:bodyPr/>
                    <a:lstStyle/>
                    <a:p>
                      <a:endParaRPr lang="en-US" sz="1200"/>
                    </a:p>
                  </a:txBody>
                  <a:tcPr marT="41564" marB="41564"/>
                </a:tc>
                <a:extLst>
                  <a:ext uri="{0D108BD9-81ED-4DB2-BD59-A6C34878D82A}">
                    <a16:rowId xmlns:a16="http://schemas.microsoft.com/office/drawing/2014/main" val="220377147"/>
                  </a:ext>
                </a:extLst>
              </a:tr>
              <a:tr h="744874">
                <a:tc>
                  <a:txBody>
                    <a:bodyPr/>
                    <a:lstStyle/>
                    <a:p>
                      <a:r>
                        <a:rPr lang="en-US" sz="1200"/>
                        <a:t>Expected annual net winter electric increase from MHSP partially displacing oil (from Eversource Benefit Cost Analysis: EA2c268 combined with Midstream, EA2c004; 91% winter load share from EA2c268 applied to both)</a:t>
                      </a:r>
                    </a:p>
                  </a:txBody>
                  <a:tcPr marT="41564" marB="41564"/>
                </a:tc>
                <a:tc>
                  <a:txBody>
                    <a:bodyPr/>
                    <a:lstStyle/>
                    <a:p>
                      <a:r>
                        <a:rPr lang="en-US" sz="1200"/>
                        <a:t>3,302 kwh</a:t>
                      </a:r>
                    </a:p>
                  </a:txBody>
                  <a:tcPr marT="41564" marB="41564"/>
                </a:tc>
                <a:extLst>
                  <a:ext uri="{0D108BD9-81ED-4DB2-BD59-A6C34878D82A}">
                    <a16:rowId xmlns:a16="http://schemas.microsoft.com/office/drawing/2014/main" val="1776192243"/>
                  </a:ext>
                </a:extLst>
              </a:tr>
              <a:tr h="465547">
                <a:tc>
                  <a:txBody>
                    <a:bodyPr/>
                    <a:lstStyle/>
                    <a:p>
                      <a:r>
                        <a:rPr lang="en-US" sz="1200"/>
                        <a:t>Expected fuel savings – thermal value of oil or gas (EA2c268)</a:t>
                      </a:r>
                    </a:p>
                  </a:txBody>
                  <a:tcPr marT="41564" marB="41564"/>
                </a:tc>
                <a:tc>
                  <a:txBody>
                    <a:bodyPr/>
                    <a:lstStyle/>
                    <a:p>
                      <a:r>
                        <a:rPr lang="en-US" sz="1200"/>
                        <a:t>44.95 MMBTU</a:t>
                      </a:r>
                    </a:p>
                  </a:txBody>
                  <a:tcPr marT="41564" marB="41564"/>
                </a:tc>
                <a:extLst>
                  <a:ext uri="{0D108BD9-81ED-4DB2-BD59-A6C34878D82A}">
                    <a16:rowId xmlns:a16="http://schemas.microsoft.com/office/drawing/2014/main" val="712450080"/>
                  </a:ext>
                </a:extLst>
              </a:tr>
              <a:tr h="465547">
                <a:tc>
                  <a:txBody>
                    <a:bodyPr/>
                    <a:lstStyle/>
                    <a:p>
                      <a:r>
                        <a:rPr lang="en-US" sz="1200"/>
                        <a:t>Net lifetime GHG saving if displacing oil heat (directly using average marginal AESC .333 kgCO2/kwh; EPA 74.54 kgCO2/MMBTU)</a:t>
                      </a:r>
                    </a:p>
                  </a:txBody>
                  <a:tcPr marT="41564" marB="41564"/>
                </a:tc>
                <a:tc>
                  <a:txBody>
                    <a:bodyPr/>
                    <a:lstStyle/>
                    <a:p>
                      <a:r>
                        <a:rPr lang="en-US" sz="1200"/>
                        <a:t>38.3 MTCO2e</a:t>
                      </a:r>
                    </a:p>
                  </a:txBody>
                  <a:tcPr marT="41564" marB="41564"/>
                </a:tc>
                <a:extLst>
                  <a:ext uri="{0D108BD9-81ED-4DB2-BD59-A6C34878D82A}">
                    <a16:rowId xmlns:a16="http://schemas.microsoft.com/office/drawing/2014/main" val="2646295191"/>
                  </a:ext>
                </a:extLst>
              </a:tr>
              <a:tr h="4655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Net lifetime GHG saving if displacing gas heat (directly using average marginal AESC .333 kgCO2/kwh; 53.06 kgCO2/MMBTU)</a:t>
                      </a:r>
                    </a:p>
                  </a:txBody>
                  <a:tcPr marT="41564" marB="41564"/>
                </a:tc>
                <a:tc>
                  <a:txBody>
                    <a:bodyPr/>
                    <a:lstStyle/>
                    <a:p>
                      <a:r>
                        <a:rPr lang="en-US" sz="1200"/>
                        <a:t>21.8 MTCO2e</a:t>
                      </a:r>
                    </a:p>
                  </a:txBody>
                  <a:tcPr marT="41564" marB="41564"/>
                </a:tc>
                <a:extLst>
                  <a:ext uri="{0D108BD9-81ED-4DB2-BD59-A6C34878D82A}">
                    <a16:rowId xmlns:a16="http://schemas.microsoft.com/office/drawing/2014/main" val="4115574364"/>
                  </a:ext>
                </a:extLst>
              </a:tr>
              <a:tr h="744874">
                <a:tc>
                  <a:txBody>
                    <a:bodyPr/>
                    <a:lstStyle/>
                    <a:p>
                      <a:r>
                        <a:rPr lang="en-US" sz="1200"/>
                        <a:t>Benefit cost-analysis assumes average cutover temperature from heat pump to fuel heat in mid 20s (see </a:t>
                      </a:r>
                      <a:r>
                        <a:rPr lang="en-US" sz="1200">
                          <a:hlinkClick r:id="rId2"/>
                        </a:rPr>
                        <a:t>Fuel Displacement Study</a:t>
                      </a:r>
                      <a:r>
                        <a:rPr lang="en-US" sz="1200"/>
                        <a:t> Table A-2 through A-4, planned, and compare with Table 4-5, modeled)</a:t>
                      </a:r>
                    </a:p>
                  </a:txBody>
                  <a:tcPr marT="41564" marB="41564"/>
                </a:tc>
                <a:tc>
                  <a:txBody>
                    <a:bodyPr/>
                    <a:lstStyle/>
                    <a:p>
                      <a:r>
                        <a:rPr lang="en-US" sz="1200"/>
                        <a:t>Roughly 25 degrees</a:t>
                      </a:r>
                    </a:p>
                  </a:txBody>
                  <a:tcPr marT="41564" marB="41564"/>
                </a:tc>
                <a:extLst>
                  <a:ext uri="{0D108BD9-81ED-4DB2-BD59-A6C34878D82A}">
                    <a16:rowId xmlns:a16="http://schemas.microsoft.com/office/drawing/2014/main" val="3091019633"/>
                  </a:ext>
                </a:extLst>
              </a:tr>
              <a:tr h="884539">
                <a:tc>
                  <a:txBody>
                    <a:bodyPr/>
                    <a:lstStyle/>
                    <a:p>
                      <a:r>
                        <a:rPr lang="en-US" sz="1200"/>
                        <a:t>If true average cutover temperature is in mid 30’s, operating GHG savings would be reduced by 50% (see Table 4-5 in </a:t>
                      </a:r>
                      <a:r>
                        <a:rPr lang="en-US" sz="1200">
                          <a:hlinkClick r:id="rId2"/>
                        </a:rPr>
                        <a:t>Fuel Displacement Study</a:t>
                      </a:r>
                      <a:r>
                        <a:rPr lang="en-US" sz="1200"/>
                        <a:t>: savings from baseline of 80MMBtu drops roughly 50% from mid 20s to mid 30s) </a:t>
                      </a:r>
                    </a:p>
                  </a:txBody>
                  <a:tcPr marT="41564" marB="41564"/>
                </a:tc>
                <a:tc>
                  <a:txBody>
                    <a:bodyPr/>
                    <a:lstStyle/>
                    <a:p>
                      <a:r>
                        <a:rPr lang="en-US" sz="1200"/>
                        <a:t>20 MTCO2e (oil), 10 MTCO2e (gas)</a:t>
                      </a:r>
                    </a:p>
                  </a:txBody>
                  <a:tcPr marT="41564" marB="41564"/>
                </a:tc>
                <a:extLst>
                  <a:ext uri="{0D108BD9-81ED-4DB2-BD59-A6C34878D82A}">
                    <a16:rowId xmlns:a16="http://schemas.microsoft.com/office/drawing/2014/main" val="1089021656"/>
                  </a:ext>
                </a:extLst>
              </a:tr>
              <a:tr h="884539">
                <a:tc>
                  <a:txBody>
                    <a:bodyPr/>
                    <a:lstStyle/>
                    <a:p>
                      <a:r>
                        <a:rPr lang="en-US" sz="1200"/>
                        <a:t>Approximate GHG impact of 100% life-time GHG leak – enough to wipe out GHG savings from a partial gas displacement.  Mass Save 2.8 tons average installed for </a:t>
                      </a:r>
                      <a:r>
                        <a:rPr lang="en-US" sz="1200" err="1"/>
                        <a:t>minisplit</a:t>
                      </a:r>
                      <a:r>
                        <a:rPr lang="en-US" sz="1200"/>
                        <a:t> partial equates to &gt; 10lb. of GHG 2000 refrigerant charge, based on example 1.5 ton pump with 7.5 </a:t>
                      </a:r>
                      <a:r>
                        <a:rPr lang="en-US" sz="1200" err="1"/>
                        <a:t>lbs</a:t>
                      </a:r>
                      <a:r>
                        <a:rPr lang="en-US" sz="1200"/>
                        <a:t> charge.</a:t>
                      </a:r>
                    </a:p>
                  </a:txBody>
                  <a:tcPr marT="41564" marB="41564">
                    <a:solidFill>
                      <a:schemeClr val="accent2">
                        <a:lumMod val="20000"/>
                        <a:lumOff val="80000"/>
                      </a:schemeClr>
                    </a:solidFill>
                  </a:tcPr>
                </a:tc>
                <a:tc>
                  <a:txBody>
                    <a:bodyPr/>
                    <a:lstStyle/>
                    <a:p>
                      <a:r>
                        <a:rPr lang="en-US" sz="1200"/>
                        <a:t>10 tons CO2e</a:t>
                      </a:r>
                    </a:p>
                  </a:txBody>
                  <a:tcPr marT="41564" marB="41564">
                    <a:solidFill>
                      <a:schemeClr val="accent2">
                        <a:lumMod val="20000"/>
                        <a:lumOff val="80000"/>
                      </a:schemeClr>
                    </a:solidFill>
                  </a:tcPr>
                </a:tc>
                <a:extLst>
                  <a:ext uri="{0D108BD9-81ED-4DB2-BD59-A6C34878D82A}">
                    <a16:rowId xmlns:a16="http://schemas.microsoft.com/office/drawing/2014/main" val="1325610915"/>
                  </a:ext>
                </a:extLst>
              </a:tr>
            </a:tbl>
          </a:graphicData>
        </a:graphic>
      </p:graphicFrame>
      <p:sp>
        <p:nvSpPr>
          <p:cNvPr id="5" name="Slide Number Placeholder 4">
            <a:extLst>
              <a:ext uri="{FF2B5EF4-FFF2-40B4-BE49-F238E27FC236}">
                <a16:creationId xmlns:a16="http://schemas.microsoft.com/office/drawing/2014/main" id="{03E5ED26-78C1-0EB7-2706-DB21736B112E}"/>
              </a:ext>
            </a:extLst>
          </p:cNvPr>
          <p:cNvSpPr>
            <a:spLocks noGrp="1"/>
          </p:cNvSpPr>
          <p:nvPr>
            <p:ph type="sldNum" sz="quarter" idx="12"/>
          </p:nvPr>
        </p:nvSpPr>
        <p:spPr/>
        <p:txBody>
          <a:bodyPr/>
          <a:lstStyle/>
          <a:p>
            <a:fld id="{330EA680-D336-4FF7-8B7A-9848BB0A1C32}" type="slidenum">
              <a:rPr lang="en-US" smtClean="0"/>
              <a:t>13</a:t>
            </a:fld>
            <a:endParaRPr lang="en-US"/>
          </a:p>
        </p:txBody>
      </p:sp>
      <p:graphicFrame>
        <p:nvGraphicFramePr>
          <p:cNvPr id="8" name="Chart 7">
            <a:extLst>
              <a:ext uri="{FF2B5EF4-FFF2-40B4-BE49-F238E27FC236}">
                <a16:creationId xmlns:a16="http://schemas.microsoft.com/office/drawing/2014/main" id="{199CBFDF-3663-D586-F98D-F71A05DD57BB}"/>
              </a:ext>
            </a:extLst>
          </p:cNvPr>
          <p:cNvGraphicFramePr/>
          <p:nvPr>
            <p:extLst>
              <p:ext uri="{D42A27DB-BD31-4B8C-83A1-F6EECF244321}">
                <p14:modId xmlns:p14="http://schemas.microsoft.com/office/powerpoint/2010/main" val="3477848809"/>
              </p:ext>
            </p:extLst>
          </p:nvPr>
        </p:nvGraphicFramePr>
        <p:xfrm>
          <a:off x="6946710" y="1378423"/>
          <a:ext cx="4810836" cy="4558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8701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12B2A-CCEA-9913-435F-2057CF69D585}"/>
              </a:ext>
            </a:extLst>
          </p:cNvPr>
          <p:cNvSpPr>
            <a:spLocks noGrp="1"/>
          </p:cNvSpPr>
          <p:nvPr>
            <p:ph type="title"/>
          </p:nvPr>
        </p:nvSpPr>
        <p:spPr>
          <a:xfrm>
            <a:off x="838200" y="249119"/>
            <a:ext cx="10515600" cy="1463675"/>
          </a:xfrm>
        </p:spPr>
        <p:txBody>
          <a:bodyPr>
            <a:normAutofit fontScale="90000"/>
          </a:bodyPr>
          <a:lstStyle/>
          <a:p>
            <a:r>
              <a:rPr lang="en-US">
                <a:cs typeface="Calibri Light"/>
              </a:rPr>
              <a:t>Natural gas leakage most relevant to b-c ratio and applies very roughly equally to natural gas and oil.</a:t>
            </a:r>
          </a:p>
        </p:txBody>
      </p:sp>
      <p:sp>
        <p:nvSpPr>
          <p:cNvPr id="3" name="Content Placeholder 2">
            <a:extLst>
              <a:ext uri="{FF2B5EF4-FFF2-40B4-BE49-F238E27FC236}">
                <a16:creationId xmlns:a16="http://schemas.microsoft.com/office/drawing/2014/main" id="{9FB5EA65-2368-708C-5BD7-2DA250310C76}"/>
              </a:ext>
            </a:extLst>
          </p:cNvPr>
          <p:cNvSpPr>
            <a:spLocks noGrp="1"/>
          </p:cNvSpPr>
          <p:nvPr>
            <p:ph idx="1"/>
          </p:nvPr>
        </p:nvSpPr>
        <p:spPr>
          <a:xfrm>
            <a:off x="838200" y="1916031"/>
            <a:ext cx="3616996" cy="3828271"/>
          </a:xfrm>
        </p:spPr>
        <p:txBody>
          <a:bodyPr vert="horz" lIns="91440" tIns="45720" rIns="91440" bIns="45720" rtlCol="0" anchor="t">
            <a:normAutofit fontScale="70000" lnSpcReduction="20000"/>
          </a:bodyPr>
          <a:lstStyle/>
          <a:p>
            <a:r>
              <a:rPr lang="en-US">
                <a:cs typeface="Calibri"/>
              </a:rPr>
              <a:t>Transmission, distribution and storage leaks significant, but system will remain charged – no conversions today allow gas tree pruning.</a:t>
            </a:r>
          </a:p>
          <a:p>
            <a:r>
              <a:rPr lang="en-US">
                <a:cs typeface="Calibri"/>
              </a:rPr>
              <a:t>Post-meter gas leaks associated with furnaces small and usually not altered by conversion.</a:t>
            </a:r>
          </a:p>
          <a:p>
            <a:r>
              <a:rPr lang="en-US">
                <a:cs typeface="Calibri"/>
              </a:rPr>
              <a:t>Natural gas production in 2022 was 44.7 Quads; oil was 24.7 Quads – so methane emissions in production are similar per unit energy.</a:t>
            </a:r>
          </a:p>
        </p:txBody>
      </p:sp>
      <p:sp>
        <p:nvSpPr>
          <p:cNvPr id="5" name="Slide Number Placeholder 4">
            <a:extLst>
              <a:ext uri="{FF2B5EF4-FFF2-40B4-BE49-F238E27FC236}">
                <a16:creationId xmlns:a16="http://schemas.microsoft.com/office/drawing/2014/main" id="{7766B3BF-0000-F699-2056-ADB4425924A2}"/>
              </a:ext>
            </a:extLst>
          </p:cNvPr>
          <p:cNvSpPr>
            <a:spLocks noGrp="1"/>
          </p:cNvSpPr>
          <p:nvPr>
            <p:ph type="sldNum" sz="quarter" idx="12"/>
          </p:nvPr>
        </p:nvSpPr>
        <p:spPr/>
        <p:txBody>
          <a:bodyPr/>
          <a:lstStyle/>
          <a:p>
            <a:fld id="{330EA680-D336-4FF7-8B7A-9848BB0A1C32}" type="slidenum">
              <a:rPr lang="en-US" dirty="0" smtClean="0"/>
              <a:t>14</a:t>
            </a:fld>
            <a:endParaRPr lang="en-US"/>
          </a:p>
        </p:txBody>
      </p:sp>
      <p:pic>
        <p:nvPicPr>
          <p:cNvPr id="8" name="Picture 8">
            <a:extLst>
              <a:ext uri="{FF2B5EF4-FFF2-40B4-BE49-F238E27FC236}">
                <a16:creationId xmlns:a16="http://schemas.microsoft.com/office/drawing/2014/main" id="{08BC0E05-FDC4-13E1-1817-68AF27E1C26E}"/>
              </a:ext>
            </a:extLst>
          </p:cNvPr>
          <p:cNvPicPr>
            <a:picLocks noChangeAspect="1"/>
          </p:cNvPicPr>
          <p:nvPr/>
        </p:nvPicPr>
        <p:blipFill>
          <a:blip r:embed="rId2"/>
          <a:stretch>
            <a:fillRect/>
          </a:stretch>
        </p:blipFill>
        <p:spPr>
          <a:xfrm>
            <a:off x="4763146" y="1898542"/>
            <a:ext cx="6888996" cy="3829372"/>
          </a:xfrm>
          <a:prstGeom prst="rect">
            <a:avLst/>
          </a:prstGeom>
        </p:spPr>
      </p:pic>
      <p:sp>
        <p:nvSpPr>
          <p:cNvPr id="6" name="TextBox 5">
            <a:extLst>
              <a:ext uri="{FF2B5EF4-FFF2-40B4-BE49-F238E27FC236}">
                <a16:creationId xmlns:a16="http://schemas.microsoft.com/office/drawing/2014/main" id="{2CBCC3B5-58DC-3C00-D414-C0A73F7C7587}"/>
              </a:ext>
            </a:extLst>
          </p:cNvPr>
          <p:cNvSpPr txBox="1"/>
          <p:nvPr/>
        </p:nvSpPr>
        <p:spPr>
          <a:xfrm>
            <a:off x="4763146" y="5998191"/>
            <a:ext cx="6888996" cy="369332"/>
          </a:xfrm>
          <a:prstGeom prst="rect">
            <a:avLst/>
          </a:prstGeom>
          <a:noFill/>
        </p:spPr>
        <p:txBody>
          <a:bodyPr wrap="square" rtlCol="0">
            <a:spAutoFit/>
          </a:bodyPr>
          <a:lstStyle/>
          <a:p>
            <a:r>
              <a:rPr lang="en-US"/>
              <a:t>Source: </a:t>
            </a:r>
            <a:r>
              <a:rPr lang="en-US">
                <a:hlinkClick r:id="rId3"/>
              </a:rPr>
              <a:t>EPA leak estimates.</a:t>
            </a:r>
            <a:r>
              <a:rPr lang="en-US"/>
              <a:t>  </a:t>
            </a:r>
            <a:r>
              <a:rPr lang="en-US">
                <a:hlinkClick r:id="rId4"/>
              </a:rPr>
              <a:t>EIA Production Estimates</a:t>
            </a:r>
            <a:endParaRPr lang="en-US"/>
          </a:p>
        </p:txBody>
      </p:sp>
    </p:spTree>
    <p:extLst>
      <p:ext uri="{BB962C8B-B14F-4D97-AF65-F5344CB8AC3E}">
        <p14:creationId xmlns:p14="http://schemas.microsoft.com/office/powerpoint/2010/main" val="54881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1" name="Group 1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5" name="Freeform: Shape 1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795E91B-43ED-0FD4-2A4C-82B9248E193E}"/>
              </a:ext>
            </a:extLst>
          </p:cNvPr>
          <p:cNvSpPr>
            <a:spLocks noGrp="1"/>
          </p:cNvSpPr>
          <p:nvPr>
            <p:ph type="title"/>
          </p:nvPr>
        </p:nvSpPr>
        <p:spPr>
          <a:xfrm>
            <a:off x="640080" y="1243013"/>
            <a:ext cx="3855720" cy="4371974"/>
          </a:xfrm>
        </p:spPr>
        <p:txBody>
          <a:bodyPr>
            <a:normAutofit/>
          </a:bodyPr>
          <a:lstStyle/>
          <a:p>
            <a:r>
              <a:rPr lang="en-US" sz="3600">
                <a:solidFill>
                  <a:schemeClr val="tx2"/>
                </a:solidFill>
              </a:rPr>
              <a:t>Factoring leaks into CO2e emissions equates to </a:t>
            </a:r>
            <a:r>
              <a:rPr lang="en-US" sz="3600" dirty="0">
                <a:solidFill>
                  <a:schemeClr val="tx2"/>
                </a:solidFill>
              </a:rPr>
              <a:t>a modest</a:t>
            </a:r>
            <a:r>
              <a:rPr lang="en-US" sz="3600">
                <a:solidFill>
                  <a:schemeClr val="tx2"/>
                </a:solidFill>
              </a:rPr>
              <a:t> increase in social cost of carbon.</a:t>
            </a:r>
          </a:p>
        </p:txBody>
      </p:sp>
      <p:graphicFrame>
        <p:nvGraphicFramePr>
          <p:cNvPr id="6" name="Table 6">
            <a:extLst>
              <a:ext uri="{FF2B5EF4-FFF2-40B4-BE49-F238E27FC236}">
                <a16:creationId xmlns:a16="http://schemas.microsoft.com/office/drawing/2014/main" id="{D8A9C5E5-C1B3-BBFA-07FC-731FCEE5CC9F}"/>
              </a:ext>
            </a:extLst>
          </p:cNvPr>
          <p:cNvGraphicFramePr>
            <a:graphicFrameLocks noGrp="1"/>
          </p:cNvGraphicFramePr>
          <p:nvPr>
            <p:ph idx="1"/>
            <p:extLst>
              <p:ext uri="{D42A27DB-BD31-4B8C-83A1-F6EECF244321}">
                <p14:modId xmlns:p14="http://schemas.microsoft.com/office/powerpoint/2010/main" val="2771637450"/>
              </p:ext>
            </p:extLst>
          </p:nvPr>
        </p:nvGraphicFramePr>
        <p:xfrm>
          <a:off x="5742432" y="3230880"/>
          <a:ext cx="5426495" cy="1737360"/>
        </p:xfrm>
        <a:graphic>
          <a:graphicData uri="http://schemas.openxmlformats.org/drawingml/2006/table">
            <a:tbl>
              <a:tblPr firstRow="1" bandRow="1">
                <a:tableStyleId>{5C22544A-7EE6-4342-B048-85BDC9FD1C3A}</a:tableStyleId>
              </a:tblPr>
              <a:tblGrid>
                <a:gridCol w="2761487">
                  <a:extLst>
                    <a:ext uri="{9D8B030D-6E8A-4147-A177-3AD203B41FA5}">
                      <a16:colId xmlns:a16="http://schemas.microsoft.com/office/drawing/2014/main" val="3422766738"/>
                    </a:ext>
                  </a:extLst>
                </a:gridCol>
                <a:gridCol w="2665008">
                  <a:extLst>
                    <a:ext uri="{9D8B030D-6E8A-4147-A177-3AD203B41FA5}">
                      <a16:colId xmlns:a16="http://schemas.microsoft.com/office/drawing/2014/main" val="1549092353"/>
                    </a:ext>
                  </a:extLst>
                </a:gridCol>
              </a:tblGrid>
              <a:tr h="340885">
                <a:tc>
                  <a:txBody>
                    <a:bodyPr/>
                    <a:lstStyle/>
                    <a:p>
                      <a:pPr algn="ctr"/>
                      <a:r>
                        <a:rPr lang="en-US"/>
                        <a:t>% leak assumed</a:t>
                      </a:r>
                      <a:endParaRPr lang="en-US" dirty="0"/>
                    </a:p>
                  </a:txBody>
                  <a:tcPr/>
                </a:tc>
                <a:tc>
                  <a:txBody>
                    <a:bodyPr/>
                    <a:lstStyle/>
                    <a:p>
                      <a:pPr algn="ctr"/>
                      <a:r>
                        <a:rPr lang="en-US"/>
                        <a:t>% increase in CO2e SCC in BCR Model</a:t>
                      </a:r>
                      <a:endParaRPr lang="en-US" dirty="0"/>
                    </a:p>
                  </a:txBody>
                  <a:tcPr/>
                </a:tc>
                <a:extLst>
                  <a:ext uri="{0D108BD9-81ED-4DB2-BD59-A6C34878D82A}">
                    <a16:rowId xmlns:a16="http://schemas.microsoft.com/office/drawing/2014/main" val="2139022932"/>
                  </a:ext>
                </a:extLst>
              </a:tr>
              <a:tr h="198038">
                <a:tc>
                  <a:txBody>
                    <a:bodyPr/>
                    <a:lstStyle/>
                    <a:p>
                      <a:pPr algn="ctr"/>
                      <a:r>
                        <a:rPr lang="en-US"/>
                        <a:t>1%</a:t>
                      </a:r>
                      <a:endParaRPr lang="en-US" dirty="0"/>
                    </a:p>
                  </a:txBody>
                  <a:tcPr/>
                </a:tc>
                <a:tc>
                  <a:txBody>
                    <a:bodyPr/>
                    <a:lstStyle/>
                    <a:p>
                      <a:pPr algn="ctr"/>
                      <a:r>
                        <a:rPr lang="en-US"/>
                        <a:t>8%</a:t>
                      </a:r>
                      <a:endParaRPr lang="en-US" dirty="0"/>
                    </a:p>
                  </a:txBody>
                  <a:tcPr/>
                </a:tc>
                <a:extLst>
                  <a:ext uri="{0D108BD9-81ED-4DB2-BD59-A6C34878D82A}">
                    <a16:rowId xmlns:a16="http://schemas.microsoft.com/office/drawing/2014/main" val="3249383033"/>
                  </a:ext>
                </a:extLst>
              </a:tr>
              <a:tr h="198038">
                <a:tc>
                  <a:txBody>
                    <a:bodyPr/>
                    <a:lstStyle/>
                    <a:p>
                      <a:pPr algn="ctr"/>
                      <a:r>
                        <a:rPr lang="en-US"/>
                        <a:t>2.5%</a:t>
                      </a:r>
                      <a:endParaRPr lang="en-US" dirty="0"/>
                    </a:p>
                  </a:txBody>
                  <a:tcPr/>
                </a:tc>
                <a:tc>
                  <a:txBody>
                    <a:bodyPr/>
                    <a:lstStyle/>
                    <a:p>
                      <a:pPr algn="ctr"/>
                      <a:r>
                        <a:rPr lang="en-US"/>
                        <a:t>21%</a:t>
                      </a:r>
                      <a:endParaRPr lang="en-US" dirty="0"/>
                    </a:p>
                  </a:txBody>
                  <a:tcPr/>
                </a:tc>
                <a:extLst>
                  <a:ext uri="{0D108BD9-81ED-4DB2-BD59-A6C34878D82A}">
                    <a16:rowId xmlns:a16="http://schemas.microsoft.com/office/drawing/2014/main" val="179289605"/>
                  </a:ext>
                </a:extLst>
              </a:tr>
              <a:tr h="198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4%</a:t>
                      </a:r>
                      <a:endParaRPr lang="en-US" dirty="0"/>
                    </a:p>
                  </a:txBody>
                  <a:tcPr/>
                </a:tc>
                <a:tc>
                  <a:txBody>
                    <a:bodyPr/>
                    <a:lstStyle/>
                    <a:p>
                      <a:pPr algn="ctr"/>
                      <a:r>
                        <a:rPr lang="en-US"/>
                        <a:t>36%</a:t>
                      </a:r>
                      <a:endParaRPr lang="en-US" dirty="0"/>
                    </a:p>
                  </a:txBody>
                  <a:tcPr/>
                </a:tc>
                <a:extLst>
                  <a:ext uri="{0D108BD9-81ED-4DB2-BD59-A6C34878D82A}">
                    <a16:rowId xmlns:a16="http://schemas.microsoft.com/office/drawing/2014/main" val="3064059815"/>
                  </a:ext>
                </a:extLst>
              </a:tr>
            </a:tbl>
          </a:graphicData>
        </a:graphic>
      </p:graphicFrame>
      <p:sp>
        <p:nvSpPr>
          <p:cNvPr id="5" name="Slide Number Placeholder 4">
            <a:extLst>
              <a:ext uri="{FF2B5EF4-FFF2-40B4-BE49-F238E27FC236}">
                <a16:creationId xmlns:a16="http://schemas.microsoft.com/office/drawing/2014/main" id="{9A9F1463-274B-5A31-C085-FDFBFB775DC1}"/>
              </a:ext>
            </a:extLst>
          </p:cNvPr>
          <p:cNvSpPr>
            <a:spLocks noGrp="1"/>
          </p:cNvSpPr>
          <p:nvPr>
            <p:ph type="sldNum" sz="quarter" idx="12"/>
          </p:nvPr>
        </p:nvSpPr>
        <p:spPr>
          <a:xfrm>
            <a:off x="8610600" y="6356350"/>
            <a:ext cx="2743200" cy="365125"/>
          </a:xfrm>
        </p:spPr>
        <p:txBody>
          <a:bodyPr>
            <a:normAutofit/>
          </a:bodyPr>
          <a:lstStyle/>
          <a:p>
            <a:pPr>
              <a:spcAft>
                <a:spcPts val="600"/>
              </a:spcAft>
            </a:pPr>
            <a:fld id="{330EA680-D336-4FF7-8B7A-9848BB0A1C32}" type="slidenum">
              <a:rPr lang="en-US" smtClean="0"/>
              <a:pPr>
                <a:spcAft>
                  <a:spcPts val="600"/>
                </a:spcAft>
              </a:pPr>
              <a:t>15</a:t>
            </a:fld>
            <a:endParaRPr lang="en-US"/>
          </a:p>
        </p:txBody>
      </p:sp>
      <p:sp>
        <p:nvSpPr>
          <p:cNvPr id="7" name="TextBox 6">
            <a:extLst>
              <a:ext uri="{FF2B5EF4-FFF2-40B4-BE49-F238E27FC236}">
                <a16:creationId xmlns:a16="http://schemas.microsoft.com/office/drawing/2014/main" id="{1512EFC8-2906-9E98-0408-0F04F17CA60F}"/>
              </a:ext>
            </a:extLst>
          </p:cNvPr>
          <p:cNvSpPr txBox="1"/>
          <p:nvPr/>
        </p:nvSpPr>
        <p:spPr>
          <a:xfrm>
            <a:off x="5744747" y="796483"/>
            <a:ext cx="5831557" cy="1754326"/>
          </a:xfrm>
          <a:prstGeom prst="rect">
            <a:avLst/>
          </a:prstGeom>
          <a:noFill/>
        </p:spPr>
        <p:txBody>
          <a:bodyPr wrap="square" lIns="91440" tIns="45720" rIns="91440" bIns="45720" rtlCol="0" anchor="t">
            <a:spAutoFit/>
          </a:bodyPr>
          <a:lstStyle/>
          <a:p>
            <a:r>
              <a:rPr lang="en-US" dirty="0"/>
              <a:t>Methane's short run GWP is high, 83, but from a harm perspective, the multiplier is lower </a:t>
            </a:r>
            <a:r>
              <a:rPr lang="en-US"/>
              <a:t>– </a:t>
            </a:r>
            <a:r>
              <a:rPr lang="en-US" dirty="0"/>
              <a:t>8.4 according to the EPA: "</a:t>
            </a:r>
            <a:r>
              <a:rPr lang="en-US" dirty="0">
                <a:ea typeface="+mn-lt"/>
                <a:cs typeface="+mn-lt"/>
              </a:rPr>
              <a:t>Emissions further in the future produce larger incremental damages as physical and economic systems become more stressed in response to greater climatic change and because income is growing over time."</a:t>
            </a:r>
            <a:endParaRPr lang="en-US" dirty="0">
              <a:cs typeface="Calibri"/>
            </a:endParaRPr>
          </a:p>
        </p:txBody>
      </p:sp>
      <p:sp>
        <p:nvSpPr>
          <p:cNvPr id="8" name="TextBox 7">
            <a:extLst>
              <a:ext uri="{FF2B5EF4-FFF2-40B4-BE49-F238E27FC236}">
                <a16:creationId xmlns:a16="http://schemas.microsoft.com/office/drawing/2014/main" id="{FC0D0FE5-4177-953D-0705-34ADCD75F46D}"/>
              </a:ext>
            </a:extLst>
          </p:cNvPr>
          <p:cNvSpPr txBox="1"/>
          <p:nvPr/>
        </p:nvSpPr>
        <p:spPr>
          <a:xfrm>
            <a:off x="5694821" y="5519706"/>
            <a:ext cx="5831557" cy="430887"/>
          </a:xfrm>
          <a:prstGeom prst="rect">
            <a:avLst/>
          </a:prstGeom>
          <a:noFill/>
        </p:spPr>
        <p:txBody>
          <a:bodyPr wrap="square" lIns="91440" tIns="45720" rIns="91440" bIns="45720" rtlCol="0" anchor="t">
            <a:spAutoFit/>
          </a:bodyPr>
          <a:lstStyle/>
          <a:p>
            <a:r>
              <a:rPr lang="en-US" sz="1100"/>
              <a:t>Sources</a:t>
            </a:r>
            <a:r>
              <a:rPr lang="en-US" sz="1100">
                <a:hlinkClick r:id="rId2"/>
              </a:rPr>
              <a:t>:</a:t>
            </a:r>
            <a:r>
              <a:rPr lang="en-US" sz="1100" dirty="0">
                <a:hlinkClick r:id="rId2"/>
              </a:rPr>
              <a:t> </a:t>
            </a:r>
            <a:r>
              <a:rPr lang="en-US" sz="1100">
                <a:hlinkClick r:id="rId2"/>
              </a:rPr>
              <a:t> EPA SCC announcement</a:t>
            </a:r>
            <a:r>
              <a:rPr lang="en-US" sz="1100"/>
              <a:t>;</a:t>
            </a:r>
            <a:r>
              <a:rPr lang="en-US" sz="1100" dirty="0"/>
              <a:t> </a:t>
            </a:r>
            <a:r>
              <a:rPr lang="en-US" sz="1100"/>
              <a:t> </a:t>
            </a:r>
            <a:r>
              <a:rPr lang="en-US" sz="1100">
                <a:hlinkClick r:id="rId3"/>
              </a:rPr>
              <a:t>paper on gas leak estimate</a:t>
            </a:r>
            <a:r>
              <a:rPr lang="en-US" sz="1100"/>
              <a:t>; computations from physical constants.</a:t>
            </a:r>
          </a:p>
        </p:txBody>
      </p:sp>
    </p:spTree>
    <p:extLst>
      <p:ext uri="{BB962C8B-B14F-4D97-AF65-F5344CB8AC3E}">
        <p14:creationId xmlns:p14="http://schemas.microsoft.com/office/powerpoint/2010/main" val="50863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E77D8-1C6C-1715-9E8E-04EF18960940}"/>
              </a:ext>
            </a:extLst>
          </p:cNvPr>
          <p:cNvSpPr>
            <a:spLocks noGrp="1"/>
          </p:cNvSpPr>
          <p:nvPr>
            <p:ph type="title"/>
          </p:nvPr>
        </p:nvSpPr>
        <p:spPr>
          <a:xfrm>
            <a:off x="586478" y="1683756"/>
            <a:ext cx="3115265" cy="2396359"/>
          </a:xfrm>
        </p:spPr>
        <p:txBody>
          <a:bodyPr anchor="b">
            <a:normAutofit/>
          </a:bodyPr>
          <a:lstStyle/>
          <a:p>
            <a:pPr algn="r"/>
            <a:r>
              <a:rPr lang="en-US" sz="2200" b="1">
                <a:solidFill>
                  <a:srgbClr val="FFFFFF"/>
                </a:solidFill>
                <a:latin typeface="+mn-lt"/>
              </a:rPr>
              <a:t>Consumers face traps and uncertainties as they consider heat pump installations.</a:t>
            </a:r>
          </a:p>
        </p:txBody>
      </p:sp>
      <p:sp>
        <p:nvSpPr>
          <p:cNvPr id="5" name="Slide Number Placeholder 4">
            <a:extLst>
              <a:ext uri="{FF2B5EF4-FFF2-40B4-BE49-F238E27FC236}">
                <a16:creationId xmlns:a16="http://schemas.microsoft.com/office/drawing/2014/main" id="{DE3DCD02-A86D-8C3B-756B-6EAA27FE16B7}"/>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16</a:t>
            </a:fld>
            <a:endParaRPr lang="en-US" sz="1100">
              <a:solidFill>
                <a:schemeClr val="tx1">
                  <a:lumMod val="50000"/>
                  <a:lumOff val="50000"/>
                </a:schemeClr>
              </a:solidFill>
            </a:endParaRPr>
          </a:p>
        </p:txBody>
      </p:sp>
      <p:graphicFrame>
        <p:nvGraphicFramePr>
          <p:cNvPr id="18" name="Content Placeholder 2">
            <a:extLst>
              <a:ext uri="{FF2B5EF4-FFF2-40B4-BE49-F238E27FC236}">
                <a16:creationId xmlns:a16="http://schemas.microsoft.com/office/drawing/2014/main" id="{FAE37DEB-F418-D0F9-38C3-8305330735AC}"/>
              </a:ext>
            </a:extLst>
          </p:cNvPr>
          <p:cNvGraphicFramePr>
            <a:graphicFrameLocks noGrp="1"/>
          </p:cNvGraphicFramePr>
          <p:nvPr>
            <p:ph idx="1"/>
            <p:extLst>
              <p:ext uri="{D42A27DB-BD31-4B8C-83A1-F6EECF244321}">
                <p14:modId xmlns:p14="http://schemas.microsoft.com/office/powerpoint/2010/main" val="4000171807"/>
              </p:ext>
            </p:extLst>
          </p:nvPr>
        </p:nvGraphicFramePr>
        <p:xfrm>
          <a:off x="4474366" y="775477"/>
          <a:ext cx="7281081" cy="5486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8764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C7506A-4EC5-DBBC-30D4-9BBA961DFFB3}"/>
              </a:ext>
            </a:extLst>
          </p:cNvPr>
          <p:cNvSpPr>
            <a:spLocks noGrp="1"/>
          </p:cNvSpPr>
          <p:nvPr>
            <p:ph type="title"/>
          </p:nvPr>
        </p:nvSpPr>
        <p:spPr>
          <a:xfrm>
            <a:off x="291364" y="348865"/>
            <a:ext cx="10734335" cy="1576446"/>
          </a:xfrm>
        </p:spPr>
        <p:txBody>
          <a:bodyPr anchor="ctr">
            <a:normAutofit/>
          </a:bodyPr>
          <a:lstStyle/>
          <a:p>
            <a:r>
              <a:rPr lang="en-US" sz="3700">
                <a:solidFill>
                  <a:srgbClr val="FFFFFF"/>
                </a:solidFill>
                <a:cs typeface="Calibri Light"/>
              </a:rPr>
              <a:t>Real world studies generally show heat pump performance well below commonly assumed 3.0 SCOP.</a:t>
            </a:r>
          </a:p>
        </p:txBody>
      </p:sp>
      <p:graphicFrame>
        <p:nvGraphicFramePr>
          <p:cNvPr id="5" name="Content Placeholder 4">
            <a:extLst>
              <a:ext uri="{FF2B5EF4-FFF2-40B4-BE49-F238E27FC236}">
                <a16:creationId xmlns:a16="http://schemas.microsoft.com/office/drawing/2014/main" id="{AD1618E5-06E6-619D-C542-499FE4A8318E}"/>
              </a:ext>
            </a:extLst>
          </p:cNvPr>
          <p:cNvGraphicFramePr>
            <a:graphicFrameLocks noGrp="1"/>
          </p:cNvGraphicFramePr>
          <p:nvPr>
            <p:ph idx="1"/>
            <p:extLst>
              <p:ext uri="{D42A27DB-BD31-4B8C-83A1-F6EECF244321}">
                <p14:modId xmlns:p14="http://schemas.microsoft.com/office/powerpoint/2010/main" val="211417269"/>
              </p:ext>
            </p:extLst>
          </p:nvPr>
        </p:nvGraphicFramePr>
        <p:xfrm>
          <a:off x="425975" y="2640758"/>
          <a:ext cx="10927825" cy="3243581"/>
        </p:xfrm>
        <a:graphic>
          <a:graphicData uri="http://schemas.openxmlformats.org/drawingml/2006/table">
            <a:tbl>
              <a:tblPr firstRow="1" bandRow="1">
                <a:tableStyleId>{5C22544A-7EE6-4342-B048-85BDC9FD1C3A}</a:tableStyleId>
              </a:tblPr>
              <a:tblGrid>
                <a:gridCol w="7737763">
                  <a:extLst>
                    <a:ext uri="{9D8B030D-6E8A-4147-A177-3AD203B41FA5}">
                      <a16:colId xmlns:a16="http://schemas.microsoft.com/office/drawing/2014/main" val="3188445387"/>
                    </a:ext>
                  </a:extLst>
                </a:gridCol>
                <a:gridCol w="3190062">
                  <a:extLst>
                    <a:ext uri="{9D8B030D-6E8A-4147-A177-3AD203B41FA5}">
                      <a16:colId xmlns:a16="http://schemas.microsoft.com/office/drawing/2014/main" val="4122082073"/>
                    </a:ext>
                  </a:extLst>
                </a:gridCol>
              </a:tblGrid>
              <a:tr h="372255">
                <a:tc>
                  <a:txBody>
                    <a:bodyPr/>
                    <a:lstStyle/>
                    <a:p>
                      <a:pPr lvl="0">
                        <a:buNone/>
                      </a:pPr>
                      <a:r>
                        <a:rPr lang="en-US" sz="1500"/>
                        <a:t>Real World Studies</a:t>
                      </a:r>
                    </a:p>
                  </a:txBody>
                  <a:tcPr marL="74451" marR="74451" marT="37225" marB="37225" anchor="ctr"/>
                </a:tc>
                <a:tc>
                  <a:txBody>
                    <a:bodyPr/>
                    <a:lstStyle/>
                    <a:p>
                      <a:pPr lvl="0">
                        <a:buNone/>
                      </a:pPr>
                      <a:r>
                        <a:rPr lang="en-US" sz="1500"/>
                        <a:t>Actual Seasonal COP </a:t>
                      </a:r>
                    </a:p>
                  </a:txBody>
                  <a:tcPr marL="74451" marR="74451" marT="37225" marB="37225" anchor="ctr"/>
                </a:tc>
                <a:extLst>
                  <a:ext uri="{0D108BD9-81ED-4DB2-BD59-A6C34878D82A}">
                    <a16:rowId xmlns:a16="http://schemas.microsoft.com/office/drawing/2014/main" val="2039469077"/>
                  </a:ext>
                </a:extLst>
              </a:tr>
              <a:tr h="464078">
                <a:tc>
                  <a:txBody>
                    <a:bodyPr/>
                    <a:lstStyle/>
                    <a:p>
                      <a:r>
                        <a:rPr lang="en-US" sz="1500">
                          <a:hlinkClick r:id="rId2"/>
                        </a:rPr>
                        <a:t>Department of Energy (2015):</a:t>
                      </a:r>
                      <a:r>
                        <a:rPr lang="en-US" sz="1500"/>
                        <a:t> </a:t>
                      </a:r>
                      <a:r>
                        <a:rPr lang="en-US" sz="900"/>
                        <a:t>SCOP (seasonal coefficient of performance) for ductless units in 2013-2014. This was a carefully done study, but included only 10 homes. Wide variability.</a:t>
                      </a:r>
                    </a:p>
                  </a:txBody>
                  <a:tcPr marL="74451" marR="74451" marT="37225" marB="37225" anchor="ctr"/>
                </a:tc>
                <a:tc>
                  <a:txBody>
                    <a:bodyPr/>
                    <a:lstStyle/>
                    <a:p>
                      <a:r>
                        <a:rPr lang="en-US" sz="1500"/>
                        <a:t>2.0</a:t>
                      </a:r>
                    </a:p>
                  </a:txBody>
                  <a:tcPr marL="74451" marR="74451" marT="37225" marB="37225" anchor="ctr"/>
                </a:tc>
                <a:extLst>
                  <a:ext uri="{0D108BD9-81ED-4DB2-BD59-A6C34878D82A}">
                    <a16:rowId xmlns:a16="http://schemas.microsoft.com/office/drawing/2014/main" val="2573717356"/>
                  </a:ext>
                </a:extLst>
              </a:tr>
              <a:tr h="327584">
                <a:tc>
                  <a:txBody>
                    <a:bodyPr/>
                    <a:lstStyle/>
                    <a:p>
                      <a:r>
                        <a:rPr lang="en-US" sz="1500">
                          <a:hlinkClick r:id="rId3"/>
                        </a:rPr>
                        <a:t>Department of Energy (2018):</a:t>
                      </a:r>
                      <a:r>
                        <a:rPr lang="en-US" sz="1500"/>
                        <a:t> </a:t>
                      </a:r>
                      <a:r>
                        <a:rPr lang="en-US" sz="900"/>
                        <a:t>Only two heat pumps studied; notes that low fan speed may have depressed observed averages.</a:t>
                      </a:r>
                    </a:p>
                  </a:txBody>
                  <a:tcPr marL="74451" marR="74451" marT="37225" marB="37225" anchor="ctr"/>
                </a:tc>
                <a:tc>
                  <a:txBody>
                    <a:bodyPr/>
                    <a:lstStyle/>
                    <a:p>
                      <a:r>
                        <a:rPr lang="en-US" sz="1500"/>
                        <a:t>2.5</a:t>
                      </a:r>
                    </a:p>
                  </a:txBody>
                  <a:tcPr marL="74451" marR="74451" marT="37225" marB="37225" anchor="ctr"/>
                </a:tc>
                <a:extLst>
                  <a:ext uri="{0D108BD9-81ED-4DB2-BD59-A6C34878D82A}">
                    <a16:rowId xmlns:a16="http://schemas.microsoft.com/office/drawing/2014/main" val="4188830108"/>
                  </a:ext>
                </a:extLst>
              </a:tr>
              <a:tr h="550937">
                <a:tc>
                  <a:txBody>
                    <a:bodyPr/>
                    <a:lstStyle/>
                    <a:p>
                      <a:r>
                        <a:rPr lang="en-US" sz="1500">
                          <a:hlinkClick r:id="rId4"/>
                        </a:rPr>
                        <a:t>Massachusetts Energy Efficiency Advisory Council Study (2014-6):</a:t>
                      </a:r>
                      <a:r>
                        <a:rPr lang="en-US" sz="1500"/>
                        <a:t> </a:t>
                      </a:r>
                      <a:r>
                        <a:rPr lang="en-US" sz="900"/>
                        <a:t>Over 100 homes with ductless installations. Wide COP range (&lt;1 to &gt; 5). (Values extracted from Figures 30 and 31 by Mike Duclos.)</a:t>
                      </a:r>
                    </a:p>
                  </a:txBody>
                  <a:tcPr marL="74451" marR="74451" marT="37225" marB="37225"/>
                </a:tc>
                <a:tc>
                  <a:txBody>
                    <a:bodyPr/>
                    <a:lstStyle/>
                    <a:p>
                      <a:r>
                        <a:rPr lang="en-US" sz="1500"/>
                        <a:t>1.8 for cold winter;</a:t>
                      </a:r>
                      <a:br>
                        <a:rPr lang="en-US" sz="1500"/>
                      </a:br>
                      <a:r>
                        <a:rPr lang="en-US" sz="1500"/>
                        <a:t>2.4 for a very mild winter</a:t>
                      </a:r>
                    </a:p>
                  </a:txBody>
                  <a:tcPr marL="74451" marR="74451" marT="37225" marB="37225" anchor="ctr"/>
                </a:tc>
                <a:extLst>
                  <a:ext uri="{0D108BD9-81ED-4DB2-BD59-A6C34878D82A}">
                    <a16:rowId xmlns:a16="http://schemas.microsoft.com/office/drawing/2014/main" val="1683207654"/>
                  </a:ext>
                </a:extLst>
              </a:tr>
              <a:tr h="464078">
                <a:tc>
                  <a:txBody>
                    <a:bodyPr/>
                    <a:lstStyle/>
                    <a:p>
                      <a:r>
                        <a:rPr lang="en-US" sz="1500">
                          <a:hlinkClick r:id="rId5"/>
                        </a:rPr>
                        <a:t>Vermont Public Service (2017):</a:t>
                      </a:r>
                      <a:r>
                        <a:rPr lang="en-US" sz="900"/>
                        <a:t> “</a:t>
                      </a:r>
                      <a:r>
                        <a:rPr lang="en-US" sz="900" err="1"/>
                        <a:t>ccHPs</a:t>
                      </a:r>
                      <a:r>
                        <a:rPr lang="en-US" sz="900"/>
                        <a:t> operated at 88% of the average nameplate HSPF. In situ HSPF varied from 57% to 119% of nameplate HSPF.” Page 29. Many factors influenced in situ results.</a:t>
                      </a:r>
                    </a:p>
                  </a:txBody>
                  <a:tcPr marL="74451" marR="74451" marT="37225" marB="37225" anchor="ctr"/>
                </a:tc>
                <a:tc>
                  <a:txBody>
                    <a:bodyPr/>
                    <a:lstStyle/>
                    <a:p>
                      <a:r>
                        <a:rPr lang="en-US" sz="1500"/>
                        <a:t>88% of nameplate</a:t>
                      </a:r>
                    </a:p>
                  </a:txBody>
                  <a:tcPr marL="74451" marR="74451" marT="37225" marB="37225" anchor="ctr"/>
                </a:tc>
                <a:extLst>
                  <a:ext uri="{0D108BD9-81ED-4DB2-BD59-A6C34878D82A}">
                    <a16:rowId xmlns:a16="http://schemas.microsoft.com/office/drawing/2014/main" val="2565979937"/>
                  </a:ext>
                </a:extLst>
              </a:tr>
              <a:tr h="600571">
                <a:tc>
                  <a:txBody>
                    <a:bodyPr/>
                    <a:lstStyle/>
                    <a:p>
                      <a:r>
                        <a:rPr lang="en-US" sz="1500">
                          <a:hlinkClick r:id="rId6"/>
                        </a:rPr>
                        <a:t>Canadian Standards Association (2020):</a:t>
                      </a:r>
                      <a:r>
                        <a:rPr lang="en-US" sz="900"/>
                        <a:t> Tested multiple heat pumps using a new test methodology designed to simulate real world variability and challenge the control algorithms of the heat pumps. Measured performance for all tested pumps dropped substantially from HSPF and the rank ordering of heat pumps by performance changed.</a:t>
                      </a:r>
                    </a:p>
                  </a:txBody>
                  <a:tcPr marL="74451" marR="74451" marT="37225" marB="37225" anchor="ctr"/>
                </a:tc>
                <a:tc>
                  <a:txBody>
                    <a:bodyPr/>
                    <a:lstStyle/>
                    <a:p>
                      <a:r>
                        <a:rPr lang="en-US" sz="1500"/>
                        <a:t>Well below nameplate</a:t>
                      </a:r>
                    </a:p>
                  </a:txBody>
                  <a:tcPr marL="74451" marR="74451" marT="37225" marB="37225" anchor="ctr"/>
                </a:tc>
                <a:extLst>
                  <a:ext uri="{0D108BD9-81ED-4DB2-BD59-A6C34878D82A}">
                    <a16:rowId xmlns:a16="http://schemas.microsoft.com/office/drawing/2014/main" val="3088664159"/>
                  </a:ext>
                </a:extLst>
              </a:tr>
              <a:tr h="464078">
                <a:tc>
                  <a:txBody>
                    <a:bodyPr/>
                    <a:lstStyle/>
                    <a:p>
                      <a:r>
                        <a:rPr lang="en-US" sz="1500">
                          <a:hlinkClick r:id="rId7"/>
                        </a:rPr>
                        <a:t>MassCEC/NYSERDA (2022):</a:t>
                      </a:r>
                      <a:r>
                        <a:rPr lang="en-US" sz="1500"/>
                        <a:t> </a:t>
                      </a:r>
                      <a:r>
                        <a:rPr lang="en-US" sz="900"/>
                        <a:t>Measured seasonal COP of 2.3 across 43 homes, similar results for whole-home and partial conversions. Slide 33.</a:t>
                      </a:r>
                    </a:p>
                  </a:txBody>
                  <a:tcPr marL="74451" marR="74451" marT="37225" marB="37225" anchor="ctr"/>
                </a:tc>
                <a:tc>
                  <a:txBody>
                    <a:bodyPr/>
                    <a:lstStyle/>
                    <a:p>
                      <a:r>
                        <a:rPr lang="en-US" sz="2400">
                          <a:solidFill>
                            <a:srgbClr val="00B050"/>
                          </a:solidFill>
                        </a:rPr>
                        <a:t>2.3, 70% of nameplate</a:t>
                      </a:r>
                    </a:p>
                  </a:txBody>
                  <a:tcPr marL="74451" marR="74451" marT="37225" marB="37225" anchor="ctr"/>
                </a:tc>
                <a:extLst>
                  <a:ext uri="{0D108BD9-81ED-4DB2-BD59-A6C34878D82A}">
                    <a16:rowId xmlns:a16="http://schemas.microsoft.com/office/drawing/2014/main" val="584279869"/>
                  </a:ext>
                </a:extLst>
              </a:tr>
            </a:tbl>
          </a:graphicData>
        </a:graphic>
      </p:graphicFrame>
      <p:sp>
        <p:nvSpPr>
          <p:cNvPr id="8" name="Slide Number Placeholder 7">
            <a:extLst>
              <a:ext uri="{FF2B5EF4-FFF2-40B4-BE49-F238E27FC236}">
                <a16:creationId xmlns:a16="http://schemas.microsoft.com/office/drawing/2014/main" id="{5D7E022F-852E-624C-B8E2-BB34B8FFA901}"/>
              </a:ext>
            </a:extLst>
          </p:cNvPr>
          <p:cNvSpPr>
            <a:spLocks noGrp="1"/>
          </p:cNvSpPr>
          <p:nvPr>
            <p:ph type="sldNum" sz="quarter" idx="12"/>
          </p:nvPr>
        </p:nvSpPr>
        <p:spPr/>
        <p:txBody>
          <a:bodyPr/>
          <a:lstStyle/>
          <a:p>
            <a:fld id="{330EA680-D336-4FF7-8B7A-9848BB0A1C32}" type="slidenum">
              <a:rPr lang="en-US" smtClean="0"/>
              <a:t>17</a:t>
            </a:fld>
            <a:endParaRPr lang="en-US"/>
          </a:p>
        </p:txBody>
      </p:sp>
    </p:spTree>
    <p:extLst>
      <p:ext uri="{BB962C8B-B14F-4D97-AF65-F5344CB8AC3E}">
        <p14:creationId xmlns:p14="http://schemas.microsoft.com/office/powerpoint/2010/main" val="192545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1AAC2BC-1AFD-34E4-2095-D4F83BB18825}"/>
              </a:ext>
            </a:extLst>
          </p:cNvPr>
          <p:cNvSpPr>
            <a:spLocks noGrp="1"/>
          </p:cNvSpPr>
          <p:nvPr>
            <p:ph type="title"/>
          </p:nvPr>
        </p:nvSpPr>
        <p:spPr>
          <a:xfrm>
            <a:off x="76000" y="640080"/>
            <a:ext cx="5392548" cy="5578816"/>
          </a:xfrm>
        </p:spPr>
        <p:txBody>
          <a:bodyPr vert="horz" lIns="91440" tIns="45720" rIns="91440" bIns="45720" rtlCol="0" anchor="ctr">
            <a:normAutofit/>
          </a:bodyPr>
          <a:lstStyle/>
          <a:p>
            <a:pPr algn="ctr"/>
            <a:r>
              <a:rPr lang="en-US" kern="1200">
                <a:solidFill>
                  <a:srgbClr val="FFFFFF"/>
                </a:solidFill>
                <a:latin typeface="+mj-lt"/>
                <a:ea typeface="+mj-ea"/>
                <a:cs typeface="+mj-cs"/>
              </a:rPr>
              <a:t>Single Heat 1.5 Ton Pump:</a:t>
            </a:r>
            <a:br>
              <a:rPr lang="en-US" kern="1200">
                <a:solidFill>
                  <a:srgbClr val="FFFFFF"/>
                </a:solidFill>
                <a:latin typeface="+mj-lt"/>
                <a:ea typeface="+mj-ea"/>
                <a:cs typeface="+mj-cs"/>
              </a:rPr>
            </a:br>
            <a:r>
              <a:rPr lang="en-US" kern="1200">
                <a:solidFill>
                  <a:srgbClr val="FFFFFF"/>
                </a:solidFill>
                <a:latin typeface="+mj-lt"/>
                <a:ea typeface="+mj-ea"/>
                <a:cs typeface="+mj-cs"/>
              </a:rPr>
              <a:t>Pro Forma Results</a:t>
            </a:r>
          </a:p>
        </p:txBody>
      </p:sp>
      <p:graphicFrame>
        <p:nvGraphicFramePr>
          <p:cNvPr id="4" name="Table 4">
            <a:extLst>
              <a:ext uri="{FF2B5EF4-FFF2-40B4-BE49-F238E27FC236}">
                <a16:creationId xmlns:a16="http://schemas.microsoft.com/office/drawing/2014/main" id="{372175C6-519E-D641-1BAC-11E6DB02CA10}"/>
              </a:ext>
            </a:extLst>
          </p:cNvPr>
          <p:cNvGraphicFramePr>
            <a:graphicFrameLocks noGrp="1"/>
          </p:cNvGraphicFramePr>
          <p:nvPr>
            <p:extLst>
              <p:ext uri="{D42A27DB-BD31-4B8C-83A1-F6EECF244321}">
                <p14:modId xmlns:p14="http://schemas.microsoft.com/office/powerpoint/2010/main" val="2169489862"/>
              </p:ext>
            </p:extLst>
          </p:nvPr>
        </p:nvGraphicFramePr>
        <p:xfrm>
          <a:off x="5740854" y="190409"/>
          <a:ext cx="5739492" cy="6531066"/>
        </p:xfrm>
        <a:graphic>
          <a:graphicData uri="http://schemas.openxmlformats.org/drawingml/2006/table">
            <a:tbl>
              <a:tblPr firstRow="1" bandRow="1">
                <a:tableStyleId>{8799B23B-EC83-4686-B30A-512413B5E67A}</a:tableStyleId>
              </a:tblPr>
              <a:tblGrid>
                <a:gridCol w="3723437">
                  <a:extLst>
                    <a:ext uri="{9D8B030D-6E8A-4147-A177-3AD203B41FA5}">
                      <a16:colId xmlns:a16="http://schemas.microsoft.com/office/drawing/2014/main" val="4133005852"/>
                    </a:ext>
                  </a:extLst>
                </a:gridCol>
                <a:gridCol w="2016055">
                  <a:extLst>
                    <a:ext uri="{9D8B030D-6E8A-4147-A177-3AD203B41FA5}">
                      <a16:colId xmlns:a16="http://schemas.microsoft.com/office/drawing/2014/main" val="2813242640"/>
                    </a:ext>
                  </a:extLst>
                </a:gridCol>
              </a:tblGrid>
              <a:tr h="375468">
                <a:tc>
                  <a:txBody>
                    <a:bodyPr/>
                    <a:lstStyle/>
                    <a:p>
                      <a:r>
                        <a:rPr lang="en-US" sz="1200">
                          <a:latin typeface="+mn-lt"/>
                        </a:rPr>
                        <a:t>Annual Heating Load (lower unit; heavy winter)</a:t>
                      </a:r>
                    </a:p>
                  </a:txBody>
                  <a:tcPr marL="59079" marR="59079" marT="29539" marB="29539" anchor="ctr"/>
                </a:tc>
                <a:tc>
                  <a:txBody>
                    <a:bodyPr/>
                    <a:lstStyle/>
                    <a:p>
                      <a:r>
                        <a:rPr lang="en-US" sz="1200">
                          <a:latin typeface="+mn-lt"/>
                        </a:rPr>
                        <a:t>20 MMBtu = 5861.4 kwh</a:t>
                      </a:r>
                    </a:p>
                  </a:txBody>
                  <a:tcPr marL="59079" marR="59079" marT="29539" marB="29539" anchor="ctr"/>
                </a:tc>
                <a:extLst>
                  <a:ext uri="{0D108BD9-81ED-4DB2-BD59-A6C34878D82A}">
                    <a16:rowId xmlns:a16="http://schemas.microsoft.com/office/drawing/2014/main" val="4279882918"/>
                  </a:ext>
                </a:extLst>
              </a:tr>
              <a:tr h="375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noProof="0">
                          <a:latin typeface="+mn-lt"/>
                        </a:rPr>
                        <a:t>Gas Furnace Efficiency</a:t>
                      </a:r>
                      <a:endParaRPr lang="en-US" sz="1200">
                        <a:latin typeface="+mn-lt"/>
                      </a:endParaRPr>
                    </a:p>
                  </a:txBody>
                  <a:tcPr marL="59079" marR="59079" marT="29539" marB="29539" anchor="ctr"/>
                </a:tc>
                <a:tc>
                  <a:txBody>
                    <a:bodyPr/>
                    <a:lstStyle/>
                    <a:p>
                      <a:pPr lvl="0">
                        <a:buNone/>
                      </a:pPr>
                      <a:r>
                        <a:rPr lang="en-US" sz="1200">
                          <a:latin typeface="+mn-lt"/>
                        </a:rPr>
                        <a:t>90%</a:t>
                      </a:r>
                    </a:p>
                  </a:txBody>
                  <a:tcPr marL="59079" marR="59079" marT="29539" marB="29539"/>
                </a:tc>
                <a:extLst>
                  <a:ext uri="{0D108BD9-81ED-4DB2-BD59-A6C34878D82A}">
                    <a16:rowId xmlns:a16="http://schemas.microsoft.com/office/drawing/2014/main" val="2205127655"/>
                  </a:ext>
                </a:extLst>
              </a:tr>
              <a:tr h="375468">
                <a:tc>
                  <a:txBody>
                    <a:bodyPr/>
                    <a:lstStyle/>
                    <a:p>
                      <a:pPr lvl="0">
                        <a:buNone/>
                      </a:pPr>
                      <a:r>
                        <a:rPr lang="en-US" sz="1200">
                          <a:latin typeface="+mn-lt"/>
                        </a:rPr>
                        <a:t>Gas required for heating</a:t>
                      </a:r>
                      <a:endParaRPr lang="en-US" sz="1200" b="0" i="0" u="none" strike="noStrike" noProof="0">
                        <a:latin typeface="+mn-lt"/>
                      </a:endParaRPr>
                    </a:p>
                  </a:txBody>
                  <a:tcPr marL="59079" marR="59079" marT="29539" marB="29539" anchor="ctr"/>
                </a:tc>
                <a:tc>
                  <a:txBody>
                    <a:bodyPr/>
                    <a:lstStyle/>
                    <a:p>
                      <a:pPr lvl="0">
                        <a:buNone/>
                      </a:pPr>
                      <a:r>
                        <a:rPr lang="en-US" sz="1200">
                          <a:latin typeface="+mn-lt"/>
                        </a:rPr>
                        <a:t>222 </a:t>
                      </a:r>
                      <a:r>
                        <a:rPr lang="en-US" sz="1200" err="1">
                          <a:latin typeface="+mn-lt"/>
                        </a:rPr>
                        <a:t>therms</a:t>
                      </a:r>
                      <a:endParaRPr lang="en-US" sz="1200">
                        <a:latin typeface="+mn-lt"/>
                      </a:endParaRPr>
                    </a:p>
                  </a:txBody>
                  <a:tcPr marL="59079" marR="59079" marT="29539" marB="29539" anchor="ctr"/>
                </a:tc>
                <a:extLst>
                  <a:ext uri="{0D108BD9-81ED-4DB2-BD59-A6C34878D82A}">
                    <a16:rowId xmlns:a16="http://schemas.microsoft.com/office/drawing/2014/main" val="3339610643"/>
                  </a:ext>
                </a:extLst>
              </a:tr>
              <a:tr h="375468">
                <a:tc>
                  <a:txBody>
                    <a:bodyPr/>
                    <a:lstStyle/>
                    <a:p>
                      <a:pPr lvl="0">
                        <a:buNone/>
                      </a:pPr>
                      <a:r>
                        <a:rPr lang="en-US" sz="1200" b="0" u="none" strike="noStrike" noProof="0">
                          <a:latin typeface="+mn-lt"/>
                        </a:rPr>
                        <a:t>CO2 rate for Natural Gas </a:t>
                      </a:r>
                      <a:r>
                        <a:rPr lang="en-US" sz="1200" b="0" u="none" strike="noStrike" noProof="0">
                          <a:latin typeface="+mn-lt"/>
                          <a:hlinkClick r:id="rId2"/>
                        </a:rPr>
                        <a:t>from EIA</a:t>
                      </a:r>
                      <a:endParaRPr lang="en-US" sz="1200">
                        <a:latin typeface="+mn-lt"/>
                      </a:endParaRPr>
                    </a:p>
                  </a:txBody>
                  <a:tcPr marL="59079" marR="59079" marT="29539" marB="29539" anchor="ctr"/>
                </a:tc>
                <a:tc>
                  <a:txBody>
                    <a:bodyPr/>
                    <a:lstStyle/>
                    <a:p>
                      <a:pPr lvl="0">
                        <a:buNone/>
                      </a:pPr>
                      <a:r>
                        <a:rPr lang="en-US" sz="1200">
                          <a:latin typeface="+mn-lt"/>
                        </a:rPr>
                        <a:t>52.91 </a:t>
                      </a:r>
                      <a:r>
                        <a:rPr lang="en-US" sz="1200" b="0" u="none" strike="noStrike" noProof="0">
                          <a:latin typeface="+mn-lt"/>
                        </a:rPr>
                        <a:t>KgCO2/MMBTU </a:t>
                      </a:r>
                      <a:endParaRPr lang="en-US" sz="1200">
                        <a:latin typeface="+mn-lt"/>
                      </a:endParaRPr>
                    </a:p>
                  </a:txBody>
                  <a:tcPr marL="59079" marR="59079" marT="29539" marB="29539" anchor="ctr"/>
                </a:tc>
                <a:extLst>
                  <a:ext uri="{0D108BD9-81ED-4DB2-BD59-A6C34878D82A}">
                    <a16:rowId xmlns:a16="http://schemas.microsoft.com/office/drawing/2014/main" val="2111271391"/>
                  </a:ext>
                </a:extLst>
              </a:tr>
              <a:tr h="375468">
                <a:tc>
                  <a:txBody>
                    <a:bodyPr/>
                    <a:lstStyle/>
                    <a:p>
                      <a:pPr lvl="0">
                        <a:buNone/>
                      </a:pPr>
                      <a:r>
                        <a:rPr lang="en-US" sz="1200" b="1">
                          <a:latin typeface="+mn-lt"/>
                        </a:rPr>
                        <a:t>CO2 released from heating with Natural Gas MTCO2</a:t>
                      </a:r>
                      <a:endParaRPr lang="en-US" sz="1200" b="1" i="0" u="none" strike="noStrike" noProof="0">
                        <a:latin typeface="+mn-lt"/>
                      </a:endParaRPr>
                    </a:p>
                  </a:txBody>
                  <a:tcPr marL="59079" marR="59079" marT="29539" marB="29539" anchor="ctr"/>
                </a:tc>
                <a:tc>
                  <a:txBody>
                    <a:bodyPr/>
                    <a:lstStyle/>
                    <a:p>
                      <a:pPr lvl="0">
                        <a:buNone/>
                      </a:pPr>
                      <a:r>
                        <a:rPr lang="en-US" sz="1200" b="1">
                          <a:latin typeface="+mn-lt"/>
                        </a:rPr>
                        <a:t>1.2 MTCO2</a:t>
                      </a:r>
                    </a:p>
                  </a:txBody>
                  <a:tcPr marL="59079" marR="59079" marT="29539" marB="29539" anchor="ctr"/>
                </a:tc>
                <a:extLst>
                  <a:ext uri="{0D108BD9-81ED-4DB2-BD59-A6C34878D82A}">
                    <a16:rowId xmlns:a16="http://schemas.microsoft.com/office/drawing/2014/main" val="3064403033"/>
                  </a:ext>
                </a:extLst>
              </a:tr>
              <a:tr h="375468">
                <a:tc>
                  <a:txBody>
                    <a:bodyPr/>
                    <a:lstStyle/>
                    <a:p>
                      <a:pPr lvl="0">
                        <a:buNone/>
                      </a:pPr>
                      <a:r>
                        <a:rPr lang="en-US" sz="1200" b="0" u="none" strike="noStrike" noProof="0">
                          <a:latin typeface="+mn-lt"/>
                        </a:rPr>
                        <a:t>Heat Pump Efficiency</a:t>
                      </a:r>
                      <a:endParaRPr lang="en-US" sz="1200">
                        <a:latin typeface="+mn-lt"/>
                      </a:endParaRPr>
                    </a:p>
                  </a:txBody>
                  <a:tcPr marL="59079" marR="59079" marT="29539" marB="29539" anchor="ctr"/>
                </a:tc>
                <a:tc>
                  <a:txBody>
                    <a:bodyPr/>
                    <a:lstStyle/>
                    <a:p>
                      <a:pPr lvl="0">
                        <a:buNone/>
                      </a:pPr>
                      <a:r>
                        <a:rPr lang="en-US" sz="1200">
                          <a:latin typeface="+mn-lt"/>
                        </a:rPr>
                        <a:t>230%</a:t>
                      </a:r>
                    </a:p>
                  </a:txBody>
                  <a:tcPr marL="59079" marR="59079" marT="29539" marB="29539" anchor="ctr"/>
                </a:tc>
                <a:extLst>
                  <a:ext uri="{0D108BD9-81ED-4DB2-BD59-A6C34878D82A}">
                    <a16:rowId xmlns:a16="http://schemas.microsoft.com/office/drawing/2014/main" val="4158191472"/>
                  </a:ext>
                </a:extLst>
              </a:tr>
              <a:tr h="375468">
                <a:tc>
                  <a:txBody>
                    <a:bodyPr/>
                    <a:lstStyle/>
                    <a:p>
                      <a:pPr lvl="0">
                        <a:buNone/>
                      </a:pPr>
                      <a:r>
                        <a:rPr lang="en-US" sz="1200">
                          <a:latin typeface="+mn-lt"/>
                        </a:rPr>
                        <a:t>Electric power required for heating</a:t>
                      </a:r>
                    </a:p>
                  </a:txBody>
                  <a:tcPr marL="59079" marR="59079" marT="29539" marB="29539" anchor="ctr"/>
                </a:tc>
                <a:tc>
                  <a:txBody>
                    <a:bodyPr/>
                    <a:lstStyle/>
                    <a:p>
                      <a:pPr lvl="0">
                        <a:buNone/>
                      </a:pPr>
                      <a:r>
                        <a:rPr lang="en-US" sz="1200">
                          <a:latin typeface="+mn-lt"/>
                        </a:rPr>
                        <a:t>2584 kwh</a:t>
                      </a:r>
                    </a:p>
                  </a:txBody>
                  <a:tcPr marL="59079" marR="59079" marT="29539" marB="29539" anchor="ctr"/>
                </a:tc>
                <a:extLst>
                  <a:ext uri="{0D108BD9-81ED-4DB2-BD59-A6C34878D82A}">
                    <a16:rowId xmlns:a16="http://schemas.microsoft.com/office/drawing/2014/main" val="17704900"/>
                  </a:ext>
                </a:extLst>
              </a:tr>
              <a:tr h="375468">
                <a:tc>
                  <a:txBody>
                    <a:bodyPr/>
                    <a:lstStyle/>
                    <a:p>
                      <a:pPr algn="l" fontAlgn="b"/>
                      <a:r>
                        <a:rPr lang="en-US" sz="1200" b="0" i="0" u="none" strike="noStrike">
                          <a:solidFill>
                            <a:srgbClr val="000000"/>
                          </a:solidFill>
                          <a:effectLst/>
                          <a:latin typeface="+mn-lt"/>
                        </a:rPr>
                        <a:t> Assumed marginal carbon emissions on grid</a:t>
                      </a:r>
                    </a:p>
                  </a:txBody>
                  <a:tcPr marL="9525" marR="9525" marT="9525" marB="0" anchor="ctr"/>
                </a:tc>
                <a:tc>
                  <a:txBody>
                    <a:bodyPr/>
                    <a:lstStyle/>
                    <a:p>
                      <a:pPr lvl="0">
                        <a:buNone/>
                      </a:pPr>
                      <a:r>
                        <a:rPr lang="en-US" sz="1200">
                          <a:latin typeface="+mn-lt"/>
                        </a:rPr>
                        <a:t>0.3 kgCO2/kwh</a:t>
                      </a:r>
                    </a:p>
                  </a:txBody>
                  <a:tcPr marL="59079" marR="59079" marT="29539" marB="29539" anchor="ctr"/>
                </a:tc>
                <a:extLst>
                  <a:ext uri="{0D108BD9-81ED-4DB2-BD59-A6C34878D82A}">
                    <a16:rowId xmlns:a16="http://schemas.microsoft.com/office/drawing/2014/main" val="2863521065"/>
                  </a:ext>
                </a:extLst>
              </a:tr>
              <a:tr h="375468">
                <a:tc>
                  <a:txBody>
                    <a:bodyPr/>
                    <a:lstStyle/>
                    <a:p>
                      <a:pPr lvl="0">
                        <a:buNone/>
                      </a:pPr>
                      <a:r>
                        <a:rPr lang="en-US" sz="1200" b="1">
                          <a:latin typeface="+mn-lt"/>
                        </a:rPr>
                        <a:t>Marginal emissions from heating with Heat Pump</a:t>
                      </a:r>
                    </a:p>
                  </a:txBody>
                  <a:tcPr marL="59079" marR="59079" marT="29539" marB="29539" anchor="ctr"/>
                </a:tc>
                <a:tc>
                  <a:txBody>
                    <a:bodyPr/>
                    <a:lstStyle/>
                    <a:p>
                      <a:r>
                        <a:rPr lang="en-US" sz="1200" b="1">
                          <a:solidFill>
                            <a:schemeClr val="tx1"/>
                          </a:solidFill>
                          <a:latin typeface="+mn-lt"/>
                        </a:rPr>
                        <a:t>0.8 MTCO2</a:t>
                      </a:r>
                    </a:p>
                  </a:txBody>
                  <a:tcPr marL="59079" marR="59079" marT="29539" marB="29539" anchor="ctr"/>
                </a:tc>
                <a:extLst>
                  <a:ext uri="{0D108BD9-81ED-4DB2-BD59-A6C34878D82A}">
                    <a16:rowId xmlns:a16="http://schemas.microsoft.com/office/drawing/2014/main" val="2184751569"/>
                  </a:ext>
                </a:extLst>
              </a:tr>
              <a:tr h="375468">
                <a:tc>
                  <a:txBody>
                    <a:bodyPr/>
                    <a:lstStyle/>
                    <a:p>
                      <a:r>
                        <a:rPr lang="en-US" sz="1200">
                          <a:latin typeface="+mn-lt"/>
                        </a:rPr>
                        <a:t>Emissions Savings Annually</a:t>
                      </a:r>
                    </a:p>
                  </a:txBody>
                  <a:tcPr marL="59079" marR="59079" marT="29539" marB="29539" anchor="ctr"/>
                </a:tc>
                <a:tc>
                  <a:txBody>
                    <a:bodyPr/>
                    <a:lstStyle/>
                    <a:p>
                      <a:r>
                        <a:rPr lang="en-US" sz="1200">
                          <a:latin typeface="+mn-lt"/>
                        </a:rPr>
                        <a:t>0.4 MTCO2</a:t>
                      </a:r>
                    </a:p>
                  </a:txBody>
                  <a:tcPr marL="59079" marR="59079" marT="29539" marB="29539" anchor="ctr"/>
                </a:tc>
                <a:extLst>
                  <a:ext uri="{0D108BD9-81ED-4DB2-BD59-A6C34878D82A}">
                    <a16:rowId xmlns:a16="http://schemas.microsoft.com/office/drawing/2014/main" val="1621421845"/>
                  </a:ext>
                </a:extLst>
              </a:tr>
              <a:tr h="375468">
                <a:tc>
                  <a:txBody>
                    <a:bodyPr/>
                    <a:lstStyle/>
                    <a:p>
                      <a:r>
                        <a:rPr lang="en-US" sz="1200">
                          <a:latin typeface="+mn-lt"/>
                        </a:rPr>
                        <a:t>Life Time Emission Savings (17 year life)</a:t>
                      </a:r>
                    </a:p>
                  </a:txBody>
                  <a:tcPr marL="59079" marR="59079" marT="29539" marB="29539" anchor="ctr"/>
                </a:tc>
                <a:tc>
                  <a:txBody>
                    <a:bodyPr/>
                    <a:lstStyle/>
                    <a:p>
                      <a:r>
                        <a:rPr lang="en-US" sz="1200">
                          <a:solidFill>
                            <a:schemeClr val="tx1"/>
                          </a:solidFill>
                          <a:latin typeface="+mn-lt"/>
                        </a:rPr>
                        <a:t>6.9 MTCO2</a:t>
                      </a:r>
                    </a:p>
                  </a:txBody>
                  <a:tcPr marL="59079" marR="59079" marT="29539" marB="29539" anchor="ctr"/>
                </a:tc>
                <a:extLst>
                  <a:ext uri="{0D108BD9-81ED-4DB2-BD59-A6C34878D82A}">
                    <a16:rowId xmlns:a16="http://schemas.microsoft.com/office/drawing/2014/main" val="3991233972"/>
                  </a:ext>
                </a:extLst>
              </a:tr>
              <a:tr h="375468">
                <a:tc>
                  <a:txBody>
                    <a:bodyPr/>
                    <a:lstStyle/>
                    <a:p>
                      <a:pPr lvl="0">
                        <a:buNone/>
                      </a:pPr>
                      <a:r>
                        <a:rPr lang="en-US" sz="1200">
                          <a:latin typeface="+mn-lt"/>
                        </a:rPr>
                        <a:t>Installed Cost (capital cost only; no operating savings)</a:t>
                      </a:r>
                    </a:p>
                  </a:txBody>
                  <a:tcPr marL="59079" marR="59079" marT="29539" marB="29539" anchor="ctr"/>
                </a:tc>
                <a:tc>
                  <a:txBody>
                    <a:bodyPr/>
                    <a:lstStyle/>
                    <a:p>
                      <a:pPr lvl="0">
                        <a:buNone/>
                      </a:pPr>
                      <a:r>
                        <a:rPr lang="en-US" sz="1200">
                          <a:latin typeface="+mn-lt"/>
                        </a:rPr>
                        <a:t>$16,500</a:t>
                      </a:r>
                    </a:p>
                  </a:txBody>
                  <a:tcPr marL="59079" marR="59079" marT="29539" marB="29539" anchor="ctr"/>
                </a:tc>
                <a:extLst>
                  <a:ext uri="{0D108BD9-81ED-4DB2-BD59-A6C34878D82A}">
                    <a16:rowId xmlns:a16="http://schemas.microsoft.com/office/drawing/2014/main" val="2131482238"/>
                  </a:ext>
                </a:extLst>
              </a:tr>
              <a:tr h="375468">
                <a:tc>
                  <a:txBody>
                    <a:bodyPr/>
                    <a:lstStyle/>
                    <a:p>
                      <a:pPr lvl="0">
                        <a:buNone/>
                      </a:pPr>
                      <a:r>
                        <a:rPr lang="en-US" sz="1200" b="1">
                          <a:latin typeface="+mn-lt"/>
                        </a:rPr>
                        <a:t>Cost per ton of carbon eliminated </a:t>
                      </a:r>
                      <a:r>
                        <a:rPr lang="en-US" sz="1200" b="1" i="1">
                          <a:latin typeface="+mn-lt"/>
                        </a:rPr>
                        <a:t>over lifetime</a:t>
                      </a:r>
                      <a:endParaRPr lang="en-US" sz="1200" b="1">
                        <a:latin typeface="+mn-lt"/>
                      </a:endParaRPr>
                    </a:p>
                  </a:txBody>
                  <a:tcPr marL="59079" marR="59079" marT="29539" marB="29539" anchor="ctr"/>
                </a:tc>
                <a:tc>
                  <a:txBody>
                    <a:bodyPr/>
                    <a:lstStyle/>
                    <a:p>
                      <a:pPr lvl="0">
                        <a:buNone/>
                      </a:pPr>
                      <a:r>
                        <a:rPr lang="en-US" sz="1200" b="1">
                          <a:latin typeface="+mn-lt"/>
                        </a:rPr>
                        <a:t>$2,360</a:t>
                      </a:r>
                    </a:p>
                  </a:txBody>
                  <a:tcPr marL="59079" marR="59079" marT="29539" marB="29539" anchor="ctr"/>
                </a:tc>
                <a:extLst>
                  <a:ext uri="{0D108BD9-81ED-4DB2-BD59-A6C34878D82A}">
                    <a16:rowId xmlns:a16="http://schemas.microsoft.com/office/drawing/2014/main" val="1019663626"/>
                  </a:ext>
                </a:extLst>
              </a:tr>
              <a:tr h="375468">
                <a:tc>
                  <a:txBody>
                    <a:bodyPr/>
                    <a:lstStyle/>
                    <a:p>
                      <a:pPr lvl="0">
                        <a:buNone/>
                      </a:pPr>
                      <a:r>
                        <a:rPr lang="en-US" sz="1200" b="1">
                          <a:latin typeface="+mn-lt"/>
                        </a:rPr>
                        <a:t>% of refrigerant charge (7.25 </a:t>
                      </a:r>
                      <a:r>
                        <a:rPr lang="en-US" sz="1200" b="1" err="1">
                          <a:latin typeface="+mn-lt"/>
                        </a:rPr>
                        <a:t>lbs</a:t>
                      </a:r>
                      <a:r>
                        <a:rPr lang="en-US" sz="1200" b="1">
                          <a:latin typeface="+mn-lt"/>
                        </a:rPr>
                        <a:t> R410A) beyond which project would be net negative for CO2e</a:t>
                      </a:r>
                    </a:p>
                  </a:txBody>
                  <a:tcPr marL="59079" marR="59079" marT="29539" marB="29539" anchor="ctr"/>
                </a:tc>
                <a:tc>
                  <a:txBody>
                    <a:bodyPr/>
                    <a:lstStyle/>
                    <a:p>
                      <a:pPr lvl="0">
                        <a:buNone/>
                      </a:pPr>
                      <a:r>
                        <a:rPr lang="en-US" sz="1200" b="1">
                          <a:solidFill>
                            <a:schemeClr val="tx1"/>
                          </a:solidFill>
                          <a:latin typeface="+mn-lt"/>
                        </a:rPr>
                        <a:t>102%</a:t>
                      </a:r>
                    </a:p>
                  </a:txBody>
                  <a:tcPr marL="59079" marR="59079" marT="29539" marB="29539" anchor="ctr"/>
                </a:tc>
                <a:extLst>
                  <a:ext uri="{0D108BD9-81ED-4DB2-BD59-A6C34878D82A}">
                    <a16:rowId xmlns:a16="http://schemas.microsoft.com/office/drawing/2014/main" val="495722219"/>
                  </a:ext>
                </a:extLst>
              </a:tr>
              <a:tr h="375468">
                <a:tc>
                  <a:txBody>
                    <a:bodyPr/>
                    <a:lstStyle/>
                    <a:p>
                      <a:pPr lvl="0">
                        <a:buNone/>
                      </a:pPr>
                      <a:r>
                        <a:rPr lang="en-US" sz="1200">
                          <a:latin typeface="+mn-lt"/>
                        </a:rPr>
                        <a:t>Cost per ton of CO2e if refrigerant charge leak is 50%</a:t>
                      </a:r>
                    </a:p>
                  </a:txBody>
                  <a:tcPr marL="59079" marR="59079" marT="29539" marB="29539" anchor="ctr"/>
                </a:tc>
                <a:tc>
                  <a:txBody>
                    <a:bodyPr/>
                    <a:lstStyle/>
                    <a:p>
                      <a:pPr lvl="0">
                        <a:buNone/>
                      </a:pPr>
                      <a:r>
                        <a:rPr lang="en-US" sz="1200">
                          <a:solidFill>
                            <a:schemeClr val="tx1"/>
                          </a:solidFill>
                          <a:latin typeface="+mn-lt"/>
                        </a:rPr>
                        <a:t>$4,639</a:t>
                      </a:r>
                    </a:p>
                  </a:txBody>
                  <a:tcPr marL="59079" marR="59079" marT="29539" marB="29539" anchor="ctr"/>
                </a:tc>
                <a:extLst>
                  <a:ext uri="{0D108BD9-81ED-4DB2-BD59-A6C34878D82A}">
                    <a16:rowId xmlns:a16="http://schemas.microsoft.com/office/drawing/2014/main" val="1770685481"/>
                  </a:ext>
                </a:extLst>
              </a:tr>
              <a:tr h="375468">
                <a:tc>
                  <a:txBody>
                    <a:bodyPr/>
                    <a:lstStyle/>
                    <a:p>
                      <a:pPr lvl="0">
                        <a:buNone/>
                      </a:pPr>
                      <a:r>
                        <a:rPr lang="en-US" sz="1200">
                          <a:latin typeface="+mn-lt"/>
                        </a:rPr>
                        <a:t>Memo: Cost per ton of carbon eliminated if alt is oil and burner efficiency is .85 with no refrigerant leak</a:t>
                      </a:r>
                    </a:p>
                  </a:txBody>
                  <a:tcPr marL="59079" marR="59079" marT="29539" marB="29539" anchor="ctr"/>
                </a:tc>
                <a:tc>
                  <a:txBody>
                    <a:bodyPr/>
                    <a:lstStyle/>
                    <a:p>
                      <a:pPr lvl="0">
                        <a:buNone/>
                      </a:pPr>
                      <a:r>
                        <a:rPr lang="en-US" sz="1200">
                          <a:solidFill>
                            <a:schemeClr val="tx1"/>
                          </a:solidFill>
                          <a:latin typeface="+mn-lt"/>
                        </a:rPr>
                        <a:t>$1,099</a:t>
                      </a:r>
                    </a:p>
                  </a:txBody>
                  <a:tcPr marL="59079" marR="59079" marT="29539" marB="29539" anchor="ctr"/>
                </a:tc>
                <a:extLst>
                  <a:ext uri="{0D108BD9-81ED-4DB2-BD59-A6C34878D82A}">
                    <a16:rowId xmlns:a16="http://schemas.microsoft.com/office/drawing/2014/main" val="2675182760"/>
                  </a:ext>
                </a:extLst>
              </a:tr>
              <a:tr h="375468">
                <a:tc>
                  <a:txBody>
                    <a:bodyPr/>
                    <a:lstStyle/>
                    <a:p>
                      <a:pPr lvl="0">
                        <a:buNone/>
                      </a:pPr>
                      <a:r>
                        <a:rPr lang="en-US" sz="1200">
                          <a:latin typeface="+mn-lt"/>
                        </a:rPr>
                        <a:t>Memo: Cost per ton of carbon eliminated if alt is oil and burner efficiency is .85 and there is 50% refrigerant leak</a:t>
                      </a:r>
                    </a:p>
                  </a:txBody>
                  <a:tcPr marL="59079" marR="59079" marT="29539" marB="29539" anchor="ctr"/>
                </a:tc>
                <a:tc>
                  <a:txBody>
                    <a:bodyPr/>
                    <a:lstStyle/>
                    <a:p>
                      <a:pPr lvl="0">
                        <a:buNone/>
                      </a:pPr>
                      <a:r>
                        <a:rPr lang="en-US" sz="1200">
                          <a:solidFill>
                            <a:schemeClr val="tx1"/>
                          </a:solidFill>
                          <a:latin typeface="+mn-lt"/>
                        </a:rPr>
                        <a:t>$1,425</a:t>
                      </a:r>
                    </a:p>
                  </a:txBody>
                  <a:tcPr marL="59079" marR="59079" marT="29539" marB="29539" anchor="ctr"/>
                </a:tc>
                <a:extLst>
                  <a:ext uri="{0D108BD9-81ED-4DB2-BD59-A6C34878D82A}">
                    <a16:rowId xmlns:a16="http://schemas.microsoft.com/office/drawing/2014/main" val="17015959"/>
                  </a:ext>
                </a:extLst>
              </a:tr>
            </a:tbl>
          </a:graphicData>
        </a:graphic>
      </p:graphicFrame>
      <p:sp>
        <p:nvSpPr>
          <p:cNvPr id="7" name="Slide Number Placeholder 6">
            <a:extLst>
              <a:ext uri="{FF2B5EF4-FFF2-40B4-BE49-F238E27FC236}">
                <a16:creationId xmlns:a16="http://schemas.microsoft.com/office/drawing/2014/main" id="{B0C06518-D91E-8D78-F4D1-C1507AACC2BE}"/>
              </a:ext>
            </a:extLst>
          </p:cNvPr>
          <p:cNvSpPr>
            <a:spLocks noGrp="1"/>
          </p:cNvSpPr>
          <p:nvPr>
            <p:ph type="sldNum" sz="quarter" idx="12"/>
          </p:nvPr>
        </p:nvSpPr>
        <p:spPr>
          <a:xfrm>
            <a:off x="9170158"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2523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40CA9-39CA-8C0A-9F84-5BDB0490F8F1}"/>
              </a:ext>
            </a:extLst>
          </p:cNvPr>
          <p:cNvSpPr>
            <a:spLocks noGrp="1"/>
          </p:cNvSpPr>
          <p:nvPr>
            <p:ph type="title"/>
          </p:nvPr>
        </p:nvSpPr>
        <p:spPr/>
        <p:txBody>
          <a:bodyPr/>
          <a:lstStyle/>
          <a:p>
            <a:r>
              <a:rPr lang="en-US"/>
              <a:t>Gas replacements are exceeding goals, but low-income replacements are lagging.</a:t>
            </a:r>
          </a:p>
        </p:txBody>
      </p:sp>
      <p:graphicFrame>
        <p:nvGraphicFramePr>
          <p:cNvPr id="8" name="Content Placeholder 7">
            <a:extLst>
              <a:ext uri="{FF2B5EF4-FFF2-40B4-BE49-F238E27FC236}">
                <a16:creationId xmlns:a16="http://schemas.microsoft.com/office/drawing/2014/main" id="{A89D8DA3-691E-4FA7-116C-D28045BD461D}"/>
              </a:ext>
            </a:extLst>
          </p:cNvPr>
          <p:cNvGraphicFramePr>
            <a:graphicFrameLocks noGrp="1"/>
          </p:cNvGraphicFramePr>
          <p:nvPr>
            <p:ph idx="1"/>
            <p:extLst>
              <p:ext uri="{D42A27DB-BD31-4B8C-83A1-F6EECF244321}">
                <p14:modId xmlns:p14="http://schemas.microsoft.com/office/powerpoint/2010/main" val="374161572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248A5FE6-544D-863F-703F-7D5439AAD073}"/>
              </a:ext>
            </a:extLst>
          </p:cNvPr>
          <p:cNvSpPr>
            <a:spLocks noGrp="1"/>
          </p:cNvSpPr>
          <p:nvPr>
            <p:ph type="sldNum" sz="quarter" idx="12"/>
          </p:nvPr>
        </p:nvSpPr>
        <p:spPr/>
        <p:txBody>
          <a:bodyPr/>
          <a:lstStyle/>
          <a:p>
            <a:fld id="{330EA680-D336-4FF7-8B7A-9848BB0A1C32}" type="slidenum">
              <a:rPr lang="en-US" smtClean="0"/>
              <a:t>19</a:t>
            </a:fld>
            <a:endParaRPr lang="en-US"/>
          </a:p>
        </p:txBody>
      </p:sp>
      <p:sp>
        <p:nvSpPr>
          <p:cNvPr id="9" name="TextBox 8">
            <a:extLst>
              <a:ext uri="{FF2B5EF4-FFF2-40B4-BE49-F238E27FC236}">
                <a16:creationId xmlns:a16="http://schemas.microsoft.com/office/drawing/2014/main" id="{B5D21413-519E-A50F-EFDD-C142D998F8C2}"/>
              </a:ext>
            </a:extLst>
          </p:cNvPr>
          <p:cNvSpPr txBox="1"/>
          <p:nvPr/>
        </p:nvSpPr>
        <p:spPr>
          <a:xfrm>
            <a:off x="4271749" y="6311900"/>
            <a:ext cx="6407624" cy="276999"/>
          </a:xfrm>
          <a:prstGeom prst="rect">
            <a:avLst/>
          </a:prstGeom>
          <a:noFill/>
        </p:spPr>
        <p:txBody>
          <a:bodyPr wrap="square" rtlCol="0">
            <a:spAutoFit/>
          </a:bodyPr>
          <a:lstStyle/>
          <a:p>
            <a:r>
              <a:rPr lang="en-US" sz="1200"/>
              <a:t>Source: </a:t>
            </a:r>
            <a:r>
              <a:rPr lang="en-US" sz="1200">
                <a:hlinkClick r:id="rId3"/>
              </a:rPr>
              <a:t>Program Administrators KPI’s, 4</a:t>
            </a:r>
            <a:r>
              <a:rPr lang="en-US" sz="1200" baseline="30000">
                <a:hlinkClick r:id="rId3"/>
              </a:rPr>
              <a:t>th</a:t>
            </a:r>
            <a:r>
              <a:rPr lang="en-US" sz="1200">
                <a:hlinkClick r:id="rId3"/>
              </a:rPr>
              <a:t> Quarter 2022</a:t>
            </a:r>
            <a:endParaRPr lang="en-US" sz="1200"/>
          </a:p>
        </p:txBody>
      </p:sp>
    </p:spTree>
    <p:extLst>
      <p:ext uri="{BB962C8B-B14F-4D97-AF65-F5344CB8AC3E}">
        <p14:creationId xmlns:p14="http://schemas.microsoft.com/office/powerpoint/2010/main" val="310319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69C1BA-123F-DE58-7561-63186E53C1FE}"/>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Multiple valid planning frames</a:t>
            </a:r>
          </a:p>
        </p:txBody>
      </p:sp>
      <p:sp>
        <p:nvSpPr>
          <p:cNvPr id="5" name="Slide Number Placeholder 4">
            <a:extLst>
              <a:ext uri="{FF2B5EF4-FFF2-40B4-BE49-F238E27FC236}">
                <a16:creationId xmlns:a16="http://schemas.microsoft.com/office/drawing/2014/main" id="{7E7A1653-A56F-F6C3-9F5D-00EF73F8F136}"/>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2</a:t>
            </a:fld>
            <a:endParaRPr lang="en-US" sz="1100">
              <a:solidFill>
                <a:schemeClr val="tx1">
                  <a:lumMod val="50000"/>
                  <a:lumOff val="50000"/>
                </a:schemeClr>
              </a:solidFill>
            </a:endParaRPr>
          </a:p>
        </p:txBody>
      </p:sp>
      <p:graphicFrame>
        <p:nvGraphicFramePr>
          <p:cNvPr id="7" name="Content Placeholder 2">
            <a:extLst>
              <a:ext uri="{FF2B5EF4-FFF2-40B4-BE49-F238E27FC236}">
                <a16:creationId xmlns:a16="http://schemas.microsoft.com/office/drawing/2014/main" id="{E015F986-E592-EAA3-30D5-E1D3BC09B7AD}"/>
              </a:ext>
            </a:extLst>
          </p:cNvPr>
          <p:cNvGraphicFramePr>
            <a:graphicFrameLocks noGrp="1"/>
          </p:cNvGraphicFramePr>
          <p:nvPr>
            <p:ph idx="1"/>
            <p:extLst>
              <p:ext uri="{D42A27DB-BD31-4B8C-83A1-F6EECF244321}">
                <p14:modId xmlns:p14="http://schemas.microsoft.com/office/powerpoint/2010/main" val="337777114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9602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3">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BCD27CA-9A7A-D851-5FCD-62C63799DE7D}"/>
              </a:ext>
            </a:extLst>
          </p:cNvPr>
          <p:cNvPicPr>
            <a:picLocks noChangeAspect="1"/>
          </p:cNvPicPr>
          <p:nvPr/>
        </p:nvPicPr>
        <p:blipFill rotWithShape="1">
          <a:blip r:embed="rId2">
            <a:alphaModFix amt="35000"/>
          </a:blip>
          <a:srcRect t="2530" b="13200"/>
          <a:stretch/>
        </p:blipFill>
        <p:spPr>
          <a:xfrm>
            <a:off x="-28433" y="0"/>
            <a:ext cx="12191980" cy="6857990"/>
          </a:xfrm>
          <a:prstGeom prst="rect">
            <a:avLst/>
          </a:prstGeom>
        </p:spPr>
      </p:pic>
      <p:sp>
        <p:nvSpPr>
          <p:cNvPr id="2" name="Title 1">
            <a:extLst>
              <a:ext uri="{FF2B5EF4-FFF2-40B4-BE49-F238E27FC236}">
                <a16:creationId xmlns:a16="http://schemas.microsoft.com/office/drawing/2014/main" id="{941BAF01-C3C2-300B-B877-7B1CEF136CF6}"/>
              </a:ext>
            </a:extLst>
          </p:cNvPr>
          <p:cNvSpPr>
            <a:spLocks noGrp="1"/>
          </p:cNvSpPr>
          <p:nvPr>
            <p:ph type="title"/>
          </p:nvPr>
        </p:nvSpPr>
        <p:spPr>
          <a:xfrm>
            <a:off x="838200" y="365125"/>
            <a:ext cx="10515600" cy="1325563"/>
          </a:xfrm>
        </p:spPr>
        <p:txBody>
          <a:bodyPr>
            <a:normAutofit/>
          </a:bodyPr>
          <a:lstStyle/>
          <a:p>
            <a:r>
              <a:rPr lang="en-US">
                <a:solidFill>
                  <a:srgbClr val="FFFFFF"/>
                </a:solidFill>
                <a:cs typeface="Calibri Light"/>
              </a:rPr>
              <a:t>Current high incentives for heat pumps . . .</a:t>
            </a:r>
          </a:p>
        </p:txBody>
      </p:sp>
      <p:sp>
        <p:nvSpPr>
          <p:cNvPr id="7" name="Slide Number Placeholder 6">
            <a:extLst>
              <a:ext uri="{FF2B5EF4-FFF2-40B4-BE49-F238E27FC236}">
                <a16:creationId xmlns:a16="http://schemas.microsoft.com/office/drawing/2014/main" id="{F572FA87-AC08-AA1C-EF19-A4681DF8C1B1}"/>
              </a:ext>
            </a:extLst>
          </p:cNvPr>
          <p:cNvSpPr>
            <a:spLocks noGrp="1"/>
          </p:cNvSpPr>
          <p:nvPr>
            <p:ph type="sldNum" sz="quarter" idx="12"/>
          </p:nvPr>
        </p:nvSpPr>
        <p:spPr>
          <a:xfrm>
            <a:off x="8610600" y="6356350"/>
            <a:ext cx="2743200" cy="365125"/>
          </a:xfrm>
        </p:spPr>
        <p:txBody>
          <a:bodyPr>
            <a:normAutofit/>
          </a:bodyPr>
          <a:lstStyle/>
          <a:p>
            <a:pPr>
              <a:spcAft>
                <a:spcPts val="600"/>
              </a:spcAft>
            </a:pPr>
            <a:fld id="{330EA680-D336-4FF7-8B7A-9848BB0A1C32}" type="slidenum">
              <a:rPr lang="en-US">
                <a:solidFill>
                  <a:srgbClr val="FFFFFF"/>
                </a:solidFill>
              </a:rPr>
              <a:pPr>
                <a:spcAft>
                  <a:spcPts val="600"/>
                </a:spcAft>
              </a:pPr>
              <a:t>20</a:t>
            </a:fld>
            <a:endParaRPr lang="en-US">
              <a:solidFill>
                <a:srgbClr val="FFFFFF"/>
              </a:solidFill>
            </a:endParaRPr>
          </a:p>
        </p:txBody>
      </p:sp>
      <p:graphicFrame>
        <p:nvGraphicFramePr>
          <p:cNvPr id="9" name="Content Placeholder 2">
            <a:extLst>
              <a:ext uri="{FF2B5EF4-FFF2-40B4-BE49-F238E27FC236}">
                <a16:creationId xmlns:a16="http://schemas.microsoft.com/office/drawing/2014/main" id="{F55743F3-FCA9-BC69-E9E8-1197023505EE}"/>
              </a:ext>
            </a:extLst>
          </p:cNvPr>
          <p:cNvGraphicFramePr>
            <a:graphicFrameLocks noGrp="1"/>
          </p:cNvGraphicFramePr>
          <p:nvPr>
            <p:ph idx="1"/>
            <p:extLst>
              <p:ext uri="{D42A27DB-BD31-4B8C-83A1-F6EECF244321}">
                <p14:modId xmlns:p14="http://schemas.microsoft.com/office/powerpoint/2010/main" val="6247716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921730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FF92F-8FCE-4088-8D85-1854CCFB02A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Policy Dilemmas</a:t>
            </a:r>
          </a:p>
        </p:txBody>
      </p:sp>
      <p:sp>
        <p:nvSpPr>
          <p:cNvPr id="42" name="Content Placeholder 2">
            <a:extLst>
              <a:ext uri="{FF2B5EF4-FFF2-40B4-BE49-F238E27FC236}">
                <a16:creationId xmlns:a16="http://schemas.microsoft.com/office/drawing/2014/main" id="{937E9D22-1FD1-D428-9EAB-975796AA1FFB}"/>
              </a:ext>
            </a:extLst>
          </p:cNvPr>
          <p:cNvSpPr>
            <a:spLocks noGrp="1"/>
          </p:cNvSpPr>
          <p:nvPr>
            <p:ph idx="1"/>
          </p:nvPr>
        </p:nvSpPr>
        <p:spPr>
          <a:xfrm>
            <a:off x="4810259" y="649480"/>
            <a:ext cx="6555347" cy="5546047"/>
          </a:xfrm>
        </p:spPr>
        <p:txBody>
          <a:bodyPr anchor="ctr">
            <a:normAutofit/>
          </a:bodyPr>
          <a:lstStyle/>
          <a:p>
            <a:r>
              <a:rPr lang="en-US" sz="2000" dirty="0">
                <a:cs typeface="Calibri"/>
              </a:rPr>
              <a:t>We are not achieving our stated GHG reduction goals.</a:t>
            </a:r>
            <a:endParaRPr lang="en-US" sz="2000" dirty="0"/>
          </a:p>
          <a:p>
            <a:r>
              <a:rPr lang="en-US" sz="2000" dirty="0"/>
              <a:t>We </a:t>
            </a:r>
            <a:r>
              <a:rPr lang="en-US" sz="2000"/>
              <a:t>want to support heat pump industry maturation, but current high incentives combined </a:t>
            </a:r>
            <a:r>
              <a:rPr lang="en-US" sz="2000" dirty="0"/>
              <a:t>with </a:t>
            </a:r>
            <a:r>
              <a:rPr lang="en-US" sz="2000"/>
              <a:t>broad lack of expertise are leading to mixed results for consumers</a:t>
            </a:r>
            <a:r>
              <a:rPr lang="en-US" sz="2000" dirty="0"/>
              <a:t>.</a:t>
            </a:r>
            <a:endParaRPr lang="en-US" dirty="0"/>
          </a:p>
          <a:p>
            <a:r>
              <a:rPr lang="en-US" sz="2000"/>
              <a:t>Currently chosen pathway assumes migration off natural gas grid but</a:t>
            </a:r>
          </a:p>
          <a:p>
            <a:pPr lvl="1"/>
            <a:r>
              <a:rPr lang="en-US" sz="2000"/>
              <a:t>Heat pump conversions from natural gas are mostly not cost effective even assuming a high social cost of carbon</a:t>
            </a:r>
          </a:p>
          <a:p>
            <a:pPr lvl="1"/>
            <a:r>
              <a:rPr lang="en-US" sz="2000"/>
              <a:t>Geographically random partial conversions are not, in fact, positioning us for a gas transition </a:t>
            </a:r>
          </a:p>
          <a:p>
            <a:pPr lvl="1"/>
            <a:r>
              <a:rPr lang="en-US" sz="2000"/>
              <a:t>Coordinated transition is challenging (network logistical complexity; consumer preferences)</a:t>
            </a:r>
          </a:p>
          <a:p>
            <a:r>
              <a:rPr lang="en-US" sz="2000"/>
              <a:t>Insulation workforce is under employed</a:t>
            </a:r>
          </a:p>
          <a:p>
            <a:r>
              <a:rPr lang="en-US" sz="2000"/>
              <a:t>Least electrification progress in low-income sector</a:t>
            </a:r>
          </a:p>
        </p:txBody>
      </p:sp>
      <p:sp>
        <p:nvSpPr>
          <p:cNvPr id="5" name="Slide Number Placeholder 4">
            <a:extLst>
              <a:ext uri="{FF2B5EF4-FFF2-40B4-BE49-F238E27FC236}">
                <a16:creationId xmlns:a16="http://schemas.microsoft.com/office/drawing/2014/main" id="{428CC2EC-FC01-764F-E20A-99D0A90D29A6}"/>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21</a:t>
            </a:fld>
            <a:endParaRPr lang="en-US" sz="1100">
              <a:solidFill>
                <a:schemeClr val="tx1">
                  <a:lumMod val="50000"/>
                  <a:lumOff val="50000"/>
                </a:schemeClr>
              </a:solidFill>
            </a:endParaRPr>
          </a:p>
        </p:txBody>
      </p:sp>
    </p:spTree>
    <p:extLst>
      <p:ext uri="{BB962C8B-B14F-4D97-AF65-F5344CB8AC3E}">
        <p14:creationId xmlns:p14="http://schemas.microsoft.com/office/powerpoint/2010/main" val="3055999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FF92F-8FCE-4088-8D85-1854CCFB02A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Policy Options</a:t>
            </a:r>
          </a:p>
        </p:txBody>
      </p:sp>
      <p:sp>
        <p:nvSpPr>
          <p:cNvPr id="42" name="Content Placeholder 2">
            <a:extLst>
              <a:ext uri="{FF2B5EF4-FFF2-40B4-BE49-F238E27FC236}">
                <a16:creationId xmlns:a16="http://schemas.microsoft.com/office/drawing/2014/main" id="{937E9D22-1FD1-D428-9EAB-975796AA1FFB}"/>
              </a:ext>
            </a:extLst>
          </p:cNvPr>
          <p:cNvSpPr>
            <a:spLocks noGrp="1"/>
          </p:cNvSpPr>
          <p:nvPr>
            <p:ph idx="1"/>
          </p:nvPr>
        </p:nvSpPr>
        <p:spPr>
          <a:xfrm>
            <a:off x="4786813" y="257908"/>
            <a:ext cx="6555347" cy="6197756"/>
          </a:xfrm>
        </p:spPr>
        <p:txBody>
          <a:bodyPr anchor="ctr">
            <a:normAutofit fontScale="92500" lnSpcReduction="20000"/>
          </a:bodyPr>
          <a:lstStyle/>
          <a:p>
            <a:r>
              <a:rPr lang="en-US" sz="2000"/>
              <a:t>Lower electric rates relative to fuel rates</a:t>
            </a:r>
          </a:p>
          <a:p>
            <a:pPr lvl="1"/>
            <a:r>
              <a:rPr lang="en-US" sz="1600"/>
              <a:t>Move efficiency and other charges off electric rates</a:t>
            </a:r>
          </a:p>
          <a:p>
            <a:pPr lvl="1"/>
            <a:r>
              <a:rPr lang="en-US" sz="1600"/>
              <a:t>Allow maximum flexibility for IOU purchasing of power</a:t>
            </a:r>
          </a:p>
          <a:p>
            <a:pPr lvl="1"/>
            <a:r>
              <a:rPr lang="en-US" sz="1600"/>
              <a:t>Expand base for efficiency charges to include oil and propane</a:t>
            </a:r>
          </a:p>
          <a:p>
            <a:r>
              <a:rPr lang="en-US" sz="2000"/>
              <a:t>Raise Mass Save quality standards</a:t>
            </a:r>
          </a:p>
          <a:p>
            <a:pPr lvl="1"/>
            <a:r>
              <a:rPr lang="en-US" sz="1600"/>
              <a:t>Require demonstration of measure cost-effectiveness for consumers with appropriate discount rate reflecting uncertainty of future benefits (higher than program or social discount rate)</a:t>
            </a:r>
          </a:p>
          <a:p>
            <a:pPr lvl="1"/>
            <a:r>
              <a:rPr lang="en-US" sz="1600"/>
              <a:t>Tie program administrator incentive awards to random audit results for both insulation and heat pumps; Mass Save should be accountable to consumers for truth of promotional material</a:t>
            </a:r>
          </a:p>
          <a:p>
            <a:pPr lvl="1"/>
            <a:r>
              <a:rPr lang="en-US" sz="1600"/>
              <a:t>Require inclusion of leaks in benefit-cost analysis </a:t>
            </a:r>
          </a:p>
          <a:p>
            <a:pPr lvl="1"/>
            <a:r>
              <a:rPr lang="en-US" sz="1600"/>
              <a:t>Consider approaches to improving contractor accountability for results</a:t>
            </a:r>
          </a:p>
          <a:p>
            <a:pPr lvl="1"/>
            <a:r>
              <a:rPr lang="en-US" sz="1600"/>
              <a:t>Support research to help evolution of best practices</a:t>
            </a:r>
          </a:p>
          <a:p>
            <a:r>
              <a:rPr lang="en-US" sz="2000"/>
              <a:t>Consider how to increase intersectionality with housing and equity goals</a:t>
            </a:r>
          </a:p>
          <a:p>
            <a:pPr lvl="1"/>
            <a:r>
              <a:rPr lang="en-US" sz="1600"/>
              <a:t>Re-emphasize envelope efficiency measures that increase housing quality</a:t>
            </a:r>
          </a:p>
          <a:p>
            <a:pPr lvl="1"/>
            <a:r>
              <a:rPr lang="en-US" sz="1600"/>
              <a:t>Emphasize low and moderate income rental housing conversions (focus especially on electric resistance heat – no risk of bill increases)</a:t>
            </a:r>
          </a:p>
          <a:p>
            <a:r>
              <a:rPr lang="en-US" sz="2400"/>
              <a:t>Continue experiments with coordinated gas and electric transitions</a:t>
            </a:r>
            <a:endParaRPr lang="en-US" sz="2400" dirty="0"/>
          </a:p>
          <a:p>
            <a:r>
              <a:rPr lang="en-US" sz="2400" dirty="0">
                <a:ea typeface="Calibri" panose="020F0502020204030204"/>
                <a:cs typeface="Calibri" panose="020F0502020204030204"/>
              </a:rPr>
              <a:t>Support heat pump technology improvements </a:t>
            </a:r>
          </a:p>
          <a:p>
            <a:pPr lvl="1"/>
            <a:r>
              <a:rPr lang="en-US" sz="2000" dirty="0">
                <a:ea typeface="Calibri" panose="020F0502020204030204"/>
                <a:cs typeface="Calibri" panose="020F0502020204030204"/>
              </a:rPr>
              <a:t>Near term refrigerant changes need code change</a:t>
            </a:r>
          </a:p>
          <a:p>
            <a:pPr lvl="1"/>
            <a:r>
              <a:rPr lang="en-US" sz="2000" dirty="0">
                <a:ea typeface="Calibri" panose="020F0502020204030204"/>
                <a:cs typeface="Calibri" panose="020F0502020204030204"/>
              </a:rPr>
              <a:t>Medium term design changes may or may not need additional</a:t>
            </a:r>
          </a:p>
          <a:p>
            <a:pPr lvl="1"/>
            <a:endParaRPr lang="en-US" sz="1600" dirty="0">
              <a:ea typeface="Calibri" panose="020F0502020204030204"/>
              <a:cs typeface="Calibri" panose="020F0502020204030204"/>
            </a:endParaRPr>
          </a:p>
        </p:txBody>
      </p:sp>
      <p:sp>
        <p:nvSpPr>
          <p:cNvPr id="5" name="Slide Number Placeholder 4">
            <a:extLst>
              <a:ext uri="{FF2B5EF4-FFF2-40B4-BE49-F238E27FC236}">
                <a16:creationId xmlns:a16="http://schemas.microsoft.com/office/drawing/2014/main" id="{428CC2EC-FC01-764F-E20A-99D0A90D29A6}"/>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22</a:t>
            </a:fld>
            <a:endParaRPr lang="en-US" sz="1100">
              <a:solidFill>
                <a:schemeClr val="tx1">
                  <a:lumMod val="50000"/>
                  <a:lumOff val="50000"/>
                </a:schemeClr>
              </a:solidFill>
            </a:endParaRPr>
          </a:p>
        </p:txBody>
      </p:sp>
    </p:spTree>
    <p:extLst>
      <p:ext uri="{BB962C8B-B14F-4D97-AF65-F5344CB8AC3E}">
        <p14:creationId xmlns:p14="http://schemas.microsoft.com/office/powerpoint/2010/main" val="1451084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A6FDA6-9B60-B9EC-1C26-B6B9004C24C2}"/>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How can we bend the curve further?</a:t>
            </a:r>
          </a:p>
        </p:txBody>
      </p:sp>
      <p:pic>
        <p:nvPicPr>
          <p:cNvPr id="1026" name="Picture 2">
            <a:extLst>
              <a:ext uri="{FF2B5EF4-FFF2-40B4-BE49-F238E27FC236}">
                <a16:creationId xmlns:a16="http://schemas.microsoft.com/office/drawing/2014/main" id="{F0DA773D-BB81-EBD4-D01E-8A92F96F8F3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77316" y="1436005"/>
            <a:ext cx="6780700" cy="398366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88DE6B86-8105-739F-7291-44A669292669}"/>
              </a:ext>
            </a:extLst>
          </p:cNvPr>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330EA680-D336-4FF7-8B7A-9848BB0A1C32}" type="slidenum">
              <a:rPr lang="en-US">
                <a:solidFill>
                  <a:schemeClr val="tx1">
                    <a:alpha val="80000"/>
                  </a:schemeClr>
                </a:solidFill>
              </a:rPr>
              <a:pPr>
                <a:spcAft>
                  <a:spcPts val="600"/>
                </a:spcAft>
              </a:pPr>
              <a:t>23</a:t>
            </a:fld>
            <a:endParaRPr lang="en-US">
              <a:solidFill>
                <a:schemeClr val="tx1">
                  <a:alpha val="80000"/>
                </a:schemeClr>
              </a:solidFill>
            </a:endParaRPr>
          </a:p>
        </p:txBody>
      </p:sp>
    </p:spTree>
    <p:extLst>
      <p:ext uri="{BB962C8B-B14F-4D97-AF65-F5344CB8AC3E}">
        <p14:creationId xmlns:p14="http://schemas.microsoft.com/office/powerpoint/2010/main" val="3512599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19D776-D038-CD8B-B03B-D499FA33C6A9}"/>
              </a:ext>
            </a:extLst>
          </p:cNvPr>
          <p:cNvSpPr>
            <a:spLocks noGrp="1"/>
          </p:cNvSpPr>
          <p:nvPr>
            <p:ph type="title"/>
          </p:nvPr>
        </p:nvSpPr>
        <p:spPr>
          <a:xfrm>
            <a:off x="838200" y="557188"/>
            <a:ext cx="10515600" cy="1133499"/>
          </a:xfrm>
        </p:spPr>
        <p:txBody>
          <a:bodyPr>
            <a:normAutofit/>
          </a:bodyPr>
          <a:lstStyle/>
          <a:p>
            <a:pPr algn="ctr"/>
            <a:r>
              <a:rPr lang="en-US" sz="5200"/>
              <a:t>Heat pump planning variables</a:t>
            </a:r>
          </a:p>
        </p:txBody>
      </p:sp>
      <p:sp>
        <p:nvSpPr>
          <p:cNvPr id="5" name="Slide Number Placeholder 4">
            <a:extLst>
              <a:ext uri="{FF2B5EF4-FFF2-40B4-BE49-F238E27FC236}">
                <a16:creationId xmlns:a16="http://schemas.microsoft.com/office/drawing/2014/main" id="{B0BF9AB4-6F5A-C31E-45D8-811B3644C40F}"/>
              </a:ext>
            </a:extLst>
          </p:cNvPr>
          <p:cNvSpPr>
            <a:spLocks noGrp="1"/>
          </p:cNvSpPr>
          <p:nvPr>
            <p:ph type="sldNum" sz="quarter" idx="12"/>
          </p:nvPr>
        </p:nvSpPr>
        <p:spPr>
          <a:xfrm>
            <a:off x="8610600" y="6356350"/>
            <a:ext cx="2743200" cy="365125"/>
          </a:xfrm>
        </p:spPr>
        <p:txBody>
          <a:bodyPr>
            <a:normAutofit/>
          </a:bodyPr>
          <a:lstStyle/>
          <a:p>
            <a:pPr>
              <a:spcAft>
                <a:spcPts val="600"/>
              </a:spcAft>
            </a:pPr>
            <a:fld id="{330EA680-D336-4FF7-8B7A-9848BB0A1C32}" type="slidenum">
              <a:rPr lang="en-US" smtClean="0"/>
              <a:pPr>
                <a:spcAft>
                  <a:spcPts val="600"/>
                </a:spcAft>
              </a:pPr>
              <a:t>3</a:t>
            </a:fld>
            <a:endParaRPr lang="en-US"/>
          </a:p>
        </p:txBody>
      </p:sp>
      <p:graphicFrame>
        <p:nvGraphicFramePr>
          <p:cNvPr id="14" name="Content Placeholder 2">
            <a:extLst>
              <a:ext uri="{FF2B5EF4-FFF2-40B4-BE49-F238E27FC236}">
                <a16:creationId xmlns:a16="http://schemas.microsoft.com/office/drawing/2014/main" id="{7C300FC8-F500-C5D9-FBAB-3F7F5C04391B}"/>
              </a:ext>
            </a:extLst>
          </p:cNvPr>
          <p:cNvGraphicFramePr>
            <a:graphicFrameLocks noGrp="1"/>
          </p:cNvGraphicFramePr>
          <p:nvPr>
            <p:ph idx="1"/>
            <p:extLst>
              <p:ext uri="{D42A27DB-BD31-4B8C-83A1-F6EECF244321}">
                <p14:modId xmlns:p14="http://schemas.microsoft.com/office/powerpoint/2010/main" val="3650474784"/>
              </p:ext>
            </p:extLst>
          </p:nvPr>
        </p:nvGraphicFramePr>
        <p:xfrm>
          <a:off x="893064" y="1499616"/>
          <a:ext cx="10515600" cy="4346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04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CCAC9FA-133E-7BCB-10B4-B08BBA281010}"/>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a:solidFill>
                  <a:srgbClr val="FFFFFF"/>
                </a:solidFill>
                <a:latin typeface="+mj-lt"/>
                <a:ea typeface="+mj-ea"/>
                <a:cs typeface="+mj-cs"/>
              </a:rPr>
              <a:t>Variable relevance and concerns differ across frames</a:t>
            </a:r>
          </a:p>
        </p:txBody>
      </p:sp>
      <p:sp>
        <p:nvSpPr>
          <p:cNvPr id="5" name="Slide Number Placeholder 4">
            <a:extLst>
              <a:ext uri="{FF2B5EF4-FFF2-40B4-BE49-F238E27FC236}">
                <a16:creationId xmlns:a16="http://schemas.microsoft.com/office/drawing/2014/main" id="{BD3191A9-E804-28E9-E46B-82BCA709F86D}"/>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graphicFrame>
        <p:nvGraphicFramePr>
          <p:cNvPr id="6" name="Table 6">
            <a:extLst>
              <a:ext uri="{FF2B5EF4-FFF2-40B4-BE49-F238E27FC236}">
                <a16:creationId xmlns:a16="http://schemas.microsoft.com/office/drawing/2014/main" id="{8BF2ECF3-BE5D-2E7B-90A3-C068A876E687}"/>
              </a:ext>
            </a:extLst>
          </p:cNvPr>
          <p:cNvGraphicFramePr>
            <a:graphicFrameLocks noGrp="1"/>
          </p:cNvGraphicFramePr>
          <p:nvPr>
            <p:ph idx="1"/>
            <p:extLst>
              <p:ext uri="{D42A27DB-BD31-4B8C-83A1-F6EECF244321}">
                <p14:modId xmlns:p14="http://schemas.microsoft.com/office/powerpoint/2010/main" val="778333137"/>
              </p:ext>
            </p:extLst>
          </p:nvPr>
        </p:nvGraphicFramePr>
        <p:xfrm>
          <a:off x="4455995" y="467208"/>
          <a:ext cx="7278801" cy="5731122"/>
        </p:xfrm>
        <a:graphic>
          <a:graphicData uri="http://schemas.openxmlformats.org/drawingml/2006/table">
            <a:tbl>
              <a:tblPr firstRow="1" bandRow="1">
                <a:tableStyleId>{5C22544A-7EE6-4342-B048-85BDC9FD1C3A}</a:tableStyleId>
              </a:tblPr>
              <a:tblGrid>
                <a:gridCol w="2309421">
                  <a:extLst>
                    <a:ext uri="{9D8B030D-6E8A-4147-A177-3AD203B41FA5}">
                      <a16:colId xmlns:a16="http://schemas.microsoft.com/office/drawing/2014/main" val="1667094222"/>
                    </a:ext>
                  </a:extLst>
                </a:gridCol>
                <a:gridCol w="1656460">
                  <a:extLst>
                    <a:ext uri="{9D8B030D-6E8A-4147-A177-3AD203B41FA5}">
                      <a16:colId xmlns:a16="http://schemas.microsoft.com/office/drawing/2014/main" val="1802181415"/>
                    </a:ext>
                  </a:extLst>
                </a:gridCol>
                <a:gridCol w="1656460">
                  <a:extLst>
                    <a:ext uri="{9D8B030D-6E8A-4147-A177-3AD203B41FA5}">
                      <a16:colId xmlns:a16="http://schemas.microsoft.com/office/drawing/2014/main" val="3285768673"/>
                    </a:ext>
                  </a:extLst>
                </a:gridCol>
                <a:gridCol w="1656460">
                  <a:extLst>
                    <a:ext uri="{9D8B030D-6E8A-4147-A177-3AD203B41FA5}">
                      <a16:colId xmlns:a16="http://schemas.microsoft.com/office/drawing/2014/main" val="2287296771"/>
                    </a:ext>
                  </a:extLst>
                </a:gridCol>
              </a:tblGrid>
              <a:tr h="535170">
                <a:tc>
                  <a:txBody>
                    <a:bodyPr/>
                    <a:lstStyle/>
                    <a:p>
                      <a:endParaRPr lang="en-US" sz="1800"/>
                    </a:p>
                  </a:txBody>
                  <a:tcPr marL="91132" marR="91132" marT="45566" marB="45566"/>
                </a:tc>
                <a:tc>
                  <a:txBody>
                    <a:bodyPr/>
                    <a:lstStyle/>
                    <a:p>
                      <a:r>
                        <a:rPr lang="en-US" sz="1800"/>
                        <a:t>Building Sector Emissions</a:t>
                      </a:r>
                    </a:p>
                  </a:txBody>
                  <a:tcPr marL="91132" marR="91132" marT="45566" marB="45566"/>
                </a:tc>
                <a:tc>
                  <a:txBody>
                    <a:bodyPr/>
                    <a:lstStyle/>
                    <a:p>
                      <a:r>
                        <a:rPr lang="en-US" sz="1800"/>
                        <a:t>Public Benefit/Cost</a:t>
                      </a:r>
                      <a:endParaRPr lang="en-US" sz="1800" dirty="0"/>
                    </a:p>
                  </a:txBody>
                  <a:tcPr marL="91132" marR="91132" marT="45566" marB="45566"/>
                </a:tc>
                <a:tc>
                  <a:txBody>
                    <a:bodyPr/>
                    <a:lstStyle/>
                    <a:p>
                      <a:r>
                        <a:rPr lang="en-US" sz="1800"/>
                        <a:t>Consumer</a:t>
                      </a:r>
                    </a:p>
                    <a:p>
                      <a:pPr lvl="0">
                        <a:buNone/>
                      </a:pPr>
                      <a:r>
                        <a:rPr lang="en-US" sz="1800"/>
                        <a:t>Benefit Cost</a:t>
                      </a:r>
                      <a:endParaRPr lang="en-US" sz="1800" dirty="0"/>
                    </a:p>
                  </a:txBody>
                  <a:tcPr marL="91132" marR="91132" marT="45566" marB="45566"/>
                </a:tc>
                <a:extLst>
                  <a:ext uri="{0D108BD9-81ED-4DB2-BD59-A6C34878D82A}">
                    <a16:rowId xmlns:a16="http://schemas.microsoft.com/office/drawing/2014/main" val="3574232809"/>
                  </a:ext>
                </a:extLst>
              </a:tr>
              <a:tr h="462850">
                <a:tc>
                  <a:txBody>
                    <a:bodyPr/>
                    <a:lstStyle/>
                    <a:p>
                      <a:r>
                        <a:rPr lang="en-US" sz="1800"/>
                        <a:t>Installation cost</a:t>
                      </a:r>
                    </a:p>
                  </a:txBody>
                  <a:tcPr marL="91132" marR="91132" marT="45566" marB="45566" anchor="ctr"/>
                </a:tc>
                <a:tc>
                  <a:txBody>
                    <a:bodyPr/>
                    <a:lstStyle/>
                    <a:p>
                      <a:endParaRPr lang="en-US" sz="1800"/>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FF0000"/>
                    </a:solidFill>
                  </a:tcPr>
                </a:tc>
                <a:tc>
                  <a:txBody>
                    <a:bodyPr/>
                    <a:lstStyle/>
                    <a:p>
                      <a:endParaRPr lang="en-US" sz="1800">
                        <a:solidFill>
                          <a:srgbClr val="FFC000"/>
                        </a:solidFill>
                      </a:endParaRPr>
                    </a:p>
                  </a:txBody>
                  <a:tcPr marL="91132" marR="91132" marT="45566" marB="45566">
                    <a:solidFill>
                      <a:srgbClr val="FF0000"/>
                    </a:solidFill>
                  </a:tcPr>
                </a:tc>
                <a:extLst>
                  <a:ext uri="{0D108BD9-81ED-4DB2-BD59-A6C34878D82A}">
                    <a16:rowId xmlns:a16="http://schemas.microsoft.com/office/drawing/2014/main" val="3679973305"/>
                  </a:ext>
                </a:extLst>
              </a:tr>
              <a:tr h="462850">
                <a:tc>
                  <a:txBody>
                    <a:bodyPr/>
                    <a:lstStyle/>
                    <a:p>
                      <a:pPr lvl="0">
                        <a:buNone/>
                      </a:pPr>
                      <a:r>
                        <a:rPr lang="en-US" sz="1800"/>
                        <a:t>Efficiency -- SCOP</a:t>
                      </a:r>
                    </a:p>
                  </a:txBody>
                  <a:tcPr marL="91132" marR="91132" marT="45566" marB="45566" anchor="ctr"/>
                </a:tc>
                <a:tc>
                  <a:txBody>
                    <a:bodyPr/>
                    <a:lstStyle/>
                    <a:p>
                      <a:endParaRPr lang="en-US" sz="1800">
                        <a:solidFill>
                          <a:schemeClr val="accent6">
                            <a:lumMod val="75000"/>
                          </a:schemeClr>
                        </a:solidFill>
                      </a:endParaRPr>
                    </a:p>
                  </a:txBody>
                  <a:tcPr marL="91132" marR="91132" marT="45566" marB="45566">
                    <a:solidFill>
                      <a:schemeClr val="tx1">
                        <a:lumMod val="65000"/>
                        <a:lumOff val="35000"/>
                      </a:schemeClr>
                    </a:solidFill>
                  </a:tcPr>
                </a:tc>
                <a:tc>
                  <a:txBody>
                    <a:bodyPr/>
                    <a:lstStyle/>
                    <a:p>
                      <a:endParaRPr lang="en-US" sz="1800">
                        <a:solidFill>
                          <a:srgbClr val="00B050"/>
                        </a:solidFill>
                      </a:endParaRPr>
                    </a:p>
                  </a:txBody>
                  <a:tcPr marL="91132" marR="91132" marT="45566" marB="45566">
                    <a:solidFill>
                      <a:srgbClr val="00B050"/>
                    </a:solidFill>
                  </a:tcPr>
                </a:tc>
                <a:tc>
                  <a:txBody>
                    <a:bodyPr/>
                    <a:lstStyle/>
                    <a:p>
                      <a:endParaRPr lang="en-US" sz="1800"/>
                    </a:p>
                  </a:txBody>
                  <a:tcPr marL="91132" marR="91132" marT="45566" marB="45566">
                    <a:solidFill>
                      <a:srgbClr val="FFC000"/>
                    </a:solidFill>
                  </a:tcPr>
                </a:tc>
                <a:extLst>
                  <a:ext uri="{0D108BD9-81ED-4DB2-BD59-A6C34878D82A}">
                    <a16:rowId xmlns:a16="http://schemas.microsoft.com/office/drawing/2014/main" val="1277813276"/>
                  </a:ext>
                </a:extLst>
              </a:tr>
              <a:tr h="462850">
                <a:tc>
                  <a:txBody>
                    <a:bodyPr/>
                    <a:lstStyle/>
                    <a:p>
                      <a:r>
                        <a:rPr lang="en-US" sz="1800"/>
                        <a:t>Portfolio SCOP</a:t>
                      </a:r>
                    </a:p>
                  </a:txBody>
                  <a:tcPr marL="91132" marR="91132" marT="45566" marB="45566" anchor="ctr"/>
                </a:tc>
                <a:tc>
                  <a:txBody>
                    <a:bodyPr/>
                    <a:lstStyle/>
                    <a:p>
                      <a:pPr lvl="0">
                        <a:buNone/>
                      </a:pPr>
                      <a:endParaRPr lang="en-US" sz="1800">
                        <a:solidFill>
                          <a:srgbClr val="00B050"/>
                        </a:solidFill>
                      </a:endParaRPr>
                    </a:p>
                  </a:txBody>
                  <a:tcPr marL="91132" marR="91132" marT="45566" marB="45566">
                    <a:solidFill>
                      <a:schemeClr val="tx1">
                        <a:lumMod val="65000"/>
                        <a:lumOff val="35000"/>
                      </a:schemeClr>
                    </a:solidFill>
                  </a:tcPr>
                </a:tc>
                <a:tc>
                  <a:txBody>
                    <a:bodyPr/>
                    <a:lstStyle/>
                    <a:p>
                      <a:pPr lvl="0">
                        <a:buNone/>
                      </a:pPr>
                      <a:r>
                        <a:rPr lang="en-US" sz="1800">
                          <a:solidFill>
                            <a:srgbClr val="00B050"/>
                          </a:solidFill>
                        </a:rPr>
                        <a:t>?</a:t>
                      </a:r>
                      <a:endParaRPr lang="en-US">
                        <a:solidFill>
                          <a:srgbClr val="00B050"/>
                        </a:solidFill>
                      </a:endParaRPr>
                    </a:p>
                  </a:txBody>
                  <a:tcPr marL="91132" marR="91132" marT="45566" marB="45566">
                    <a:solidFill>
                      <a:srgbClr val="00B050"/>
                    </a:solidFill>
                  </a:tcPr>
                </a:tc>
                <a:tc>
                  <a:txBody>
                    <a:bodyPr/>
                    <a:lstStyle/>
                    <a:p>
                      <a:endParaRPr lang="en-US" sz="1800"/>
                    </a:p>
                  </a:txBody>
                  <a:tcPr marL="91132" marR="91132" marT="45566" marB="45566">
                    <a:solidFill>
                      <a:schemeClr val="tx1">
                        <a:lumMod val="65000"/>
                        <a:lumOff val="35000"/>
                      </a:schemeClr>
                    </a:solidFill>
                  </a:tcPr>
                </a:tc>
                <a:extLst>
                  <a:ext uri="{0D108BD9-81ED-4DB2-BD59-A6C34878D82A}">
                    <a16:rowId xmlns:a16="http://schemas.microsoft.com/office/drawing/2014/main" val="1203267288"/>
                  </a:ext>
                </a:extLst>
              </a:tr>
              <a:tr h="462850">
                <a:tc>
                  <a:txBody>
                    <a:bodyPr/>
                    <a:lstStyle/>
                    <a:p>
                      <a:r>
                        <a:rPr lang="en-US" sz="1800"/>
                        <a:t>Refrigerant leak rates</a:t>
                      </a:r>
                    </a:p>
                  </a:txBody>
                  <a:tcPr marL="91132" marR="91132" marT="45566" marB="45566" anchor="ctr"/>
                </a:tc>
                <a:tc>
                  <a:txBody>
                    <a:bodyPr/>
                    <a:lstStyle/>
                    <a:p>
                      <a:endParaRPr lang="en-US" sz="1800"/>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FFC000"/>
                    </a:solidFill>
                  </a:tcPr>
                </a:tc>
                <a:tc>
                  <a:txBody>
                    <a:bodyPr/>
                    <a:lstStyle/>
                    <a:p>
                      <a:endParaRPr lang="en-US" sz="1800"/>
                    </a:p>
                  </a:txBody>
                  <a:tcPr marL="91132" marR="91132" marT="45566" marB="45566">
                    <a:solidFill>
                      <a:srgbClr val="FFC000"/>
                    </a:solidFill>
                  </a:tcPr>
                </a:tc>
                <a:extLst>
                  <a:ext uri="{0D108BD9-81ED-4DB2-BD59-A6C34878D82A}">
                    <a16:rowId xmlns:a16="http://schemas.microsoft.com/office/drawing/2014/main" val="1009031331"/>
                  </a:ext>
                </a:extLst>
              </a:tr>
              <a:tr h="462850">
                <a:tc>
                  <a:txBody>
                    <a:bodyPr/>
                    <a:lstStyle/>
                    <a:p>
                      <a:r>
                        <a:rPr lang="en-US" sz="1800"/>
                        <a:t>Share of heating load</a:t>
                      </a:r>
                    </a:p>
                  </a:txBody>
                  <a:tcPr marL="91132" marR="91132" marT="45566" marB="45566" anchor="ctr"/>
                </a:tc>
                <a:tc>
                  <a:txBody>
                    <a:bodyPr/>
                    <a:lstStyle/>
                    <a:p>
                      <a:endParaRPr lang="en-US" sz="1800"/>
                    </a:p>
                  </a:txBody>
                  <a:tcPr marL="91132" marR="91132" marT="45566" marB="45566">
                    <a:solidFill>
                      <a:srgbClr val="FFC000"/>
                    </a:solidFill>
                  </a:tcPr>
                </a:tc>
                <a:tc>
                  <a:txBody>
                    <a:bodyPr/>
                    <a:lstStyle/>
                    <a:p>
                      <a:endParaRPr lang="en-US" sz="1800"/>
                    </a:p>
                  </a:txBody>
                  <a:tcPr marL="91132" marR="91132" marT="45566" marB="45566">
                    <a:solidFill>
                      <a:srgbClr val="FFC000"/>
                    </a:solidFill>
                  </a:tcPr>
                </a:tc>
                <a:tc>
                  <a:txBody>
                    <a:bodyPr/>
                    <a:lstStyle/>
                    <a:p>
                      <a:endParaRPr lang="en-US" sz="1800"/>
                    </a:p>
                  </a:txBody>
                  <a:tcPr marL="91132" marR="91132" marT="45566" marB="45566">
                    <a:solidFill>
                      <a:srgbClr val="FFC000"/>
                    </a:solidFill>
                  </a:tcPr>
                </a:tc>
                <a:extLst>
                  <a:ext uri="{0D108BD9-81ED-4DB2-BD59-A6C34878D82A}">
                    <a16:rowId xmlns:a16="http://schemas.microsoft.com/office/drawing/2014/main" val="787334618"/>
                  </a:ext>
                </a:extLst>
              </a:tr>
              <a:tr h="462850">
                <a:tc>
                  <a:txBody>
                    <a:bodyPr/>
                    <a:lstStyle/>
                    <a:p>
                      <a:pPr lvl="0"/>
                      <a:r>
                        <a:rPr lang="en-US" sz="1800"/>
                        <a:t>Energy prices</a:t>
                      </a:r>
                      <a:endParaRPr lang="en-US" sz="1800" dirty="0"/>
                    </a:p>
                  </a:txBody>
                  <a:tcPr marL="91132" marR="91132" marT="45566" marB="45566" anchor="ctr"/>
                </a:tc>
                <a:tc>
                  <a:txBody>
                    <a:bodyPr/>
                    <a:lstStyle/>
                    <a:p>
                      <a:endParaRPr lang="en-US" sz="1800"/>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00B050"/>
                    </a:solidFill>
                  </a:tcPr>
                </a:tc>
                <a:tc>
                  <a:txBody>
                    <a:bodyPr/>
                    <a:lstStyle/>
                    <a:p>
                      <a:endParaRPr lang="en-US" sz="1800">
                        <a:solidFill>
                          <a:srgbClr val="FFC000"/>
                        </a:solidFill>
                      </a:endParaRPr>
                    </a:p>
                  </a:txBody>
                  <a:tcPr marL="91132" marR="91132" marT="45566" marB="45566">
                    <a:solidFill>
                      <a:srgbClr val="FFC000"/>
                    </a:solidFill>
                  </a:tcPr>
                </a:tc>
                <a:extLst>
                  <a:ext uri="{0D108BD9-81ED-4DB2-BD59-A6C34878D82A}">
                    <a16:rowId xmlns:a16="http://schemas.microsoft.com/office/drawing/2014/main" val="1902379260"/>
                  </a:ext>
                </a:extLst>
              </a:tr>
              <a:tr h="462850">
                <a:tc>
                  <a:txBody>
                    <a:bodyPr/>
                    <a:lstStyle/>
                    <a:p>
                      <a:r>
                        <a:rPr lang="en-US" sz="1800"/>
                        <a:t>Second order effects</a:t>
                      </a:r>
                      <a:endParaRPr lang="en-US" sz="1800" dirty="0"/>
                    </a:p>
                  </a:txBody>
                  <a:tcPr marL="91132" marR="91132" marT="45566" marB="45566" anchor="ctr"/>
                </a:tc>
                <a:tc>
                  <a:txBody>
                    <a:bodyPr/>
                    <a:lstStyle/>
                    <a:p>
                      <a:endParaRPr lang="en-US" sz="1800"/>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00B050"/>
                    </a:solidFill>
                  </a:tcPr>
                </a:tc>
                <a:tc>
                  <a:txBody>
                    <a:bodyPr/>
                    <a:lstStyle/>
                    <a:p>
                      <a:endParaRPr lang="en-US" sz="1800"/>
                    </a:p>
                  </a:txBody>
                  <a:tcPr marL="91132" marR="91132" marT="45566" marB="45566">
                    <a:solidFill>
                      <a:schemeClr val="tx1">
                        <a:lumMod val="65000"/>
                        <a:lumOff val="35000"/>
                      </a:schemeClr>
                    </a:solidFill>
                  </a:tcPr>
                </a:tc>
                <a:extLst>
                  <a:ext uri="{0D108BD9-81ED-4DB2-BD59-A6C34878D82A}">
                    <a16:rowId xmlns:a16="http://schemas.microsoft.com/office/drawing/2014/main" val="3933229079"/>
                  </a:ext>
                </a:extLst>
              </a:tr>
              <a:tr h="462850">
                <a:tc>
                  <a:txBody>
                    <a:bodyPr/>
                    <a:lstStyle/>
                    <a:p>
                      <a:r>
                        <a:rPr lang="en-US" sz="1800"/>
                        <a:t>Electricity emissions</a:t>
                      </a:r>
                    </a:p>
                  </a:txBody>
                  <a:tcPr marL="91132" marR="91132" marT="45566" marB="45566" anchor="ctr"/>
                </a:tc>
                <a:tc>
                  <a:txBody>
                    <a:bodyPr/>
                    <a:lstStyle/>
                    <a:p>
                      <a:endParaRPr lang="en-US" sz="1800">
                        <a:solidFill>
                          <a:srgbClr val="00B050"/>
                        </a:solidFill>
                      </a:endParaRPr>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00B050"/>
                    </a:solidFill>
                  </a:tcPr>
                </a:tc>
                <a:tc>
                  <a:txBody>
                    <a:bodyPr/>
                    <a:lstStyle/>
                    <a:p>
                      <a:endParaRPr lang="en-US" sz="1800"/>
                    </a:p>
                  </a:txBody>
                  <a:tcPr marL="91132" marR="91132" marT="45566" marB="45566">
                    <a:solidFill>
                      <a:schemeClr val="tx1">
                        <a:lumMod val="65000"/>
                        <a:lumOff val="35000"/>
                      </a:schemeClr>
                    </a:solidFill>
                  </a:tcPr>
                </a:tc>
                <a:extLst>
                  <a:ext uri="{0D108BD9-81ED-4DB2-BD59-A6C34878D82A}">
                    <a16:rowId xmlns:a16="http://schemas.microsoft.com/office/drawing/2014/main" val="4105103993"/>
                  </a:ext>
                </a:extLst>
              </a:tr>
              <a:tr h="462850">
                <a:tc>
                  <a:txBody>
                    <a:bodyPr/>
                    <a:lstStyle/>
                    <a:p>
                      <a:r>
                        <a:rPr lang="en-US" sz="1800"/>
                        <a:t>Gas leaks (both sides)</a:t>
                      </a:r>
                    </a:p>
                  </a:txBody>
                  <a:tcPr marL="91132" marR="91132" marT="45566" marB="45566" anchor="ctr"/>
                </a:tc>
                <a:tc>
                  <a:txBody>
                    <a:bodyPr/>
                    <a:lstStyle/>
                    <a:p>
                      <a:endParaRPr lang="en-US" sz="1800">
                        <a:solidFill>
                          <a:srgbClr val="00B050"/>
                        </a:solidFill>
                      </a:endParaRPr>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00B050"/>
                    </a:solidFill>
                  </a:tcPr>
                </a:tc>
                <a:tc>
                  <a:txBody>
                    <a:bodyPr/>
                    <a:lstStyle/>
                    <a:p>
                      <a:endParaRPr lang="en-US" sz="1800"/>
                    </a:p>
                  </a:txBody>
                  <a:tcPr marL="91132" marR="91132" marT="45566" marB="45566">
                    <a:solidFill>
                      <a:schemeClr val="tx1">
                        <a:lumMod val="65000"/>
                        <a:lumOff val="35000"/>
                      </a:schemeClr>
                    </a:solidFill>
                  </a:tcPr>
                </a:tc>
                <a:extLst>
                  <a:ext uri="{0D108BD9-81ED-4DB2-BD59-A6C34878D82A}">
                    <a16:rowId xmlns:a16="http://schemas.microsoft.com/office/drawing/2014/main" val="4142926538"/>
                  </a:ext>
                </a:extLst>
              </a:tr>
              <a:tr h="462850">
                <a:tc>
                  <a:txBody>
                    <a:bodyPr/>
                    <a:lstStyle/>
                    <a:p>
                      <a:r>
                        <a:rPr lang="en-US" sz="1800"/>
                        <a:t>Social cost of carbon</a:t>
                      </a:r>
                    </a:p>
                  </a:txBody>
                  <a:tcPr marL="91132" marR="91132" marT="45566" marB="45566" anchor="ctr"/>
                </a:tc>
                <a:tc>
                  <a:txBody>
                    <a:bodyPr/>
                    <a:lstStyle/>
                    <a:p>
                      <a:endParaRPr lang="en-US" sz="1800"/>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rgbClr val="FFC000"/>
                    </a:solidFill>
                  </a:tcPr>
                </a:tc>
                <a:tc>
                  <a:txBody>
                    <a:bodyPr/>
                    <a:lstStyle/>
                    <a:p>
                      <a:endParaRPr lang="en-US" sz="1800"/>
                    </a:p>
                  </a:txBody>
                  <a:tcPr marL="91132" marR="91132" marT="45566" marB="45566">
                    <a:solidFill>
                      <a:schemeClr val="tx1">
                        <a:lumMod val="65000"/>
                        <a:lumOff val="35000"/>
                      </a:schemeClr>
                    </a:solidFill>
                  </a:tcPr>
                </a:tc>
                <a:extLst>
                  <a:ext uri="{0D108BD9-81ED-4DB2-BD59-A6C34878D82A}">
                    <a16:rowId xmlns:a16="http://schemas.microsoft.com/office/drawing/2014/main" val="1176100146"/>
                  </a:ext>
                </a:extLst>
              </a:tr>
              <a:tr h="462850">
                <a:tc>
                  <a:txBody>
                    <a:bodyPr/>
                    <a:lstStyle/>
                    <a:p>
                      <a:r>
                        <a:rPr lang="en-US" sz="1800"/>
                        <a:t>Installation volume</a:t>
                      </a:r>
                    </a:p>
                  </a:txBody>
                  <a:tcPr marL="91132" marR="91132" marT="45566" marB="45566" anchor="ctr"/>
                </a:tc>
                <a:tc>
                  <a:txBody>
                    <a:bodyPr/>
                    <a:lstStyle/>
                    <a:p>
                      <a:endParaRPr lang="en-US" sz="1800"/>
                    </a:p>
                  </a:txBody>
                  <a:tcPr marL="91132" marR="91132" marT="45566" marB="45566">
                    <a:solidFill>
                      <a:srgbClr val="FF0000"/>
                    </a:solidFill>
                  </a:tcPr>
                </a:tc>
                <a:tc>
                  <a:txBody>
                    <a:bodyPr/>
                    <a:lstStyle/>
                    <a:p>
                      <a:endParaRPr lang="en-US" sz="1800"/>
                    </a:p>
                  </a:txBody>
                  <a:tcPr marL="91132" marR="91132" marT="45566" marB="45566">
                    <a:solidFill>
                      <a:schemeClr val="tx1">
                        <a:lumMod val="65000"/>
                        <a:lumOff val="35000"/>
                      </a:schemeClr>
                    </a:solidFill>
                  </a:tcPr>
                </a:tc>
                <a:tc>
                  <a:txBody>
                    <a:bodyPr/>
                    <a:lstStyle/>
                    <a:p>
                      <a:endParaRPr lang="en-US" sz="1800"/>
                    </a:p>
                  </a:txBody>
                  <a:tcPr marL="91132" marR="91132" marT="45566" marB="45566">
                    <a:solidFill>
                      <a:schemeClr val="tx1">
                        <a:lumMod val="65000"/>
                        <a:lumOff val="35000"/>
                      </a:schemeClr>
                    </a:solidFill>
                  </a:tcPr>
                </a:tc>
                <a:extLst>
                  <a:ext uri="{0D108BD9-81ED-4DB2-BD59-A6C34878D82A}">
                    <a16:rowId xmlns:a16="http://schemas.microsoft.com/office/drawing/2014/main" val="2484592860"/>
                  </a:ext>
                </a:extLst>
              </a:tr>
            </a:tbl>
          </a:graphicData>
        </a:graphic>
      </p:graphicFrame>
      <p:sp>
        <p:nvSpPr>
          <p:cNvPr id="7" name="TextBox 6">
            <a:extLst>
              <a:ext uri="{FF2B5EF4-FFF2-40B4-BE49-F238E27FC236}">
                <a16:creationId xmlns:a16="http://schemas.microsoft.com/office/drawing/2014/main" id="{BF285335-4A41-176A-D6CC-6DAC71F6B4D7}"/>
              </a:ext>
            </a:extLst>
          </p:cNvPr>
          <p:cNvSpPr txBox="1"/>
          <p:nvPr/>
        </p:nvSpPr>
        <p:spPr>
          <a:xfrm>
            <a:off x="4365780" y="6470063"/>
            <a:ext cx="7369016" cy="369332"/>
          </a:xfrm>
          <a:prstGeom prst="rect">
            <a:avLst/>
          </a:prstGeom>
          <a:noFill/>
        </p:spPr>
        <p:txBody>
          <a:bodyPr wrap="square" rtlCol="0">
            <a:spAutoFit/>
          </a:bodyPr>
          <a:lstStyle/>
          <a:p>
            <a:r>
              <a:rPr lang="en-US"/>
              <a:t>Colors: Red/yellow/green – high/moderate/low concern; gray – irrelevant.</a:t>
            </a:r>
          </a:p>
        </p:txBody>
      </p:sp>
    </p:spTree>
    <p:extLst>
      <p:ext uri="{BB962C8B-B14F-4D97-AF65-F5344CB8AC3E}">
        <p14:creationId xmlns:p14="http://schemas.microsoft.com/office/powerpoint/2010/main" val="416701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E77D8-1C6C-1715-9E8E-04EF18960940}"/>
              </a:ext>
            </a:extLst>
          </p:cNvPr>
          <p:cNvSpPr>
            <a:spLocks noGrp="1"/>
          </p:cNvSpPr>
          <p:nvPr>
            <p:ph type="title"/>
          </p:nvPr>
        </p:nvSpPr>
        <p:spPr>
          <a:xfrm>
            <a:off x="586478" y="1683756"/>
            <a:ext cx="3115265" cy="2396359"/>
          </a:xfrm>
        </p:spPr>
        <p:txBody>
          <a:bodyPr anchor="b">
            <a:normAutofit/>
          </a:bodyPr>
          <a:lstStyle/>
          <a:p>
            <a:pPr algn="r"/>
            <a:r>
              <a:rPr lang="en-US" sz="2200">
                <a:solidFill>
                  <a:srgbClr val="FFFFFF"/>
                </a:solidFill>
              </a:rPr>
              <a:t>In the emissions tracking frame, the clear gap between reality and assumptions is installation volume, but leaks and usage levels could emerge as issues.</a:t>
            </a:r>
          </a:p>
        </p:txBody>
      </p:sp>
      <p:sp>
        <p:nvSpPr>
          <p:cNvPr id="5" name="Slide Number Placeholder 4">
            <a:extLst>
              <a:ext uri="{FF2B5EF4-FFF2-40B4-BE49-F238E27FC236}">
                <a16:creationId xmlns:a16="http://schemas.microsoft.com/office/drawing/2014/main" id="{DE3DCD02-A86D-8C3B-756B-6EAA27FE16B7}"/>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graphicFrame>
        <p:nvGraphicFramePr>
          <p:cNvPr id="18" name="Content Placeholder 2">
            <a:extLst>
              <a:ext uri="{FF2B5EF4-FFF2-40B4-BE49-F238E27FC236}">
                <a16:creationId xmlns:a16="http://schemas.microsoft.com/office/drawing/2014/main" id="{FAE37DEB-F418-D0F9-38C3-8305330735AC}"/>
              </a:ext>
            </a:extLst>
          </p:cNvPr>
          <p:cNvGraphicFramePr>
            <a:graphicFrameLocks noGrp="1"/>
          </p:cNvGraphicFramePr>
          <p:nvPr>
            <p:ph idx="1"/>
            <p:extLst>
              <p:ext uri="{D42A27DB-BD31-4B8C-83A1-F6EECF244321}">
                <p14:modId xmlns:p14="http://schemas.microsoft.com/office/powerpoint/2010/main" val="21590580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445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E77D8-1C6C-1715-9E8E-04EF18960940}"/>
              </a:ext>
            </a:extLst>
          </p:cNvPr>
          <p:cNvSpPr>
            <a:spLocks noGrp="1"/>
          </p:cNvSpPr>
          <p:nvPr>
            <p:ph type="title"/>
          </p:nvPr>
        </p:nvSpPr>
        <p:spPr>
          <a:xfrm>
            <a:off x="586478" y="1683756"/>
            <a:ext cx="3115265" cy="2396359"/>
          </a:xfrm>
        </p:spPr>
        <p:txBody>
          <a:bodyPr anchor="b">
            <a:normAutofit fontScale="90000"/>
          </a:bodyPr>
          <a:lstStyle/>
          <a:p>
            <a:pPr algn="r"/>
            <a:r>
              <a:rPr lang="en-US" sz="2200" dirty="0">
                <a:solidFill>
                  <a:srgbClr val="FFFFFF"/>
                </a:solidFill>
              </a:rPr>
              <a:t>The current three-year </a:t>
            </a:r>
            <a:br>
              <a:rPr lang="en-US" sz="2200" dirty="0">
                <a:solidFill>
                  <a:srgbClr val="FFFFFF"/>
                </a:solidFill>
              </a:rPr>
            </a:br>
            <a:r>
              <a:rPr lang="en-US" sz="2200" dirty="0">
                <a:solidFill>
                  <a:srgbClr val="FFFFFF"/>
                </a:solidFill>
              </a:rPr>
              <a:t>Mass Save plan will only accomplish 0.845* MMTCO2e out of 7.7 MMTCO2e required by 2030  – meaning that the next two three year plans will need to move 4x as fast.  But even with limited goals in current plan, results are lagging. </a:t>
            </a:r>
          </a:p>
        </p:txBody>
      </p:sp>
      <p:sp>
        <p:nvSpPr>
          <p:cNvPr id="5" name="Slide Number Placeholder 4">
            <a:extLst>
              <a:ext uri="{FF2B5EF4-FFF2-40B4-BE49-F238E27FC236}">
                <a16:creationId xmlns:a16="http://schemas.microsoft.com/office/drawing/2014/main" id="{DE3DCD02-A86D-8C3B-756B-6EAA27FE16B7}"/>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6</a:t>
            </a:fld>
            <a:endParaRPr lang="en-US" sz="1100">
              <a:solidFill>
                <a:schemeClr val="tx1">
                  <a:lumMod val="50000"/>
                  <a:lumOff val="50000"/>
                </a:schemeClr>
              </a:solidFill>
            </a:endParaRPr>
          </a:p>
        </p:txBody>
      </p:sp>
      <p:pic>
        <p:nvPicPr>
          <p:cNvPr id="15" name="Content Placeholder 14" descr="A picture containing text, screenshot, display, rectangle&#10;&#10;Description automatically generated">
            <a:extLst>
              <a:ext uri="{FF2B5EF4-FFF2-40B4-BE49-F238E27FC236}">
                <a16:creationId xmlns:a16="http://schemas.microsoft.com/office/drawing/2014/main" id="{998A0718-A38C-9CC1-CF78-4BE757261A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74044" y="1259166"/>
            <a:ext cx="7046474" cy="4563135"/>
          </a:xfrm>
        </p:spPr>
      </p:pic>
      <p:sp>
        <p:nvSpPr>
          <p:cNvPr id="17" name="TextBox 16">
            <a:extLst>
              <a:ext uri="{FF2B5EF4-FFF2-40B4-BE49-F238E27FC236}">
                <a16:creationId xmlns:a16="http://schemas.microsoft.com/office/drawing/2014/main" id="{494324D2-2B5D-B1A9-F5EB-1AD1D18B91E2}"/>
              </a:ext>
            </a:extLst>
          </p:cNvPr>
          <p:cNvSpPr txBox="1"/>
          <p:nvPr/>
        </p:nvSpPr>
        <p:spPr>
          <a:xfrm>
            <a:off x="4743009" y="306418"/>
            <a:ext cx="6822317" cy="646331"/>
          </a:xfrm>
          <a:prstGeom prst="rect">
            <a:avLst/>
          </a:prstGeom>
          <a:noFill/>
        </p:spPr>
        <p:txBody>
          <a:bodyPr wrap="none" rtlCol="0">
            <a:spAutoFit/>
          </a:bodyPr>
          <a:lstStyle/>
          <a:p>
            <a:r>
              <a:rPr lang="en-US" dirty="0"/>
              <a:t>Percentage of GHG reductions achieved by sector in current three-year</a:t>
            </a:r>
            <a:br>
              <a:rPr lang="en-US" dirty="0"/>
            </a:br>
            <a:r>
              <a:rPr lang="en-US" dirty="0"/>
              <a:t>Mass Save plan after 1</a:t>
            </a:r>
            <a:r>
              <a:rPr lang="en-US" baseline="30000" dirty="0"/>
              <a:t>st</a:t>
            </a:r>
            <a:r>
              <a:rPr lang="en-US" dirty="0"/>
              <a:t> Quarter 2023 (42% through plan).</a:t>
            </a:r>
          </a:p>
        </p:txBody>
      </p:sp>
      <p:sp>
        <p:nvSpPr>
          <p:cNvPr id="19" name="TextBox 18">
            <a:extLst>
              <a:ext uri="{FF2B5EF4-FFF2-40B4-BE49-F238E27FC236}">
                <a16:creationId xmlns:a16="http://schemas.microsoft.com/office/drawing/2014/main" id="{1E584375-62AB-2FD2-D164-2D6156A0A295}"/>
              </a:ext>
            </a:extLst>
          </p:cNvPr>
          <p:cNvSpPr txBox="1"/>
          <p:nvPr/>
        </p:nvSpPr>
        <p:spPr>
          <a:xfrm>
            <a:off x="4347830" y="5878485"/>
            <a:ext cx="7046474" cy="461665"/>
          </a:xfrm>
          <a:prstGeom prst="rect">
            <a:avLst/>
          </a:prstGeom>
          <a:noFill/>
        </p:spPr>
        <p:txBody>
          <a:bodyPr wrap="square" rtlCol="0">
            <a:spAutoFit/>
          </a:bodyPr>
          <a:lstStyle/>
          <a:p>
            <a:r>
              <a:rPr lang="en-US" sz="1200" i="1" dirty="0"/>
              <a:t>This chart is derived from the </a:t>
            </a:r>
            <a:r>
              <a:rPr lang="en-US" sz="1200" i="1" dirty="0">
                <a:hlinkClick r:id="rId3"/>
              </a:rPr>
              <a:t>Mass Save Quarterly KPI Report</a:t>
            </a:r>
            <a:r>
              <a:rPr lang="en-US" sz="1200" i="1" dirty="0"/>
              <a:t> through </a:t>
            </a:r>
            <a:r>
              <a:rPr lang="en-US" sz="1200" i="1" dirty="0">
                <a:hlinkClick r:id="rId4"/>
              </a:rPr>
              <a:t>1st Quarter 2023</a:t>
            </a:r>
            <a:r>
              <a:rPr lang="en-US" sz="1200" i="1" dirty="0"/>
              <a:t>, the GHG tab with a correction to the data range.</a:t>
            </a:r>
            <a:r>
              <a:rPr lang="en-US" sz="1200" dirty="0"/>
              <a:t> </a:t>
            </a:r>
          </a:p>
        </p:txBody>
      </p:sp>
      <p:sp>
        <p:nvSpPr>
          <p:cNvPr id="3" name="TextBox 2">
            <a:extLst>
              <a:ext uri="{FF2B5EF4-FFF2-40B4-BE49-F238E27FC236}">
                <a16:creationId xmlns:a16="http://schemas.microsoft.com/office/drawing/2014/main" id="{741631EC-A27A-9899-26EF-8E15C93376D6}"/>
              </a:ext>
            </a:extLst>
          </p:cNvPr>
          <p:cNvSpPr txBox="1"/>
          <p:nvPr/>
        </p:nvSpPr>
        <p:spPr>
          <a:xfrm>
            <a:off x="341376" y="5718048"/>
            <a:ext cx="356006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dirty="0">
                <a:solidFill>
                  <a:srgbClr val="FFFFFF"/>
                </a:solidFill>
              </a:rPr>
              <a:t>*</a:t>
            </a:r>
            <a:r>
              <a:rPr lang="en-US" sz="900" dirty="0">
                <a:solidFill>
                  <a:srgbClr val="FFFFFF"/>
                </a:solidFill>
                <a:ea typeface="+mn-lt"/>
                <a:cs typeface="+mn-lt"/>
              </a:rPr>
              <a:t>Note: The total reduction includes a slight net reduction of emissions in the electric sector — electric savings from other Mass Save measures slightly exceed electric increases from electrification. But 97% of the 845,000 MMTCO2e emissions reductions come from the fossil heat sources displaced through electrification and efficiency in the building sector. </a:t>
            </a:r>
            <a:endParaRPr lang="en-US" sz="900" dirty="0">
              <a:solidFill>
                <a:srgbClr val="FFFFFF"/>
              </a:solidFill>
              <a:cs typeface="Calibri"/>
            </a:endParaRPr>
          </a:p>
        </p:txBody>
      </p:sp>
    </p:spTree>
    <p:extLst>
      <p:ext uri="{BB962C8B-B14F-4D97-AF65-F5344CB8AC3E}">
        <p14:creationId xmlns:p14="http://schemas.microsoft.com/office/powerpoint/2010/main" val="238909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C4F8D9-B5FB-1DA3-8922-F78CD7011189}"/>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a:solidFill>
                  <a:srgbClr val="FFFFFF"/>
                </a:solidFill>
                <a:latin typeface="+mj-lt"/>
                <a:ea typeface="+mj-ea"/>
                <a:cs typeface="+mj-cs"/>
              </a:rPr>
              <a:t>We may spend a few more years on the slow start of the technology diffusion curve.</a:t>
            </a:r>
          </a:p>
        </p:txBody>
      </p:sp>
      <p:pic>
        <p:nvPicPr>
          <p:cNvPr id="7" name="Content Placeholder 6" descr="A picture containing text, plot, line, diagram&#10;&#10;Description automatically generated">
            <a:extLst>
              <a:ext uri="{FF2B5EF4-FFF2-40B4-BE49-F238E27FC236}">
                <a16:creationId xmlns:a16="http://schemas.microsoft.com/office/drawing/2014/main" id="{576D3D60-FECC-B572-A054-104726DEC0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1656378"/>
            <a:ext cx="6780700" cy="3542915"/>
          </a:xfrm>
          <a:prstGeom prst="rect">
            <a:avLst/>
          </a:prstGeom>
        </p:spPr>
      </p:pic>
      <p:sp>
        <p:nvSpPr>
          <p:cNvPr id="5" name="Slide Number Placeholder 4">
            <a:extLst>
              <a:ext uri="{FF2B5EF4-FFF2-40B4-BE49-F238E27FC236}">
                <a16:creationId xmlns:a16="http://schemas.microsoft.com/office/drawing/2014/main" id="{EA868E01-0C2F-610E-1217-2425472BB721}"/>
              </a:ext>
            </a:extLst>
          </p:cNvPr>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330EA680-D336-4FF7-8B7A-9848BB0A1C32}" type="slidenum">
              <a:rPr lang="en-US">
                <a:solidFill>
                  <a:schemeClr val="tx1">
                    <a:alpha val="80000"/>
                  </a:schemeClr>
                </a:solidFill>
              </a:rPr>
              <a:pPr>
                <a:spcAft>
                  <a:spcPts val="600"/>
                </a:spcAft>
              </a:pPr>
              <a:t>7</a:t>
            </a:fld>
            <a:endParaRPr lang="en-US">
              <a:solidFill>
                <a:schemeClr val="tx1">
                  <a:alpha val="80000"/>
                </a:schemeClr>
              </a:solidFill>
            </a:endParaRPr>
          </a:p>
        </p:txBody>
      </p:sp>
      <p:sp>
        <p:nvSpPr>
          <p:cNvPr id="8" name="TextBox 7">
            <a:extLst>
              <a:ext uri="{FF2B5EF4-FFF2-40B4-BE49-F238E27FC236}">
                <a16:creationId xmlns:a16="http://schemas.microsoft.com/office/drawing/2014/main" id="{EAE97C53-6375-CD84-7475-8565ED63A2D7}"/>
              </a:ext>
            </a:extLst>
          </p:cNvPr>
          <p:cNvSpPr txBox="1"/>
          <p:nvPr/>
        </p:nvSpPr>
        <p:spPr>
          <a:xfrm>
            <a:off x="772129" y="5877169"/>
            <a:ext cx="10005285" cy="307777"/>
          </a:xfrm>
          <a:prstGeom prst="rect">
            <a:avLst/>
          </a:prstGeom>
          <a:noFill/>
        </p:spPr>
        <p:txBody>
          <a:bodyPr wrap="square" rtlCol="0">
            <a:spAutoFit/>
          </a:bodyPr>
          <a:lstStyle/>
          <a:p>
            <a:r>
              <a:rPr lang="en-US" sz="1400" dirty="0">
                <a:hlinkClick r:id="rId3"/>
              </a:rPr>
              <a:t>Graphic from </a:t>
            </a:r>
            <a:r>
              <a:rPr lang="en-US" sz="1400" dirty="0" err="1">
                <a:hlinkClick r:id="rId3"/>
              </a:rPr>
              <a:t>Dunsky</a:t>
            </a:r>
            <a:r>
              <a:rPr lang="en-US" sz="1400" dirty="0">
                <a:hlinkClick r:id="rId3"/>
              </a:rPr>
              <a:t> potential study submitted in DPU rate proceedings</a:t>
            </a:r>
            <a:r>
              <a:rPr lang="en-US" sz="1400" dirty="0"/>
              <a:t> (Eversource Exhibit 1, Appendix F3, page 232)</a:t>
            </a:r>
          </a:p>
        </p:txBody>
      </p:sp>
    </p:spTree>
    <p:extLst>
      <p:ext uri="{BB962C8B-B14F-4D97-AF65-F5344CB8AC3E}">
        <p14:creationId xmlns:p14="http://schemas.microsoft.com/office/powerpoint/2010/main" val="1146171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E77D8-1C6C-1715-9E8E-04EF18960940}"/>
              </a:ext>
            </a:extLst>
          </p:cNvPr>
          <p:cNvSpPr>
            <a:spLocks noGrp="1"/>
          </p:cNvSpPr>
          <p:nvPr>
            <p:ph type="title"/>
          </p:nvPr>
        </p:nvSpPr>
        <p:spPr>
          <a:xfrm>
            <a:off x="586478" y="1683756"/>
            <a:ext cx="3115265" cy="2396359"/>
          </a:xfrm>
        </p:spPr>
        <p:txBody>
          <a:bodyPr anchor="b">
            <a:normAutofit fontScale="90000"/>
          </a:bodyPr>
          <a:lstStyle/>
          <a:p>
            <a:pPr algn="r"/>
            <a:r>
              <a:rPr lang="en-US" sz="2200">
                <a:solidFill>
                  <a:srgbClr val="FFFFFF"/>
                </a:solidFill>
              </a:rPr>
              <a:t>The Mass Save benefit-cost model is robust at the individual measure level, but installation costs are rising and gas conversions were never shown as cost-effective . . .</a:t>
            </a:r>
          </a:p>
        </p:txBody>
      </p:sp>
      <p:sp>
        <p:nvSpPr>
          <p:cNvPr id="5" name="Slide Number Placeholder 4">
            <a:extLst>
              <a:ext uri="{FF2B5EF4-FFF2-40B4-BE49-F238E27FC236}">
                <a16:creationId xmlns:a16="http://schemas.microsoft.com/office/drawing/2014/main" id="{DE3DCD02-A86D-8C3B-756B-6EAA27FE16B7}"/>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graphicFrame>
        <p:nvGraphicFramePr>
          <p:cNvPr id="18" name="Content Placeholder 2">
            <a:extLst>
              <a:ext uri="{FF2B5EF4-FFF2-40B4-BE49-F238E27FC236}">
                <a16:creationId xmlns:a16="http://schemas.microsoft.com/office/drawing/2014/main" id="{FAE37DEB-F418-D0F9-38C3-8305330735AC}"/>
              </a:ext>
            </a:extLst>
          </p:cNvPr>
          <p:cNvGraphicFramePr>
            <a:graphicFrameLocks noGrp="1"/>
          </p:cNvGraphicFramePr>
          <p:nvPr>
            <p:ph idx="1"/>
            <p:extLst>
              <p:ext uri="{D42A27DB-BD31-4B8C-83A1-F6EECF244321}">
                <p14:modId xmlns:p14="http://schemas.microsoft.com/office/powerpoint/2010/main" val="3922525545"/>
              </p:ext>
            </p:extLst>
          </p:nvPr>
        </p:nvGraphicFramePr>
        <p:xfrm>
          <a:off x="4799375" y="1230485"/>
          <a:ext cx="6666833" cy="4497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770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32179B-1F96-DDA2-B37D-9D5815D64267}"/>
              </a:ext>
            </a:extLst>
          </p:cNvPr>
          <p:cNvSpPr>
            <a:spLocks noGrp="1"/>
          </p:cNvSpPr>
          <p:nvPr>
            <p:ph type="title"/>
          </p:nvPr>
        </p:nvSpPr>
        <p:spPr>
          <a:xfrm>
            <a:off x="511792" y="348865"/>
            <a:ext cx="10931856" cy="1576446"/>
          </a:xfrm>
        </p:spPr>
        <p:txBody>
          <a:bodyPr anchor="ctr">
            <a:normAutofit fontScale="90000"/>
          </a:bodyPr>
          <a:lstStyle/>
          <a:p>
            <a:r>
              <a:rPr lang="en-US" sz="4000">
                <a:solidFill>
                  <a:srgbClr val="FFFFFF"/>
                </a:solidFill>
              </a:rPr>
              <a:t>Heat pump installations are costing more than previously assumed in both medium and long term plans.</a:t>
            </a:r>
          </a:p>
        </p:txBody>
      </p:sp>
      <p:sp>
        <p:nvSpPr>
          <p:cNvPr id="4" name="Slide Number Placeholder 3">
            <a:extLst>
              <a:ext uri="{FF2B5EF4-FFF2-40B4-BE49-F238E27FC236}">
                <a16:creationId xmlns:a16="http://schemas.microsoft.com/office/drawing/2014/main" id="{64D38536-F3BA-1EB0-44EE-0C46A6AFF1D4}"/>
              </a:ext>
            </a:extLst>
          </p:cNvPr>
          <p:cNvSpPr>
            <a:spLocks noGrp="1"/>
          </p:cNvSpPr>
          <p:nvPr>
            <p:ph type="sldNum" sz="quarter" idx="12"/>
          </p:nvPr>
        </p:nvSpPr>
        <p:spPr>
          <a:xfrm>
            <a:off x="11704320" y="6455664"/>
            <a:ext cx="448056"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9</a:t>
            </a:fld>
            <a:endParaRPr lang="en-US" sz="1100">
              <a:solidFill>
                <a:schemeClr val="tx1">
                  <a:lumMod val="50000"/>
                  <a:lumOff val="50000"/>
                </a:schemeClr>
              </a:solidFill>
            </a:endParaRPr>
          </a:p>
        </p:txBody>
      </p:sp>
      <p:graphicFrame>
        <p:nvGraphicFramePr>
          <p:cNvPr id="7" name="Content Placeholder 6">
            <a:extLst>
              <a:ext uri="{FF2B5EF4-FFF2-40B4-BE49-F238E27FC236}">
                <a16:creationId xmlns:a16="http://schemas.microsoft.com/office/drawing/2014/main" id="{B381883F-B46D-7BBF-ACEB-F002C7344C53}"/>
              </a:ext>
            </a:extLst>
          </p:cNvPr>
          <p:cNvGraphicFramePr>
            <a:graphicFrameLocks noGrp="1"/>
          </p:cNvGraphicFramePr>
          <p:nvPr>
            <p:ph idx="1"/>
            <p:extLst>
              <p:ext uri="{D42A27DB-BD31-4B8C-83A1-F6EECF244321}">
                <p14:modId xmlns:p14="http://schemas.microsoft.com/office/powerpoint/2010/main" val="3597026628"/>
              </p:ext>
            </p:extLst>
          </p:nvPr>
        </p:nvGraphicFramePr>
        <p:xfrm>
          <a:off x="644056" y="2615979"/>
          <a:ext cx="10927829" cy="368940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D87EA2C6-2117-A643-EAE7-AA8D97900936}"/>
              </a:ext>
            </a:extLst>
          </p:cNvPr>
          <p:cNvSpPr txBox="1"/>
          <p:nvPr/>
        </p:nvSpPr>
        <p:spPr>
          <a:xfrm>
            <a:off x="1105264" y="6240220"/>
            <a:ext cx="10274709" cy="430887"/>
          </a:xfrm>
          <a:prstGeom prst="rect">
            <a:avLst/>
          </a:prstGeom>
          <a:noFill/>
        </p:spPr>
        <p:txBody>
          <a:bodyPr wrap="square" rtlCol="0">
            <a:spAutoFit/>
          </a:bodyPr>
          <a:lstStyle/>
          <a:p>
            <a:r>
              <a:rPr lang="en-US" sz="1100"/>
              <a:t>Sources: </a:t>
            </a:r>
            <a:r>
              <a:rPr lang="en-US" sz="1100">
                <a:hlinkClick r:id="rId3"/>
              </a:rPr>
              <a:t>Building Sector Technical Report for Decarbonization Roadmap Study, page 52</a:t>
            </a:r>
            <a:r>
              <a:rPr lang="en-US" sz="1100"/>
              <a:t>; </a:t>
            </a:r>
            <a:r>
              <a:rPr lang="en-US" sz="1100">
                <a:hlinkClick r:id="rId4"/>
              </a:rPr>
              <a:t>Energy Pathways to Decarbonization (p.97)</a:t>
            </a:r>
            <a:r>
              <a:rPr lang="en-US" sz="1100"/>
              <a:t>; </a:t>
            </a:r>
            <a:r>
              <a:rPr lang="en-US" sz="1100">
                <a:hlinkClick r:id="rId5"/>
              </a:rPr>
              <a:t>Residential </a:t>
            </a:r>
            <a:r>
              <a:rPr lang="en-US" sz="1100" err="1">
                <a:hlinkClick r:id="rId5"/>
              </a:rPr>
              <a:t>ccASHP</a:t>
            </a:r>
            <a:r>
              <a:rPr lang="en-US" sz="1100">
                <a:hlinkClick r:id="rId5"/>
              </a:rPr>
              <a:t> Building Electrification Study (slide 30)</a:t>
            </a:r>
            <a:r>
              <a:rPr lang="en-US" sz="1100"/>
              <a:t>; </a:t>
            </a:r>
            <a:r>
              <a:rPr lang="en-US" sz="1100">
                <a:hlinkClick r:id="rId6"/>
              </a:rPr>
              <a:t>Eversource Benefit-Cost Model filing in DPU Docket 21-129 – see MeasureYR1 tab, column M</a:t>
            </a:r>
            <a:r>
              <a:rPr lang="en-US" sz="1100"/>
              <a:t>; conversations with heat pump installation coaches and others.</a:t>
            </a:r>
          </a:p>
        </p:txBody>
      </p:sp>
    </p:spTree>
    <p:extLst>
      <p:ext uri="{BB962C8B-B14F-4D97-AF65-F5344CB8AC3E}">
        <p14:creationId xmlns:p14="http://schemas.microsoft.com/office/powerpoint/2010/main" val="2040231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857edc0-520f-4533-8f0e-2471aabd30f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407935E43F4149BD27F899D609E5A1" ma:contentTypeVersion="12" ma:contentTypeDescription="Create a new document." ma:contentTypeScope="" ma:versionID="b38fc039356a118f5d7ec1160359a439">
  <xsd:schema xmlns:xsd="http://www.w3.org/2001/XMLSchema" xmlns:xs="http://www.w3.org/2001/XMLSchema" xmlns:p="http://schemas.microsoft.com/office/2006/metadata/properties" xmlns:ns3="e857edc0-520f-4533-8f0e-2471aabd30f4" xmlns:ns4="f3cc449e-d972-460a-b378-179ab45bd9c2" targetNamespace="http://schemas.microsoft.com/office/2006/metadata/properties" ma:root="true" ma:fieldsID="1e13fda19e151c222d80397ac7a58c70" ns3:_="" ns4:_="">
    <xsd:import namespace="e857edc0-520f-4533-8f0e-2471aabd30f4"/>
    <xsd:import namespace="f3cc449e-d972-460a-b378-179ab45bd9c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7edc0-520f-4533-8f0e-2471aabd30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cc449e-d972-460a-b378-179ab45bd9c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C25508-4AC4-4CB0-A12A-FDB301C8EDA1}">
  <ds:schemaRefs>
    <ds:schemaRef ds:uri="http://schemas.microsoft.com/office/2006/documentManagement/types"/>
    <ds:schemaRef ds:uri="http://purl.org/dc/dcmitype/"/>
    <ds:schemaRef ds:uri="http://schemas.microsoft.com/office/2006/metadata/properties"/>
    <ds:schemaRef ds:uri="http://purl.org/dc/terms/"/>
    <ds:schemaRef ds:uri="f3cc449e-d972-460a-b378-179ab45bd9c2"/>
    <ds:schemaRef ds:uri="http://www.w3.org/XML/1998/namespace"/>
    <ds:schemaRef ds:uri="e857edc0-520f-4533-8f0e-2471aabd30f4"/>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E07A8CC9-860D-49B5-87F9-646441F4F05B}">
  <ds:schemaRefs>
    <ds:schemaRef ds:uri="e857edc0-520f-4533-8f0e-2471aabd30f4"/>
    <ds:schemaRef ds:uri="f3cc449e-d972-460a-b378-179ab45bd9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A38DC48-ED52-4659-8662-70D87FF9A9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2833</Words>
  <Application>Microsoft Office PowerPoint</Application>
  <PresentationFormat>Widescreen</PresentationFormat>
  <Paragraphs>316</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 Heat pump retrofits in Massachusetts  2020-2030</vt:lpstr>
      <vt:lpstr>Multiple valid planning frames</vt:lpstr>
      <vt:lpstr>Heat pump planning variables</vt:lpstr>
      <vt:lpstr>Variable relevance and concerns differ across frames</vt:lpstr>
      <vt:lpstr>In the emissions tracking frame, the clear gap between reality and assumptions is installation volume, but leaks and usage levels could emerge as issues.</vt:lpstr>
      <vt:lpstr>The current three-year  Mass Save plan will only accomplish 0.845* MMTCO2e out of 7.7 MMTCO2e required by 2030  – meaning that the next two three year plans will need to move 4x as fast.  But even with limited goals in current plan, results are lagging. </vt:lpstr>
      <vt:lpstr>We may spend a few more years on the slow start of the technology diffusion curve.</vt:lpstr>
      <vt:lpstr>The Mass Save benefit-cost model is robust at the individual measure level, but installation costs are rising and gas conversions were never shown as cost-effective . . .</vt:lpstr>
      <vt:lpstr>Heat pump installations are costing more than previously assumed in both medium and long term plans.</vt:lpstr>
      <vt:lpstr>Extent of fuel displacement in Mass Save heat pump program has been carefully studied, but is still unknown.</vt:lpstr>
      <vt:lpstr>Gas BCRs are &lt; 1 and Oil BCRs may drop &lt; 1 without any allowance for refrigerant leaks</vt:lpstr>
      <vt:lpstr>Average life-cycle refrigerant leakage of near 100% appears reasonable to expect.</vt:lpstr>
      <vt:lpstr>If consumers use higher cutover temperatures than hoped, the resulting diminished GHG savings may be erased by leaks.</vt:lpstr>
      <vt:lpstr>Natural gas leakage most relevant to b-c ratio and applies very roughly equally to natural gas and oil.</vt:lpstr>
      <vt:lpstr>Factoring leaks into CO2e emissions equates to a modest increase in social cost of carbon.</vt:lpstr>
      <vt:lpstr>Consumers face traps and uncertainties as they consider heat pump installations.</vt:lpstr>
      <vt:lpstr>Real world studies generally show heat pump performance well below commonly assumed 3.0 SCOP.</vt:lpstr>
      <vt:lpstr>Single Heat 1.5 Ton Pump: Pro Forma Results</vt:lpstr>
      <vt:lpstr>Gas replacements are exceeding goals, but low-income replacements are lagging.</vt:lpstr>
      <vt:lpstr>Current high incentives for heat pumps . . .</vt:lpstr>
      <vt:lpstr>Policy Dilemmas</vt:lpstr>
      <vt:lpstr>Policy Options</vt:lpstr>
      <vt:lpstr>How can we bend the curve further?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Brownsberger, William (SEN)</cp:lastModifiedBy>
  <cp:revision>4</cp:revision>
  <dcterms:created xsi:type="dcterms:W3CDTF">2023-04-01T10:09:38Z</dcterms:created>
  <dcterms:modified xsi:type="dcterms:W3CDTF">2023-11-05T11:51:54Z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0x010100FD407935E43F4149BD27F899D609E5A1</vt:lpwstr>
  </property>
</Properties>
</file>