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61" r:id="rId6"/>
    <p:sldId id="260" r:id="rId7"/>
    <p:sldId id="262" r:id="rId8"/>
    <p:sldId id="263" r:id="rId9"/>
    <p:sldId id="265" r:id="rId10"/>
    <p:sldId id="264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80D265-8DDD-44F1-8B32-8BC7AB9FD4C9}" v="300" dt="2021-01-27T21:54:22.2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5" autoAdjust="0"/>
    <p:restoredTop sz="94660"/>
  </p:normalViewPr>
  <p:slideViewPr>
    <p:cSldViewPr snapToGrid="0">
      <p:cViewPr varScale="1">
        <p:scale>
          <a:sx n="78" d="100"/>
          <a:sy n="78" d="100"/>
        </p:scale>
        <p:origin x="96" y="10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25851E-365D-4165-9C42-E7A876474CD1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ED4F60E-1E00-4C29-B553-76C231E20DA4}">
      <dgm:prSet phldrT="[Text]"/>
      <dgm:spPr/>
      <dgm:t>
        <a:bodyPr/>
        <a:lstStyle/>
        <a:p>
          <a:r>
            <a:rPr lang="en-US" dirty="0"/>
            <a:t>Phase 1 (December 14)</a:t>
          </a:r>
        </a:p>
      </dgm:t>
    </dgm:pt>
    <dgm:pt modelId="{E8CCB5B0-5D40-4848-A137-A0110C4A51B1}" type="parTrans" cxnId="{BFDBE2C7-4B54-45E4-A1E9-7ECDCA08012B}">
      <dgm:prSet/>
      <dgm:spPr/>
      <dgm:t>
        <a:bodyPr/>
        <a:lstStyle/>
        <a:p>
          <a:endParaRPr lang="en-US"/>
        </a:p>
      </dgm:t>
    </dgm:pt>
    <dgm:pt modelId="{72CDB001-9687-4AE0-B8AF-C8BF33BF43D1}" type="sibTrans" cxnId="{BFDBE2C7-4B54-45E4-A1E9-7ECDCA08012B}">
      <dgm:prSet/>
      <dgm:spPr/>
      <dgm:t>
        <a:bodyPr/>
        <a:lstStyle/>
        <a:p>
          <a:endParaRPr lang="en-US"/>
        </a:p>
      </dgm:t>
    </dgm:pt>
    <dgm:pt modelId="{328F0BC6-3EDF-4B25-B6E4-C9894E3EED21}">
      <dgm:prSet phldrT="[Text]"/>
      <dgm:spPr/>
      <dgm:t>
        <a:bodyPr/>
        <a:lstStyle/>
        <a:p>
          <a:r>
            <a:rPr lang="en-US" dirty="0"/>
            <a:t>Health Care Workers</a:t>
          </a:r>
        </a:p>
      </dgm:t>
    </dgm:pt>
    <dgm:pt modelId="{1CD6556C-DAF6-4DC1-938E-22C2492C5374}" type="parTrans" cxnId="{C85CE365-380A-4742-90CC-E37004FC5C9E}">
      <dgm:prSet/>
      <dgm:spPr/>
      <dgm:t>
        <a:bodyPr/>
        <a:lstStyle/>
        <a:p>
          <a:endParaRPr lang="en-US"/>
        </a:p>
      </dgm:t>
    </dgm:pt>
    <dgm:pt modelId="{D1A55E4C-001E-4637-A65E-97B6F96B46FD}" type="sibTrans" cxnId="{C85CE365-380A-4742-90CC-E37004FC5C9E}">
      <dgm:prSet/>
      <dgm:spPr/>
      <dgm:t>
        <a:bodyPr/>
        <a:lstStyle/>
        <a:p>
          <a:endParaRPr lang="en-US"/>
        </a:p>
      </dgm:t>
    </dgm:pt>
    <dgm:pt modelId="{D9EB9EC1-DBDD-4373-A863-69B1E32B76D6}">
      <dgm:prSet phldrT="[Text]"/>
      <dgm:spPr/>
      <dgm:t>
        <a:bodyPr/>
        <a:lstStyle/>
        <a:p>
          <a:r>
            <a:rPr lang="en-US" dirty="0"/>
            <a:t>First responders</a:t>
          </a:r>
        </a:p>
      </dgm:t>
    </dgm:pt>
    <dgm:pt modelId="{0923918C-6437-4AD4-A392-184F6FD96267}" type="parTrans" cxnId="{905B54B1-225F-42D9-B3A6-F535F73714AE}">
      <dgm:prSet/>
      <dgm:spPr/>
      <dgm:t>
        <a:bodyPr/>
        <a:lstStyle/>
        <a:p>
          <a:endParaRPr lang="en-US"/>
        </a:p>
      </dgm:t>
    </dgm:pt>
    <dgm:pt modelId="{B4BFCB01-20C5-49A6-8372-237F7AEA6D81}" type="sibTrans" cxnId="{905B54B1-225F-42D9-B3A6-F535F73714AE}">
      <dgm:prSet/>
      <dgm:spPr/>
      <dgm:t>
        <a:bodyPr/>
        <a:lstStyle/>
        <a:p>
          <a:endParaRPr lang="en-US"/>
        </a:p>
      </dgm:t>
    </dgm:pt>
    <dgm:pt modelId="{8488FC61-4052-486F-9F3E-C0025FFD9D8E}">
      <dgm:prSet phldrT="[Text]"/>
      <dgm:spPr/>
      <dgm:t>
        <a:bodyPr/>
        <a:lstStyle/>
        <a:p>
          <a:r>
            <a:rPr lang="en-US" dirty="0"/>
            <a:t>Phase 2	</a:t>
          </a:r>
          <a:br>
            <a:rPr lang="en-US" dirty="0"/>
          </a:br>
          <a:r>
            <a:rPr lang="en-US" dirty="0"/>
            <a:t>(February 1)</a:t>
          </a:r>
        </a:p>
      </dgm:t>
    </dgm:pt>
    <dgm:pt modelId="{547FDC62-55C1-4918-842D-2A9B6D8A3C3B}" type="parTrans" cxnId="{A5BBAC12-30ED-483A-8569-AEA6CB5C28B1}">
      <dgm:prSet/>
      <dgm:spPr/>
      <dgm:t>
        <a:bodyPr/>
        <a:lstStyle/>
        <a:p>
          <a:endParaRPr lang="en-US"/>
        </a:p>
      </dgm:t>
    </dgm:pt>
    <dgm:pt modelId="{1C3C85E5-1A1E-4FDB-A962-BBB4B68CE0B6}" type="sibTrans" cxnId="{A5BBAC12-30ED-483A-8569-AEA6CB5C28B1}">
      <dgm:prSet/>
      <dgm:spPr/>
      <dgm:t>
        <a:bodyPr/>
        <a:lstStyle/>
        <a:p>
          <a:endParaRPr lang="en-US"/>
        </a:p>
      </dgm:t>
    </dgm:pt>
    <dgm:pt modelId="{5B9D810B-D7AC-4D6E-A436-B4225D5192E1}">
      <dgm:prSet phldrT="[Text]"/>
      <dgm:spPr/>
      <dgm:t>
        <a:bodyPr/>
        <a:lstStyle/>
        <a:p>
          <a:r>
            <a:rPr lang="en-US" dirty="0"/>
            <a:t>75+</a:t>
          </a:r>
        </a:p>
      </dgm:t>
    </dgm:pt>
    <dgm:pt modelId="{9A8F3A7B-76D2-4F70-9B5F-A295DF96679A}" type="parTrans" cxnId="{FAEB223D-6F39-4BC2-BDAB-849C3185354A}">
      <dgm:prSet/>
      <dgm:spPr/>
      <dgm:t>
        <a:bodyPr/>
        <a:lstStyle/>
        <a:p>
          <a:endParaRPr lang="en-US"/>
        </a:p>
      </dgm:t>
    </dgm:pt>
    <dgm:pt modelId="{BFAE8C72-27FB-4D52-B929-B6993477142B}" type="sibTrans" cxnId="{FAEB223D-6F39-4BC2-BDAB-849C3185354A}">
      <dgm:prSet/>
      <dgm:spPr/>
      <dgm:t>
        <a:bodyPr/>
        <a:lstStyle/>
        <a:p>
          <a:endParaRPr lang="en-US"/>
        </a:p>
      </dgm:t>
    </dgm:pt>
    <dgm:pt modelId="{FDE57AB5-0A86-403C-9064-1CBE28FEFA21}">
      <dgm:prSet phldrT="[Text]"/>
      <dgm:spPr/>
      <dgm:t>
        <a:bodyPr/>
        <a:lstStyle/>
        <a:p>
          <a:r>
            <a:rPr lang="en-US" dirty="0"/>
            <a:t>65+ or 2 comorbidities</a:t>
          </a:r>
        </a:p>
      </dgm:t>
    </dgm:pt>
    <dgm:pt modelId="{19DFFFD2-2A9D-4D06-A492-46DF8B1665AB}" type="parTrans" cxnId="{BA544503-BE23-46F3-A5BE-09158F836E2E}">
      <dgm:prSet/>
      <dgm:spPr/>
      <dgm:t>
        <a:bodyPr/>
        <a:lstStyle/>
        <a:p>
          <a:endParaRPr lang="en-US"/>
        </a:p>
      </dgm:t>
    </dgm:pt>
    <dgm:pt modelId="{86821716-B3B0-48BE-B699-D982FCB65FC8}" type="sibTrans" cxnId="{BA544503-BE23-46F3-A5BE-09158F836E2E}">
      <dgm:prSet/>
      <dgm:spPr/>
      <dgm:t>
        <a:bodyPr/>
        <a:lstStyle/>
        <a:p>
          <a:endParaRPr lang="en-US"/>
        </a:p>
      </dgm:t>
    </dgm:pt>
    <dgm:pt modelId="{6B7BD8C4-F9FA-4855-A541-53B9FCA17932}">
      <dgm:prSet phldrT="[Text]"/>
      <dgm:spPr/>
      <dgm:t>
        <a:bodyPr/>
        <a:lstStyle/>
        <a:p>
          <a:r>
            <a:rPr lang="en-US" dirty="0"/>
            <a:t>Phase 3 </a:t>
          </a:r>
          <a:br>
            <a:rPr lang="en-US" dirty="0"/>
          </a:br>
          <a:r>
            <a:rPr lang="en-US" dirty="0"/>
            <a:t>(April?)</a:t>
          </a:r>
        </a:p>
      </dgm:t>
    </dgm:pt>
    <dgm:pt modelId="{D922A061-4A01-4EDE-89F4-08CA81BCD678}" type="parTrans" cxnId="{8F9D42F2-CAAC-4A20-8429-60F67086886B}">
      <dgm:prSet/>
      <dgm:spPr/>
      <dgm:t>
        <a:bodyPr/>
        <a:lstStyle/>
        <a:p>
          <a:endParaRPr lang="en-US"/>
        </a:p>
      </dgm:t>
    </dgm:pt>
    <dgm:pt modelId="{82A54B5D-05DE-4804-9536-73A64F2B8A3B}" type="sibTrans" cxnId="{8F9D42F2-CAAC-4A20-8429-60F67086886B}">
      <dgm:prSet/>
      <dgm:spPr/>
      <dgm:t>
        <a:bodyPr/>
        <a:lstStyle/>
        <a:p>
          <a:endParaRPr lang="en-US"/>
        </a:p>
      </dgm:t>
    </dgm:pt>
    <dgm:pt modelId="{DC9BEAE5-CFAC-4AC0-AB49-569BC2824F11}">
      <dgm:prSet phldrT="[Text]"/>
      <dgm:spPr/>
      <dgm:t>
        <a:bodyPr/>
        <a:lstStyle/>
        <a:p>
          <a:r>
            <a:rPr lang="en-US" dirty="0"/>
            <a:t>General Public</a:t>
          </a:r>
        </a:p>
      </dgm:t>
    </dgm:pt>
    <dgm:pt modelId="{ACFF5AC9-604C-444F-ABEB-ED3B504EB286}" type="parTrans" cxnId="{174A7E07-65BE-4B25-85DE-E33A3DF76EE9}">
      <dgm:prSet/>
      <dgm:spPr/>
      <dgm:t>
        <a:bodyPr/>
        <a:lstStyle/>
        <a:p>
          <a:endParaRPr lang="en-US"/>
        </a:p>
      </dgm:t>
    </dgm:pt>
    <dgm:pt modelId="{56F771BF-7F1A-4966-B04F-6E96A035CE09}" type="sibTrans" cxnId="{174A7E07-65BE-4B25-85DE-E33A3DF76EE9}">
      <dgm:prSet/>
      <dgm:spPr/>
      <dgm:t>
        <a:bodyPr/>
        <a:lstStyle/>
        <a:p>
          <a:endParaRPr lang="en-US"/>
        </a:p>
      </dgm:t>
    </dgm:pt>
    <dgm:pt modelId="{E7D87619-43A7-4EFA-8407-66020025EB90}">
      <dgm:prSet phldrT="[Text]"/>
      <dgm:spPr/>
      <dgm:t>
        <a:bodyPr/>
        <a:lstStyle/>
        <a:p>
          <a:r>
            <a:rPr lang="en-US" dirty="0"/>
            <a:t>Group residents</a:t>
          </a:r>
        </a:p>
      </dgm:t>
    </dgm:pt>
    <dgm:pt modelId="{F42F9DD4-A06C-422D-AE5D-F13DE17937E0}" type="parTrans" cxnId="{C0401E9B-1AAB-4203-82F2-283534C3C291}">
      <dgm:prSet/>
      <dgm:spPr/>
      <dgm:t>
        <a:bodyPr/>
        <a:lstStyle/>
        <a:p>
          <a:endParaRPr lang="en-US"/>
        </a:p>
      </dgm:t>
    </dgm:pt>
    <dgm:pt modelId="{A2D35716-6CE7-4260-9F43-3776704D9DF5}" type="sibTrans" cxnId="{C0401E9B-1AAB-4203-82F2-283534C3C291}">
      <dgm:prSet/>
      <dgm:spPr/>
      <dgm:t>
        <a:bodyPr/>
        <a:lstStyle/>
        <a:p>
          <a:endParaRPr lang="en-US"/>
        </a:p>
      </dgm:t>
    </dgm:pt>
    <dgm:pt modelId="{6B9F1B6C-EC74-4B2E-A640-77B57063871D}">
      <dgm:prSet phldrT="[Text]"/>
      <dgm:spPr/>
      <dgm:t>
        <a:bodyPr/>
        <a:lstStyle/>
        <a:p>
          <a:r>
            <a:rPr lang="en-US" dirty="0"/>
            <a:t>Teachers</a:t>
          </a:r>
        </a:p>
      </dgm:t>
    </dgm:pt>
    <dgm:pt modelId="{42DB4982-01F3-48A3-AE81-F7085C713C7C}" type="parTrans" cxnId="{249CAE19-3FFE-469B-B67D-1D02D6843044}">
      <dgm:prSet/>
      <dgm:spPr/>
      <dgm:t>
        <a:bodyPr/>
        <a:lstStyle/>
        <a:p>
          <a:endParaRPr lang="en-US"/>
        </a:p>
      </dgm:t>
    </dgm:pt>
    <dgm:pt modelId="{73600F35-3F74-45F5-881A-71626078BF7A}" type="sibTrans" cxnId="{249CAE19-3FFE-469B-B67D-1D02D6843044}">
      <dgm:prSet/>
      <dgm:spPr/>
      <dgm:t>
        <a:bodyPr/>
        <a:lstStyle/>
        <a:p>
          <a:endParaRPr lang="en-US"/>
        </a:p>
      </dgm:t>
    </dgm:pt>
    <dgm:pt modelId="{61CFDAFD-F3CD-4DB4-B6E3-DEA13B1BFB80}">
      <dgm:prSet phldrT="[Text]"/>
      <dgm:spPr/>
      <dgm:t>
        <a:bodyPr/>
        <a:lstStyle/>
        <a:p>
          <a:r>
            <a:rPr lang="en-US" dirty="0"/>
            <a:t>Other essential</a:t>
          </a:r>
        </a:p>
      </dgm:t>
    </dgm:pt>
    <dgm:pt modelId="{7E001D8A-781B-4284-9DEA-E6EF4ABBA7C1}" type="parTrans" cxnId="{341B8EC3-74D6-456A-A8D6-285311226C4F}">
      <dgm:prSet/>
      <dgm:spPr/>
      <dgm:t>
        <a:bodyPr/>
        <a:lstStyle/>
        <a:p>
          <a:endParaRPr lang="en-US"/>
        </a:p>
      </dgm:t>
    </dgm:pt>
    <dgm:pt modelId="{448513CA-8553-4B22-9F01-E9DAE40E5DCD}" type="sibTrans" cxnId="{341B8EC3-74D6-456A-A8D6-285311226C4F}">
      <dgm:prSet/>
      <dgm:spPr/>
      <dgm:t>
        <a:bodyPr/>
        <a:lstStyle/>
        <a:p>
          <a:endParaRPr lang="en-US"/>
        </a:p>
      </dgm:t>
    </dgm:pt>
    <dgm:pt modelId="{D5708A06-2E73-4E4B-A547-337538383E26}" type="pres">
      <dgm:prSet presAssocID="{4825851E-365D-4165-9C42-E7A876474CD1}" presName="Name0" presStyleCnt="0">
        <dgm:presLayoutVars>
          <dgm:dir/>
          <dgm:resizeHandles val="exact"/>
        </dgm:presLayoutVars>
      </dgm:prSet>
      <dgm:spPr/>
    </dgm:pt>
    <dgm:pt modelId="{4B62D523-92DF-4FA3-9231-4F31DDDA3622}" type="pres">
      <dgm:prSet presAssocID="{3ED4F60E-1E00-4C29-B553-76C231E20DA4}" presName="node" presStyleLbl="node1" presStyleIdx="0" presStyleCnt="3" custLinFactNeighborX="-39987" custLinFactNeighborY="1250">
        <dgm:presLayoutVars>
          <dgm:bulletEnabled val="1"/>
        </dgm:presLayoutVars>
      </dgm:prSet>
      <dgm:spPr/>
    </dgm:pt>
    <dgm:pt modelId="{03D1CD80-15F1-452E-839E-1F610B43297F}" type="pres">
      <dgm:prSet presAssocID="{72CDB001-9687-4AE0-B8AF-C8BF33BF43D1}" presName="sibTrans" presStyleCnt="0"/>
      <dgm:spPr/>
    </dgm:pt>
    <dgm:pt modelId="{C95183DF-D6DF-4A0B-A3DF-439168C826B1}" type="pres">
      <dgm:prSet presAssocID="{8488FC61-4052-486F-9F3E-C0025FFD9D8E}" presName="node" presStyleLbl="node1" presStyleIdx="1" presStyleCnt="3">
        <dgm:presLayoutVars>
          <dgm:bulletEnabled val="1"/>
        </dgm:presLayoutVars>
      </dgm:prSet>
      <dgm:spPr/>
    </dgm:pt>
    <dgm:pt modelId="{70C0D753-BB11-4A4D-872D-405CF01BB9F4}" type="pres">
      <dgm:prSet presAssocID="{1C3C85E5-1A1E-4FDB-A962-BBB4B68CE0B6}" presName="sibTrans" presStyleCnt="0"/>
      <dgm:spPr/>
    </dgm:pt>
    <dgm:pt modelId="{88EA81B3-CAA3-4B13-BDEE-1E181DABBDAB}" type="pres">
      <dgm:prSet presAssocID="{6B7BD8C4-F9FA-4855-A541-53B9FCA17932}" presName="node" presStyleLbl="node1" presStyleIdx="2" presStyleCnt="3">
        <dgm:presLayoutVars>
          <dgm:bulletEnabled val="1"/>
        </dgm:presLayoutVars>
      </dgm:prSet>
      <dgm:spPr/>
    </dgm:pt>
  </dgm:ptLst>
  <dgm:cxnLst>
    <dgm:cxn modelId="{BA544503-BE23-46F3-A5BE-09158F836E2E}" srcId="{8488FC61-4052-486F-9F3E-C0025FFD9D8E}" destId="{FDE57AB5-0A86-403C-9064-1CBE28FEFA21}" srcOrd="1" destOrd="0" parTransId="{19DFFFD2-2A9D-4D06-A492-46DF8B1665AB}" sibTransId="{86821716-B3B0-48BE-B699-D982FCB65FC8}"/>
    <dgm:cxn modelId="{174A7E07-65BE-4B25-85DE-E33A3DF76EE9}" srcId="{6B7BD8C4-F9FA-4855-A541-53B9FCA17932}" destId="{DC9BEAE5-CFAC-4AC0-AB49-569BC2824F11}" srcOrd="0" destOrd="0" parTransId="{ACFF5AC9-604C-444F-ABEB-ED3B504EB286}" sibTransId="{56F771BF-7F1A-4966-B04F-6E96A035CE09}"/>
    <dgm:cxn modelId="{11A46E0E-AC60-4920-AC5A-7FC7EEF243A5}" type="presOf" srcId="{8488FC61-4052-486F-9F3E-C0025FFD9D8E}" destId="{C95183DF-D6DF-4A0B-A3DF-439168C826B1}" srcOrd="0" destOrd="0" presId="urn:microsoft.com/office/officeart/2005/8/layout/hList6"/>
    <dgm:cxn modelId="{A5BBAC12-30ED-483A-8569-AEA6CB5C28B1}" srcId="{4825851E-365D-4165-9C42-E7A876474CD1}" destId="{8488FC61-4052-486F-9F3E-C0025FFD9D8E}" srcOrd="1" destOrd="0" parTransId="{547FDC62-55C1-4918-842D-2A9B6D8A3C3B}" sibTransId="{1C3C85E5-1A1E-4FDB-A962-BBB4B68CE0B6}"/>
    <dgm:cxn modelId="{67B2BF16-7420-453A-B1A3-CFE1E497D410}" type="presOf" srcId="{61CFDAFD-F3CD-4DB4-B6E3-DEA13B1BFB80}" destId="{C95183DF-D6DF-4A0B-A3DF-439168C826B1}" srcOrd="0" destOrd="4" presId="urn:microsoft.com/office/officeart/2005/8/layout/hList6"/>
    <dgm:cxn modelId="{249CAE19-3FFE-469B-B67D-1D02D6843044}" srcId="{8488FC61-4052-486F-9F3E-C0025FFD9D8E}" destId="{6B9F1B6C-EC74-4B2E-A640-77B57063871D}" srcOrd="2" destOrd="0" parTransId="{42DB4982-01F3-48A3-AE81-F7085C713C7C}" sibTransId="{73600F35-3F74-45F5-881A-71626078BF7A}"/>
    <dgm:cxn modelId="{12245223-5E6E-455A-BA07-74085464F3B6}" type="presOf" srcId="{6B7BD8C4-F9FA-4855-A541-53B9FCA17932}" destId="{88EA81B3-CAA3-4B13-BDEE-1E181DABBDAB}" srcOrd="0" destOrd="0" presId="urn:microsoft.com/office/officeart/2005/8/layout/hList6"/>
    <dgm:cxn modelId="{9DA24335-895B-4584-B869-5D37DA50EA91}" type="presOf" srcId="{FDE57AB5-0A86-403C-9064-1CBE28FEFA21}" destId="{C95183DF-D6DF-4A0B-A3DF-439168C826B1}" srcOrd="0" destOrd="2" presId="urn:microsoft.com/office/officeart/2005/8/layout/hList6"/>
    <dgm:cxn modelId="{FAEB223D-6F39-4BC2-BDAB-849C3185354A}" srcId="{8488FC61-4052-486F-9F3E-C0025FFD9D8E}" destId="{5B9D810B-D7AC-4D6E-A436-B4225D5192E1}" srcOrd="0" destOrd="0" parTransId="{9A8F3A7B-76D2-4F70-9B5F-A295DF96679A}" sibTransId="{BFAE8C72-27FB-4D52-B929-B6993477142B}"/>
    <dgm:cxn modelId="{C85CE365-380A-4742-90CC-E37004FC5C9E}" srcId="{3ED4F60E-1E00-4C29-B553-76C231E20DA4}" destId="{328F0BC6-3EDF-4B25-B6E4-C9894E3EED21}" srcOrd="0" destOrd="0" parTransId="{1CD6556C-DAF6-4DC1-938E-22C2492C5374}" sibTransId="{D1A55E4C-001E-4637-A65E-97B6F96B46FD}"/>
    <dgm:cxn modelId="{F8AB8271-DED0-4465-9CB1-4F4D4267DE93}" type="presOf" srcId="{3ED4F60E-1E00-4C29-B553-76C231E20DA4}" destId="{4B62D523-92DF-4FA3-9231-4F31DDDA3622}" srcOrd="0" destOrd="0" presId="urn:microsoft.com/office/officeart/2005/8/layout/hList6"/>
    <dgm:cxn modelId="{C0401E9B-1AAB-4203-82F2-283534C3C291}" srcId="{3ED4F60E-1E00-4C29-B553-76C231E20DA4}" destId="{E7D87619-43A7-4EFA-8407-66020025EB90}" srcOrd="2" destOrd="0" parTransId="{F42F9DD4-A06C-422D-AE5D-F13DE17937E0}" sibTransId="{A2D35716-6CE7-4260-9F43-3776704D9DF5}"/>
    <dgm:cxn modelId="{1D20C09F-E047-4DCB-921B-304AB9BFDB2C}" type="presOf" srcId="{D9EB9EC1-DBDD-4373-A863-69B1E32B76D6}" destId="{4B62D523-92DF-4FA3-9231-4F31DDDA3622}" srcOrd="0" destOrd="2" presId="urn:microsoft.com/office/officeart/2005/8/layout/hList6"/>
    <dgm:cxn modelId="{905B54B1-225F-42D9-B3A6-F535F73714AE}" srcId="{3ED4F60E-1E00-4C29-B553-76C231E20DA4}" destId="{D9EB9EC1-DBDD-4373-A863-69B1E32B76D6}" srcOrd="1" destOrd="0" parTransId="{0923918C-6437-4AD4-A392-184F6FD96267}" sibTransId="{B4BFCB01-20C5-49A6-8372-237F7AEA6D81}"/>
    <dgm:cxn modelId="{232E6EBD-4055-4958-BE47-044D95855A74}" type="presOf" srcId="{5B9D810B-D7AC-4D6E-A436-B4225D5192E1}" destId="{C95183DF-D6DF-4A0B-A3DF-439168C826B1}" srcOrd="0" destOrd="1" presId="urn:microsoft.com/office/officeart/2005/8/layout/hList6"/>
    <dgm:cxn modelId="{CEF55ABD-FAA5-451B-B10A-16AD93B05314}" type="presOf" srcId="{328F0BC6-3EDF-4B25-B6E4-C9894E3EED21}" destId="{4B62D523-92DF-4FA3-9231-4F31DDDA3622}" srcOrd="0" destOrd="1" presId="urn:microsoft.com/office/officeart/2005/8/layout/hList6"/>
    <dgm:cxn modelId="{341B8EC3-74D6-456A-A8D6-285311226C4F}" srcId="{8488FC61-4052-486F-9F3E-C0025FFD9D8E}" destId="{61CFDAFD-F3CD-4DB4-B6E3-DEA13B1BFB80}" srcOrd="3" destOrd="0" parTransId="{7E001D8A-781B-4284-9DEA-E6EF4ABBA7C1}" sibTransId="{448513CA-8553-4B22-9F01-E9DAE40E5DCD}"/>
    <dgm:cxn modelId="{BFDBE2C7-4B54-45E4-A1E9-7ECDCA08012B}" srcId="{4825851E-365D-4165-9C42-E7A876474CD1}" destId="{3ED4F60E-1E00-4C29-B553-76C231E20DA4}" srcOrd="0" destOrd="0" parTransId="{E8CCB5B0-5D40-4848-A137-A0110C4A51B1}" sibTransId="{72CDB001-9687-4AE0-B8AF-C8BF33BF43D1}"/>
    <dgm:cxn modelId="{58743AE6-8F8A-4876-80FB-62F9D4868464}" type="presOf" srcId="{4825851E-365D-4165-9C42-E7A876474CD1}" destId="{D5708A06-2E73-4E4B-A547-337538383E26}" srcOrd="0" destOrd="0" presId="urn:microsoft.com/office/officeart/2005/8/layout/hList6"/>
    <dgm:cxn modelId="{F14429E8-2FDC-42EF-934A-F0BE990AEF76}" type="presOf" srcId="{6B9F1B6C-EC74-4B2E-A640-77B57063871D}" destId="{C95183DF-D6DF-4A0B-A3DF-439168C826B1}" srcOrd="0" destOrd="3" presId="urn:microsoft.com/office/officeart/2005/8/layout/hList6"/>
    <dgm:cxn modelId="{CC9F76EC-0FC1-46AE-AF84-6D454046A931}" type="presOf" srcId="{E7D87619-43A7-4EFA-8407-66020025EB90}" destId="{4B62D523-92DF-4FA3-9231-4F31DDDA3622}" srcOrd="0" destOrd="3" presId="urn:microsoft.com/office/officeart/2005/8/layout/hList6"/>
    <dgm:cxn modelId="{A68989F1-B69A-4DEF-B5EF-595B95D364B7}" type="presOf" srcId="{DC9BEAE5-CFAC-4AC0-AB49-569BC2824F11}" destId="{88EA81B3-CAA3-4B13-BDEE-1E181DABBDAB}" srcOrd="0" destOrd="1" presId="urn:microsoft.com/office/officeart/2005/8/layout/hList6"/>
    <dgm:cxn modelId="{8F9D42F2-CAAC-4A20-8429-60F67086886B}" srcId="{4825851E-365D-4165-9C42-E7A876474CD1}" destId="{6B7BD8C4-F9FA-4855-A541-53B9FCA17932}" srcOrd="2" destOrd="0" parTransId="{D922A061-4A01-4EDE-89F4-08CA81BCD678}" sibTransId="{82A54B5D-05DE-4804-9536-73A64F2B8A3B}"/>
    <dgm:cxn modelId="{109326C3-82AF-43DE-A53F-B29FF92DC2E7}" type="presParOf" srcId="{D5708A06-2E73-4E4B-A547-337538383E26}" destId="{4B62D523-92DF-4FA3-9231-4F31DDDA3622}" srcOrd="0" destOrd="0" presId="urn:microsoft.com/office/officeart/2005/8/layout/hList6"/>
    <dgm:cxn modelId="{09EAD229-8D6A-48D3-A4B1-BC548A64D9F5}" type="presParOf" srcId="{D5708A06-2E73-4E4B-A547-337538383E26}" destId="{03D1CD80-15F1-452E-839E-1F610B43297F}" srcOrd="1" destOrd="0" presId="urn:microsoft.com/office/officeart/2005/8/layout/hList6"/>
    <dgm:cxn modelId="{090262DA-CBBE-4444-9960-3067A22782AF}" type="presParOf" srcId="{D5708A06-2E73-4E4B-A547-337538383E26}" destId="{C95183DF-D6DF-4A0B-A3DF-439168C826B1}" srcOrd="2" destOrd="0" presId="urn:microsoft.com/office/officeart/2005/8/layout/hList6"/>
    <dgm:cxn modelId="{42B0D9D1-8FB8-43EA-827E-B1B7C56D0946}" type="presParOf" srcId="{D5708A06-2E73-4E4B-A547-337538383E26}" destId="{70C0D753-BB11-4A4D-872D-405CF01BB9F4}" srcOrd="3" destOrd="0" presId="urn:microsoft.com/office/officeart/2005/8/layout/hList6"/>
    <dgm:cxn modelId="{F8668B10-97DD-4C9C-B117-3AFBA47A843A}" type="presParOf" srcId="{D5708A06-2E73-4E4B-A547-337538383E26}" destId="{88EA81B3-CAA3-4B13-BDEE-1E181DABBDAB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62D523-92DF-4FA3-9231-4F31DDDA3622}">
      <dsp:nvSpPr>
        <dsp:cNvPr id="0" name=""/>
        <dsp:cNvSpPr/>
      </dsp:nvSpPr>
      <dsp:spPr>
        <a:xfrm rot="16200000">
          <a:off x="-1027198" y="1027198"/>
          <a:ext cx="5557565" cy="3503167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0" tIns="0" rIns="222272" bIns="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Phase 1 (December 14)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/>
            <a:t>Health Care Workers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/>
            <a:t>First responders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/>
            <a:t>Group residents</a:t>
          </a:r>
        </a:p>
      </dsp:txBody>
      <dsp:txXfrm rot="5400000">
        <a:off x="1" y="1111512"/>
        <a:ext cx="3503167" cy="3334539"/>
      </dsp:txXfrm>
    </dsp:sp>
    <dsp:sp modelId="{C95183DF-D6DF-4A0B-A3DF-439168C826B1}">
      <dsp:nvSpPr>
        <dsp:cNvPr id="0" name=""/>
        <dsp:cNvSpPr/>
      </dsp:nvSpPr>
      <dsp:spPr>
        <a:xfrm rot="16200000">
          <a:off x="2740053" y="1027198"/>
          <a:ext cx="5557565" cy="3503167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0" tIns="0" rIns="222272" bIns="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Phase 2	</a:t>
          </a:r>
          <a:br>
            <a:rPr lang="en-US" sz="3500" kern="1200" dirty="0"/>
          </a:br>
          <a:r>
            <a:rPr lang="en-US" sz="3500" kern="1200" dirty="0"/>
            <a:t>(February 1)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/>
            <a:t>75+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/>
            <a:t>65+ or 2 comorbidities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/>
            <a:t>Teachers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/>
            <a:t>Other essential</a:t>
          </a:r>
        </a:p>
      </dsp:txBody>
      <dsp:txXfrm rot="5400000">
        <a:off x="3767252" y="1111512"/>
        <a:ext cx="3503167" cy="3334539"/>
      </dsp:txXfrm>
    </dsp:sp>
    <dsp:sp modelId="{88EA81B3-CAA3-4B13-BDEE-1E181DABBDAB}">
      <dsp:nvSpPr>
        <dsp:cNvPr id="0" name=""/>
        <dsp:cNvSpPr/>
      </dsp:nvSpPr>
      <dsp:spPr>
        <a:xfrm rot="16200000">
          <a:off x="6505958" y="1027198"/>
          <a:ext cx="5557565" cy="3503167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0" tIns="0" rIns="222272" bIns="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Phase 3 </a:t>
          </a:r>
          <a:br>
            <a:rPr lang="en-US" sz="3500" kern="1200" dirty="0"/>
          </a:br>
          <a:r>
            <a:rPr lang="en-US" sz="3500" kern="1200" dirty="0"/>
            <a:t>(April?)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/>
            <a:t>General Public</a:t>
          </a:r>
        </a:p>
      </dsp:txBody>
      <dsp:txXfrm rot="5400000">
        <a:off x="7533157" y="1111512"/>
        <a:ext cx="3503167" cy="33345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1728-A591-4E6C-A2D4-2D2D547CE625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099B2-1CAA-432D-913A-F5867D095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327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1728-A591-4E6C-A2D4-2D2D547CE625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099B2-1CAA-432D-913A-F5867D095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107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1728-A591-4E6C-A2D4-2D2D547CE625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099B2-1CAA-432D-913A-F5867D095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568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1728-A591-4E6C-A2D4-2D2D547CE625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099B2-1CAA-432D-913A-F5867D095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939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1728-A591-4E6C-A2D4-2D2D547CE625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099B2-1CAA-432D-913A-F5867D095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6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1728-A591-4E6C-A2D4-2D2D547CE625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099B2-1CAA-432D-913A-F5867D095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998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1728-A591-4E6C-A2D4-2D2D547CE625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099B2-1CAA-432D-913A-F5867D095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844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1728-A591-4E6C-A2D4-2D2D547CE625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099B2-1CAA-432D-913A-F5867D095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307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1728-A591-4E6C-A2D4-2D2D547CE625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099B2-1CAA-432D-913A-F5867D095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748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1728-A591-4E6C-A2D4-2D2D547CE625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099B2-1CAA-432D-913A-F5867D095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078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1728-A591-4E6C-A2D4-2D2D547CE625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099B2-1CAA-432D-913A-F5867D095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264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81728-A591-4E6C-A2D4-2D2D547CE625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099B2-1CAA-432D-913A-F5867D095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5619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52BD3-8761-49A3-AE51-537CADF619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Covid</a:t>
            </a:r>
            <a:r>
              <a:rPr lang="en-US" dirty="0"/>
              <a:t> Vaccine Rollout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A5FCCD-9BB0-4E1E-94FF-9A5FB8B3BE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Discussion on January 27, 2021</a:t>
            </a:r>
          </a:p>
        </p:txBody>
      </p:sp>
    </p:spTree>
    <p:extLst>
      <p:ext uri="{BB962C8B-B14F-4D97-AF65-F5344CB8AC3E}">
        <p14:creationId xmlns:p14="http://schemas.microsoft.com/office/powerpoint/2010/main" val="39711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F02C3-01C1-436E-8E00-B41CE2B93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18ED8-5F6A-4926-8CD4-C3955F5B9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Pandemic Context</a:t>
            </a:r>
          </a:p>
          <a:p>
            <a:r>
              <a:rPr lang="en-US" dirty="0"/>
              <a:t>National Vaccine Distribution Process</a:t>
            </a:r>
          </a:p>
          <a:p>
            <a:r>
              <a:rPr lang="en-US" dirty="0"/>
              <a:t>State’s Phased Distribution Plan</a:t>
            </a:r>
          </a:p>
          <a:p>
            <a:r>
              <a:rPr lang="en-US" dirty="0"/>
              <a:t>Getting Vaccinated Now</a:t>
            </a:r>
          </a:p>
          <a:p>
            <a:r>
              <a:rPr lang="en-US" dirty="0"/>
              <a:t>Quick Poll on Experiences</a:t>
            </a:r>
          </a:p>
          <a:p>
            <a:r>
              <a:rPr lang="en-US" dirty="0"/>
              <a:t>Discussion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388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84C8C75-32B6-448F-BA0C-71E5BDF84E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8375" y="847412"/>
            <a:ext cx="10148244" cy="578959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CFCA68E-7154-4D50-B513-32559E7C59C8}"/>
              </a:ext>
            </a:extLst>
          </p:cNvPr>
          <p:cNvSpPr txBox="1"/>
          <p:nvPr/>
        </p:nvSpPr>
        <p:spPr>
          <a:xfrm>
            <a:off x="5535826" y="140214"/>
            <a:ext cx="731828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https://www.mass.gov/info-details/covid-19-response-reporting#covid-19-interactive-data-dashboard-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61A5C07-23E1-455B-8D06-4ACDD7BBE710}"/>
              </a:ext>
            </a:extLst>
          </p:cNvPr>
          <p:cNvSpPr txBox="1"/>
          <p:nvPr/>
        </p:nvSpPr>
        <p:spPr>
          <a:xfrm>
            <a:off x="420130" y="136610"/>
            <a:ext cx="5301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Pandemic Context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643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A2755A0-E0D1-4AE0-AE63-6E6BEF0FD826}"/>
              </a:ext>
            </a:extLst>
          </p:cNvPr>
          <p:cNvSpPr txBox="1"/>
          <p:nvPr/>
        </p:nvSpPr>
        <p:spPr>
          <a:xfrm>
            <a:off x="420130" y="136610"/>
            <a:ext cx="111087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National Vaccine Distribution Process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E0EA560-9F18-4E59-A713-EC9A3B3356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1303" y="852873"/>
            <a:ext cx="8382000" cy="56959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4CD8D85-9A8B-49A4-8C44-77529B846C3E}"/>
              </a:ext>
            </a:extLst>
          </p:cNvPr>
          <p:cNvSpPr txBox="1"/>
          <p:nvPr/>
        </p:nvSpPr>
        <p:spPr>
          <a:xfrm>
            <a:off x="8263582" y="32178"/>
            <a:ext cx="609805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https://covid.cdc.gov/covid-data-tracker/#vaccinations</a:t>
            </a:r>
          </a:p>
        </p:txBody>
      </p:sp>
    </p:spTree>
    <p:extLst>
      <p:ext uri="{BB962C8B-B14F-4D97-AF65-F5344CB8AC3E}">
        <p14:creationId xmlns:p14="http://schemas.microsoft.com/office/powerpoint/2010/main" val="3365860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70BEB360-1309-42E1-93C8-20701AB220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35078635"/>
              </p:ext>
            </p:extLst>
          </p:nvPr>
        </p:nvGraphicFramePr>
        <p:xfrm>
          <a:off x="318187" y="951470"/>
          <a:ext cx="11037672" cy="55575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CA70D5-1580-4A13-9956-51AA0FEDE16E}"/>
              </a:ext>
            </a:extLst>
          </p:cNvPr>
          <p:cNvSpPr txBox="1"/>
          <p:nvPr/>
        </p:nvSpPr>
        <p:spPr>
          <a:xfrm>
            <a:off x="318187" y="211436"/>
            <a:ext cx="60980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/>
              <a:t>State’s Phased Distribution Plan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8162816-5838-422C-BA26-91FA129CCF1F}"/>
              </a:ext>
            </a:extLst>
          </p:cNvPr>
          <p:cNvSpPr txBox="1"/>
          <p:nvPr/>
        </p:nvSpPr>
        <p:spPr>
          <a:xfrm>
            <a:off x="6657203" y="115500"/>
            <a:ext cx="609805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https://www.mass.gov/info-details/covid-19-vaccine-distribution-timeline-phase-overview#phase-1-</a:t>
            </a:r>
          </a:p>
        </p:txBody>
      </p:sp>
    </p:spTree>
    <p:extLst>
      <p:ext uri="{BB962C8B-B14F-4D97-AF65-F5344CB8AC3E}">
        <p14:creationId xmlns:p14="http://schemas.microsoft.com/office/powerpoint/2010/main" val="3865582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BDD5638-97DC-483B-AC5B-44AE3E7504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880" y="936436"/>
            <a:ext cx="10211056" cy="575502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0C7ED70-96BA-4F6E-A443-958865D86F12}"/>
              </a:ext>
            </a:extLst>
          </p:cNvPr>
          <p:cNvSpPr txBox="1"/>
          <p:nvPr/>
        </p:nvSpPr>
        <p:spPr>
          <a:xfrm>
            <a:off x="701247" y="74209"/>
            <a:ext cx="60980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/>
              <a:t>Getting Vaccinated Now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DA1853-D42E-4761-B737-262107A94BAB}"/>
              </a:ext>
            </a:extLst>
          </p:cNvPr>
          <p:cNvSpPr txBox="1"/>
          <p:nvPr/>
        </p:nvSpPr>
        <p:spPr>
          <a:xfrm>
            <a:off x="5115697" y="74209"/>
            <a:ext cx="718236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https://www.mass.gov/info-details/covid-19-vaccination-locations-for-individuals-in-eligible-groups-and-phases</a:t>
            </a:r>
          </a:p>
        </p:txBody>
      </p:sp>
    </p:spTree>
    <p:extLst>
      <p:ext uri="{BB962C8B-B14F-4D97-AF65-F5344CB8AC3E}">
        <p14:creationId xmlns:p14="http://schemas.microsoft.com/office/powerpoint/2010/main" val="3596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D73D120-E295-47EA-803E-5ACA109F5C69}"/>
              </a:ext>
            </a:extLst>
          </p:cNvPr>
          <p:cNvSpPr txBox="1"/>
          <p:nvPr/>
        </p:nvSpPr>
        <p:spPr>
          <a:xfrm>
            <a:off x="432487" y="349249"/>
            <a:ext cx="111087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Getting Vaccinated Now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0376998-CE72-4BD6-8624-AB07A843DA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3135" y="1289339"/>
            <a:ext cx="7657581" cy="535791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D76B729-165B-4FF2-84DA-3D114A9A8C9F}"/>
              </a:ext>
            </a:extLst>
          </p:cNvPr>
          <p:cNvSpPr txBox="1"/>
          <p:nvPr/>
        </p:nvSpPr>
        <p:spPr>
          <a:xfrm>
            <a:off x="5078627" y="72250"/>
            <a:ext cx="711337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https://www.mass.gov/info-details/covid-19-vaccination-locations-for-individuals-in-eligible-groups-and-phases</a:t>
            </a:r>
          </a:p>
        </p:txBody>
      </p:sp>
    </p:spTree>
    <p:extLst>
      <p:ext uri="{BB962C8B-B14F-4D97-AF65-F5344CB8AC3E}">
        <p14:creationId xmlns:p14="http://schemas.microsoft.com/office/powerpoint/2010/main" val="3972318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D73D120-E295-47EA-803E-5ACA109F5C69}"/>
              </a:ext>
            </a:extLst>
          </p:cNvPr>
          <p:cNvSpPr txBox="1"/>
          <p:nvPr/>
        </p:nvSpPr>
        <p:spPr>
          <a:xfrm>
            <a:off x="432487" y="121715"/>
            <a:ext cx="111087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Getting Vaccinated Now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D76B729-165B-4FF2-84DA-3D114A9A8C9F}"/>
              </a:ext>
            </a:extLst>
          </p:cNvPr>
          <p:cNvSpPr txBox="1"/>
          <p:nvPr/>
        </p:nvSpPr>
        <p:spPr>
          <a:xfrm>
            <a:off x="5078627" y="72250"/>
            <a:ext cx="711337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https://www.mass.gov/info-details/covid-19-vaccination-locations-for-individuals-in-eligible-groups-and-phases</a:t>
            </a: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B6D9E7B6-D807-4EBB-B98C-5AA4EF2013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0352399"/>
              </p:ext>
            </p:extLst>
          </p:nvPr>
        </p:nvGraphicFramePr>
        <p:xfrm>
          <a:off x="614405" y="782370"/>
          <a:ext cx="10744888" cy="5931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8121">
                  <a:extLst>
                    <a:ext uri="{9D8B030D-6E8A-4147-A177-3AD203B41FA5}">
                      <a16:colId xmlns:a16="http://schemas.microsoft.com/office/drawing/2014/main" val="3381691452"/>
                    </a:ext>
                  </a:extLst>
                </a:gridCol>
                <a:gridCol w="7946767">
                  <a:extLst>
                    <a:ext uri="{9D8B030D-6E8A-4147-A177-3AD203B41FA5}">
                      <a16:colId xmlns:a16="http://schemas.microsoft.com/office/drawing/2014/main" val="1082687938"/>
                    </a:ext>
                  </a:extLst>
                </a:gridCol>
              </a:tblGrid>
              <a:tr h="257382">
                <a:tc>
                  <a:txBody>
                    <a:bodyPr/>
                    <a:lstStyle/>
                    <a:p>
                      <a:r>
                        <a:rPr lang="en-US" sz="2800" dirty="0"/>
                        <a:t>Site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How they said 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3438303"/>
                  </a:ext>
                </a:extLst>
              </a:tr>
              <a:tr h="387827">
                <a:tc>
                  <a:txBody>
                    <a:bodyPr/>
                    <a:lstStyle/>
                    <a:p>
                      <a:r>
                        <a:rPr lang="en-US" sz="2000" dirty="0"/>
                        <a:t>Fenway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Link to register for an appointment coming soon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67869312"/>
                  </a:ext>
                </a:extLst>
              </a:tr>
              <a:tr h="387827">
                <a:tc>
                  <a:txBody>
                    <a:bodyPr/>
                    <a:lstStyle/>
                    <a:p>
                      <a:r>
                        <a:rPr lang="en-US" sz="2000"/>
                        <a:t>Reggie Lewis Center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Check back soon for a link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36251084"/>
                  </a:ext>
                </a:extLst>
              </a:tr>
              <a:tr h="387827">
                <a:tc>
                  <a:txBody>
                    <a:bodyPr/>
                    <a:lstStyle/>
                    <a:p>
                      <a:r>
                        <a:rPr lang="en-US" sz="2000" dirty="0"/>
                        <a:t>South Boston CHC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Thank you for your interest. All of our appointments are currently full.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13138660"/>
                  </a:ext>
                </a:extLst>
              </a:tr>
              <a:tr h="387827">
                <a:tc>
                  <a:txBody>
                    <a:bodyPr/>
                    <a:lstStyle/>
                    <a:p>
                      <a:r>
                        <a:rPr lang="en-US" sz="2000" dirty="0"/>
                        <a:t>Wegmans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Blank screen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12089245"/>
                  </a:ext>
                </a:extLst>
              </a:tr>
              <a:tr h="387827">
                <a:tc>
                  <a:txBody>
                    <a:bodyPr/>
                    <a:lstStyle/>
                    <a:p>
                      <a:r>
                        <a:rPr lang="en-US" sz="2000"/>
                        <a:t>Holtzman Medical Group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No times are available in the next month . . 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3218420"/>
                  </a:ext>
                </a:extLst>
              </a:tr>
              <a:tr h="453757">
                <a:tc>
                  <a:txBody>
                    <a:bodyPr/>
                    <a:lstStyle/>
                    <a:p>
                      <a:r>
                        <a:rPr lang="en-US" sz="2000"/>
                        <a:t>CVS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None of your selected vaccines are available nearby  . . 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7668453"/>
                  </a:ext>
                </a:extLst>
              </a:tr>
              <a:tr h="669883">
                <a:tc>
                  <a:txBody>
                    <a:bodyPr/>
                    <a:lstStyle/>
                    <a:p>
                      <a:r>
                        <a:rPr lang="en-US" sz="2000"/>
                        <a:t>Atrius Health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We are currently booking appointments for individuals in Phase 1 priority groups only.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0215655"/>
                  </a:ext>
                </a:extLst>
              </a:tr>
              <a:tr h="453757">
                <a:tc>
                  <a:txBody>
                    <a:bodyPr/>
                    <a:lstStyle/>
                    <a:p>
                      <a:r>
                        <a:rPr lang="en-US" sz="2000" dirty="0"/>
                        <a:t>MAImmunizations.org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No clinics to show.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1807816"/>
                  </a:ext>
                </a:extLst>
              </a:tr>
              <a:tr h="387827">
                <a:tc>
                  <a:txBody>
                    <a:bodyPr/>
                    <a:lstStyle/>
                    <a:p>
                      <a:r>
                        <a:rPr lang="en-US" sz="2000"/>
                        <a:t>Waltham: Hannaford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There are no locations with available appointments within 30 miles  . . 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3328949"/>
                  </a:ext>
                </a:extLst>
              </a:tr>
              <a:tr h="387827">
                <a:tc>
                  <a:txBody>
                    <a:bodyPr/>
                    <a:lstStyle/>
                    <a:p>
                      <a:r>
                        <a:rPr lang="en-US" sz="2000"/>
                        <a:t>Arlington Family Practice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All appointment times are currently reserved. Please check back again later.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46809049"/>
                  </a:ext>
                </a:extLst>
              </a:tr>
              <a:tr h="726011">
                <a:tc>
                  <a:txBody>
                    <a:bodyPr/>
                    <a:lstStyle/>
                    <a:p>
                      <a:r>
                        <a:rPr lang="en-US" sz="2000"/>
                        <a:t>Gillette Stadium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“No appointments available” for today, 1/27/2021 and no link to tomorrow.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22796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3475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2FDB4EA-9D5B-40A4-94D1-BD98EE8EA7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87" y="3337087"/>
            <a:ext cx="11351547" cy="300634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A23C37E-DC7C-45FF-A03D-90A8C70C6444}"/>
              </a:ext>
            </a:extLst>
          </p:cNvPr>
          <p:cNvSpPr txBox="1"/>
          <p:nvPr/>
        </p:nvSpPr>
        <p:spPr>
          <a:xfrm>
            <a:off x="197709" y="150679"/>
            <a:ext cx="111087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Getting Vaccinated Now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0216ACD-D355-451D-B0FF-D780919FC4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1229" y="1924476"/>
            <a:ext cx="3860663" cy="85193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87BD468-C806-49EF-9EE3-9B7F7AFC7E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20947" y="319633"/>
            <a:ext cx="2732150" cy="96202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02A6371-F5A1-4B1D-AA55-5D5C42216A8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5214" y="932519"/>
            <a:ext cx="5144784" cy="1194536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A619FB53-C6D3-479A-9E4B-0CD1B7E2C0E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82815" y="1077349"/>
            <a:ext cx="3724275" cy="90487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B7247A02-8219-4EB1-B9DA-4A5F29CE339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78938" y="1755317"/>
            <a:ext cx="3612291" cy="1429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032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407935E43F4149BD27F899D609E5A1" ma:contentTypeVersion="5" ma:contentTypeDescription="Create a new document." ma:contentTypeScope="" ma:versionID="4a3d3bcda37416b562cbbb76f56021ee">
  <xsd:schema xmlns:xsd="http://www.w3.org/2001/XMLSchema" xmlns:xs="http://www.w3.org/2001/XMLSchema" xmlns:p="http://schemas.microsoft.com/office/2006/metadata/properties" xmlns:ns3="e857edc0-520f-4533-8f0e-2471aabd30f4" xmlns:ns4="f3cc449e-d972-460a-b378-179ab45bd9c2" targetNamespace="http://schemas.microsoft.com/office/2006/metadata/properties" ma:root="true" ma:fieldsID="8da99d5f760611f64b714541b6629946" ns3:_="" ns4:_="">
    <xsd:import namespace="e857edc0-520f-4533-8f0e-2471aabd30f4"/>
    <xsd:import namespace="f3cc449e-d972-460a-b378-179ab45bd9c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57edc0-520f-4533-8f0e-2471aabd30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cc449e-d972-460a-b378-179ab45bd9c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31BE49C-9F68-4DE9-AB0C-72AD2942AA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857edc0-520f-4533-8f0e-2471aabd30f4"/>
    <ds:schemaRef ds:uri="f3cc449e-d972-460a-b378-179ab45bd9c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3E19537-D69F-4F0E-8511-F516248398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F180B40-F1AC-4513-A58F-3F0B153D1BCD}">
  <ds:schemaRefs>
    <ds:schemaRef ds:uri="http://purl.org/dc/elements/1.1/"/>
    <ds:schemaRef ds:uri="e857edc0-520f-4533-8f0e-2471aabd30f4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f3cc449e-d972-460a-b378-179ab45bd9c2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170</TotalTime>
  <Words>301</Words>
  <Application>Microsoft Office PowerPoint</Application>
  <PresentationFormat>Widescreen</PresentationFormat>
  <Paragraphs>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Covid Vaccine Rollout</vt:lpstr>
      <vt:lpstr>Agenda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 Vaccine Rollout</dc:title>
  <dc:creator>Brownsberger, William (SEN)</dc:creator>
  <cp:lastModifiedBy>Brownsberger, William (SEN)</cp:lastModifiedBy>
  <cp:revision>2</cp:revision>
  <dcterms:created xsi:type="dcterms:W3CDTF">2021-01-27T19:29:32Z</dcterms:created>
  <dcterms:modified xsi:type="dcterms:W3CDTF">2021-01-27T22:19:44Z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0x010100FD407935E43F4149BD27F899D609E5A1</vt:lpwstr>
  </property>
</Properties>
</file>