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62" r:id="rId2"/>
    <p:sldId id="316" r:id="rId3"/>
    <p:sldId id="463" r:id="rId4"/>
    <p:sldId id="465" r:id="rId5"/>
    <p:sldId id="466" r:id="rId6"/>
    <p:sldId id="467" r:id="rId7"/>
    <p:sldId id="468" r:id="rId8"/>
    <p:sldId id="469" r:id="rId9"/>
    <p:sldId id="471" r:id="rId10"/>
    <p:sldId id="434" r:id="rId11"/>
    <p:sldId id="381" r:id="rId1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D2A"/>
    <a:srgbClr val="1964FF"/>
    <a:srgbClr val="0000FF"/>
    <a:srgbClr val="3399FF"/>
    <a:srgbClr val="C800C8"/>
    <a:srgbClr val="E6ECFF"/>
    <a:srgbClr val="EBEBEB"/>
    <a:srgbClr val="D9DFF3"/>
    <a:srgbClr val="CDD9FF"/>
    <a:srgbClr val="FA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7649" autoAdjust="0"/>
    <p:restoredTop sz="61587" autoAdjust="0"/>
  </p:normalViewPr>
  <p:slideViewPr>
    <p:cSldViewPr>
      <p:cViewPr varScale="1">
        <p:scale>
          <a:sx n="41" d="100"/>
          <a:sy n="41" d="100"/>
        </p:scale>
        <p:origin x="-13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71" d="100"/>
          <a:sy n="71" d="100"/>
        </p:scale>
        <p:origin x="-1843" y="82"/>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4" y="1"/>
            <a:ext cx="3043343" cy="465774"/>
          </a:xfrm>
          <a:prstGeom prst="rect">
            <a:avLst/>
          </a:prstGeom>
        </p:spPr>
        <p:txBody>
          <a:bodyPr vert="horz" lIns="92442" tIns="46223" rIns="92442" bIns="46223" rtlCol="0"/>
          <a:lstStyle>
            <a:lvl1pPr algn="r">
              <a:defRPr sz="1200"/>
            </a:lvl1pPr>
          </a:lstStyle>
          <a:p>
            <a:fld id="{02B9B867-1BA5-4D1C-9C9F-FF670E74A914}" type="datetimeFigureOut">
              <a:rPr lang="en-US" smtClean="0"/>
              <a:pPr/>
              <a:t>6/2/2014</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2442" tIns="46223" rIns="92442" bIns="46223" rtlCol="0"/>
          <a:lstStyle>
            <a:lvl1pPr algn="l">
              <a:defRPr sz="1200"/>
            </a:lvl1pPr>
          </a:lstStyle>
          <a:p>
            <a:endParaRPr lang="en-US"/>
          </a:p>
        </p:txBody>
      </p:sp>
      <p:sp>
        <p:nvSpPr>
          <p:cNvPr id="3" name="Date Placeholder 2"/>
          <p:cNvSpPr>
            <a:spLocks noGrp="1"/>
          </p:cNvSpPr>
          <p:nvPr>
            <p:ph type="dt" idx="1"/>
          </p:nvPr>
        </p:nvSpPr>
        <p:spPr>
          <a:xfrm>
            <a:off x="3978134" y="2"/>
            <a:ext cx="3043343" cy="465455"/>
          </a:xfrm>
          <a:prstGeom prst="rect">
            <a:avLst/>
          </a:prstGeom>
        </p:spPr>
        <p:txBody>
          <a:bodyPr vert="horz" lIns="92442" tIns="46223" rIns="92442" bIns="46223" rtlCol="0"/>
          <a:lstStyle>
            <a:lvl1pPr algn="r">
              <a:defRPr sz="1200"/>
            </a:lvl1pPr>
          </a:lstStyle>
          <a:p>
            <a:fld id="{2077C055-5DF7-4E9E-899D-F33290B6FDCD}" type="datetimeFigureOut">
              <a:rPr lang="en-US" smtClean="0"/>
              <a:pPr/>
              <a:t>6/2/2014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442" tIns="46223" rIns="92442" bIns="46223" rtlCol="0" anchor="ctr"/>
          <a:lstStyle/>
          <a:p>
            <a:endParaRPr lang="en-US"/>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2442" tIns="46223" rIns="92442"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032"/>
            <a:ext cx="3043343" cy="465455"/>
          </a:xfrm>
          <a:prstGeom prst="rect">
            <a:avLst/>
          </a:prstGeom>
        </p:spPr>
        <p:txBody>
          <a:bodyPr vert="horz" lIns="92442" tIns="46223" rIns="92442"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2"/>
            <a:ext cx="3043343" cy="465455"/>
          </a:xfrm>
          <a:prstGeom prst="rect">
            <a:avLst/>
          </a:prstGeom>
        </p:spPr>
        <p:txBody>
          <a:bodyPr vert="horz" lIns="92442" tIns="46223" rIns="92442" bIns="46223" rtlCol="0" anchor="b"/>
          <a:lstStyle>
            <a:lvl1pPr algn="r">
              <a:defRPr sz="1200"/>
            </a:lvl1pPr>
          </a:lstStyle>
          <a:p>
            <a:fld id="{CB066156-9C89-4BDD-B554-EC2F6D6DDC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66156-9C89-4BDD-B554-EC2F6D6DDCD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66156-9C89-4BDD-B554-EC2F6D6DDCD9}"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Green Line Ridership by Segment (typical weekday boardings)</a:t>
            </a:r>
          </a:p>
          <a:p>
            <a:pPr>
              <a:buFont typeface="Arial" pitchFamily="34" charset="0"/>
              <a:buChar char="•"/>
            </a:pPr>
            <a:r>
              <a:rPr lang="en-US" dirty="0" smtClean="0"/>
              <a:t>“B”</a:t>
            </a:r>
            <a:r>
              <a:rPr lang="en-US" baseline="0" dirty="0" smtClean="0"/>
              <a:t> Line- Boston College via Comm. Ave: 28,486</a:t>
            </a:r>
          </a:p>
          <a:p>
            <a:pPr>
              <a:buFont typeface="Arial" pitchFamily="34" charset="0"/>
              <a:buChar char="•"/>
            </a:pPr>
            <a:r>
              <a:rPr lang="en-US" baseline="0" dirty="0" smtClean="0"/>
              <a:t>“C” Line- Cleveland Circle via Beacon St: 14,718</a:t>
            </a:r>
          </a:p>
          <a:p>
            <a:pPr>
              <a:buFont typeface="Arial" pitchFamily="34" charset="0"/>
              <a:buChar char="•"/>
            </a:pPr>
            <a:r>
              <a:rPr lang="en-US" baseline="0" dirty="0" smtClean="0"/>
              <a:t>“D” Line- Riverside via Highland Branch: 22,922</a:t>
            </a:r>
          </a:p>
          <a:p>
            <a:pPr>
              <a:buFont typeface="Arial" pitchFamily="34" charset="0"/>
              <a:buChar char="•"/>
            </a:pPr>
            <a:r>
              <a:rPr lang="en-US" baseline="0" dirty="0" smtClean="0"/>
              <a:t>“E” Line- Heath St. via Huntington Ave: 19,149</a:t>
            </a:r>
          </a:p>
          <a:p>
            <a:pPr>
              <a:buFont typeface="Arial" pitchFamily="34" charset="0"/>
              <a:buChar char="•"/>
            </a:pPr>
            <a:r>
              <a:rPr lang="en-US" baseline="0" dirty="0" smtClean="0"/>
              <a:t>Top 5 Highest Ridership Stations: Coolidge Corner, Harvard Ave, Longwood Med. Area, Prudential, Brookline Village</a:t>
            </a:r>
          </a:p>
          <a:p>
            <a:pPr>
              <a:buFont typeface="Arial" pitchFamily="34" charset="0"/>
              <a:buChar char="•"/>
            </a:pPr>
            <a:endParaRPr lang="en-US" baseline="0" dirty="0" smtClean="0"/>
          </a:p>
          <a:p>
            <a:pPr>
              <a:buFont typeface="Arial" pitchFamily="34" charset="0"/>
              <a:buNone/>
            </a:pPr>
            <a:r>
              <a:rPr lang="en-US" b="1" baseline="0" dirty="0" smtClean="0"/>
              <a:t>Additional Green Line Information</a:t>
            </a:r>
          </a:p>
          <a:p>
            <a:pPr>
              <a:buFont typeface="Arial" pitchFamily="34" charset="0"/>
              <a:buChar char="•"/>
            </a:pPr>
            <a:r>
              <a:rPr lang="en-US" baseline="0" dirty="0" smtClean="0"/>
              <a:t>46 miles of track</a:t>
            </a:r>
          </a:p>
          <a:p>
            <a:pPr>
              <a:buFont typeface="Arial" pitchFamily="34" charset="0"/>
              <a:buChar char="•"/>
            </a:pPr>
            <a:r>
              <a:rPr lang="en-US" baseline="0" dirty="0" smtClean="0"/>
              <a:t>23 miles of overhead catenary wire</a:t>
            </a:r>
          </a:p>
          <a:p>
            <a:pPr>
              <a:buFont typeface="Arial" pitchFamily="34" charset="0"/>
              <a:buChar char="•"/>
            </a:pPr>
            <a:r>
              <a:rPr lang="en-US" baseline="0" dirty="0" smtClean="0"/>
              <a:t>64 grade crossings</a:t>
            </a:r>
          </a:p>
          <a:p>
            <a:pPr>
              <a:buFont typeface="Arial" pitchFamily="34" charset="0"/>
              <a:buChar char="•"/>
            </a:pPr>
            <a:r>
              <a:rPr lang="en-US" baseline="0" dirty="0" smtClean="0"/>
              <a:t>91 switches, 497 signals, 497 track circuits, and 40 switch heaters </a:t>
            </a:r>
          </a:p>
          <a:p>
            <a:pPr>
              <a:buFont typeface="Arial" pitchFamily="34" charset="0"/>
              <a:buChar char="•"/>
            </a:pPr>
            <a:r>
              <a:rPr lang="en-US" baseline="0" dirty="0" smtClean="0"/>
              <a:t>10 unit sub-stations (circuit breakers, transformers, and distribution equipment)</a:t>
            </a:r>
          </a:p>
          <a:p>
            <a:pPr>
              <a:buFont typeface="Arial" pitchFamily="34" charset="0"/>
              <a:buChar char="•"/>
            </a:pPr>
            <a:r>
              <a:rPr lang="en-US" baseline="0" dirty="0" smtClean="0"/>
              <a:t>750,000 feet of DC feeder cable [30 years useful life]</a:t>
            </a:r>
          </a:p>
          <a:p>
            <a:pPr>
              <a:buFont typeface="Arial" pitchFamily="34" charset="0"/>
              <a:buChar char="•"/>
            </a:pPr>
            <a:r>
              <a:rPr lang="en-US" baseline="0" dirty="0" smtClean="0"/>
              <a:t>2,019 MBTA parking spaces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B066156-9C89-4BDD-B554-EC2F6D6DDCD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B Line </a:t>
            </a:r>
            <a:r>
              <a:rPr lang="en-US" i="1" dirty="0" smtClean="0">
                <a:latin typeface="Arial" pitchFamily="34" charset="0"/>
                <a:cs typeface="Arial" pitchFamily="34" charset="0"/>
              </a:rPr>
              <a:t>before</a:t>
            </a:r>
            <a:r>
              <a:rPr lang="en-US" dirty="0" smtClean="0">
                <a:latin typeface="Arial" pitchFamily="34" charset="0"/>
                <a:cs typeface="Arial" pitchFamily="34" charset="0"/>
              </a:rPr>
              <a:t> 2004 consolidations </a:t>
            </a:r>
            <a:r>
              <a:rPr lang="en-US" dirty="0" smtClean="0">
                <a:solidFill>
                  <a:schemeClr val="bg1">
                    <a:lumMod val="50000"/>
                  </a:schemeClr>
                </a:solidFill>
                <a:latin typeface="Arial" pitchFamily="34" charset="0"/>
                <a:cs typeface="Arial" pitchFamily="34" charset="0"/>
              </a:rPr>
              <a:t>average spacing= 997 feet</a:t>
            </a:r>
          </a:p>
          <a:p>
            <a:pPr defTabSz="914372"/>
            <a:r>
              <a:rPr lang="en-US" dirty="0" smtClean="0">
                <a:latin typeface="Arial" pitchFamily="34" charset="0"/>
                <a:cs typeface="Arial" pitchFamily="34" charset="0"/>
              </a:rPr>
              <a:t>B Line </a:t>
            </a:r>
            <a:r>
              <a:rPr lang="en-US" i="1" dirty="0" smtClean="0">
                <a:latin typeface="Arial" pitchFamily="34" charset="0"/>
                <a:cs typeface="Arial" pitchFamily="34" charset="0"/>
              </a:rPr>
              <a:t>after</a:t>
            </a:r>
            <a:r>
              <a:rPr lang="en-US" dirty="0" smtClean="0">
                <a:latin typeface="Arial" pitchFamily="34" charset="0"/>
                <a:cs typeface="Arial" pitchFamily="34" charset="0"/>
              </a:rPr>
              <a:t> 2004 consolidations </a:t>
            </a:r>
            <a:r>
              <a:rPr lang="en-US" dirty="0" smtClean="0">
                <a:solidFill>
                  <a:schemeClr val="bg1">
                    <a:lumMod val="50000"/>
                  </a:schemeClr>
                </a:solidFill>
                <a:latin typeface="Arial" pitchFamily="34" charset="0"/>
                <a:cs typeface="Arial" pitchFamily="34" charset="0"/>
              </a:rPr>
              <a:t>average spacing= 1,231 feet</a:t>
            </a:r>
          </a:p>
          <a:p>
            <a:pPr defTabSz="914372"/>
            <a:r>
              <a:rPr lang="en-US" dirty="0" smtClean="0"/>
              <a:t>Average spacing of Babcock, Pleasant, St. Paul and BU West= 695 feet</a:t>
            </a:r>
            <a:r>
              <a:rPr lang="en-US" dirty="0" smtClean="0">
                <a:sym typeface="Wingdings" pitchFamily="2" charset="2"/>
              </a:rPr>
              <a:t> </a:t>
            </a:r>
            <a:r>
              <a:rPr lang="en-US" b="1" dirty="0" smtClean="0">
                <a:sym typeface="Wingdings" pitchFamily="2" charset="2"/>
              </a:rPr>
              <a:t>STATIONS TOO CLOSE</a:t>
            </a:r>
            <a:endParaRPr lang="en-US" b="1" dirty="0" smtClean="0"/>
          </a:p>
          <a:p>
            <a:pPr defTabSz="914372"/>
            <a:endParaRPr lang="en-US" dirty="0" smtClean="0"/>
          </a:p>
          <a:p>
            <a:r>
              <a:rPr lang="en-US" dirty="0" smtClean="0"/>
              <a:t>B</a:t>
            </a:r>
            <a:r>
              <a:rPr lang="en-US" baseline="0" dirty="0" smtClean="0"/>
              <a:t> Line customers in the aggregate saved a net 28.4 passenger-hours of travel time each day with the 2004 change, or over 8,000 passenger-hours each year</a:t>
            </a:r>
          </a:p>
          <a:p>
            <a:r>
              <a:rPr lang="en-US" baseline="0" dirty="0" smtClean="0"/>
              <a:t>Survey data from 2005 showed </a:t>
            </a:r>
            <a:r>
              <a:rPr lang="en-US" b="1" baseline="0" dirty="0" smtClean="0"/>
              <a:t>widespread support </a:t>
            </a:r>
            <a:r>
              <a:rPr lang="en-US" baseline="0" dirty="0" smtClean="0"/>
              <a:t>for the consolidation effort.</a:t>
            </a:r>
          </a:p>
          <a:p>
            <a:endParaRPr lang="en-US" baseline="0" dirty="0" smtClean="0"/>
          </a:p>
          <a:p>
            <a:r>
              <a:rPr lang="en-US" baseline="0" dirty="0" smtClean="0"/>
              <a:t>B Line average travel speed: 7.8 MPH</a:t>
            </a:r>
          </a:p>
          <a:p>
            <a:endParaRPr lang="en-US" baseline="0" dirty="0" smtClean="0"/>
          </a:p>
          <a:p>
            <a:r>
              <a:rPr lang="en-US" b="1" baseline="0" dirty="0" smtClean="0"/>
              <a:t>C Line</a:t>
            </a:r>
            <a:r>
              <a:rPr lang="en-US" baseline="0" dirty="0" smtClean="0"/>
              <a:t> average stop spacing: 998 feet</a:t>
            </a:r>
          </a:p>
          <a:p>
            <a:pPr defTabSz="914386"/>
            <a:r>
              <a:rPr lang="en-US" b="0" baseline="0" dirty="0" smtClean="0"/>
              <a:t>C Line</a:t>
            </a:r>
            <a:r>
              <a:rPr lang="en-US" baseline="0" dirty="0" smtClean="0"/>
              <a:t> average stop spacing: 6.9 MPH</a:t>
            </a:r>
          </a:p>
          <a:p>
            <a:pPr defTabSz="914386"/>
            <a:endParaRPr lang="en-US" baseline="0" dirty="0" smtClean="0"/>
          </a:p>
          <a:p>
            <a:pPr defTabSz="914386"/>
            <a:r>
              <a:rPr lang="en-US" b="1" baseline="0" dirty="0" smtClean="0"/>
              <a:t>D Line</a:t>
            </a:r>
            <a:r>
              <a:rPr lang="en-US" baseline="0" dirty="0" smtClean="0"/>
              <a:t> average stop spacing: 4026 feet</a:t>
            </a:r>
          </a:p>
          <a:p>
            <a:pPr defTabSz="914386"/>
            <a:r>
              <a:rPr lang="en-US" b="0" baseline="0" dirty="0" smtClean="0"/>
              <a:t>D Line</a:t>
            </a:r>
            <a:r>
              <a:rPr lang="en-US" baseline="0" dirty="0" smtClean="0"/>
              <a:t> average stop spacing: 19.5 MPH</a:t>
            </a:r>
          </a:p>
          <a:p>
            <a:endParaRPr lang="en-US" baseline="0" dirty="0" smtClean="0"/>
          </a:p>
          <a:p>
            <a:endParaRPr lang="en-US" baseline="0" dirty="0" smtClean="0"/>
          </a:p>
          <a:p>
            <a:endParaRPr lang="en-US" baseline="0" dirty="0" smtClean="0"/>
          </a:p>
          <a:p>
            <a:pPr defTabSz="914372"/>
            <a:endParaRPr lang="en-US" dirty="0" smtClean="0"/>
          </a:p>
          <a:p>
            <a:endParaRPr lang="en-US" dirty="0"/>
          </a:p>
        </p:txBody>
      </p:sp>
      <p:sp>
        <p:nvSpPr>
          <p:cNvPr id="4" name="Slide Number Placeholder 3"/>
          <p:cNvSpPr>
            <a:spLocks noGrp="1"/>
          </p:cNvSpPr>
          <p:nvPr>
            <p:ph type="sldNum" sz="quarter" idx="10"/>
          </p:nvPr>
        </p:nvSpPr>
        <p:spPr/>
        <p:txBody>
          <a:bodyPr/>
          <a:lstStyle/>
          <a:p>
            <a:fld id="{CB066156-9C89-4BDD-B554-EC2F6D6DDCD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Frequency: Peak/Off-Peak Scheduled Headways by Line (weekdays)</a:t>
            </a:r>
          </a:p>
          <a:p>
            <a:pPr>
              <a:buFont typeface="Arial" pitchFamily="34" charset="0"/>
              <a:buChar char="•"/>
            </a:pPr>
            <a:r>
              <a:rPr lang="en-US" dirty="0" smtClean="0"/>
              <a:t>“B”</a:t>
            </a:r>
            <a:r>
              <a:rPr lang="en-US" baseline="0" dirty="0" smtClean="0"/>
              <a:t> Line- Boston College via Comm. Ave:     Peak=7 min      Off-Peak=9 min</a:t>
            </a:r>
          </a:p>
          <a:p>
            <a:pPr>
              <a:buFont typeface="Arial" pitchFamily="34" charset="0"/>
              <a:buChar char="•"/>
            </a:pPr>
            <a:r>
              <a:rPr lang="en-US" baseline="0" dirty="0" smtClean="0"/>
              <a:t>“C” Line- Cleveland Circle via Beacon St:      Peak=6 min      Off-Peak=10 min</a:t>
            </a:r>
          </a:p>
          <a:p>
            <a:pPr>
              <a:buFont typeface="Arial" pitchFamily="34" charset="0"/>
              <a:buChar char="•"/>
            </a:pPr>
            <a:r>
              <a:rPr lang="en-US" baseline="0" dirty="0" smtClean="0"/>
              <a:t>“D” Line- Riverside via Highland Branch:      Peak=7 min      Off-Peak=11 min</a:t>
            </a:r>
          </a:p>
          <a:p>
            <a:pPr>
              <a:buFont typeface="Arial" pitchFamily="34" charset="0"/>
              <a:buChar char="•"/>
            </a:pPr>
            <a:r>
              <a:rPr lang="en-US" baseline="0" dirty="0" smtClean="0"/>
              <a:t>“E” Line- Heath St. via Huntington Ave:       Peak=6 min      Off-Peak=8 min</a:t>
            </a:r>
          </a:p>
          <a:p>
            <a:endParaRPr lang="en-US" dirty="0" smtClean="0"/>
          </a:p>
          <a:p>
            <a:r>
              <a:rPr lang="en-US" dirty="0" smtClean="0"/>
              <a:t>Key Activity Centers: Boston</a:t>
            </a:r>
            <a:r>
              <a:rPr lang="en-US" baseline="0" dirty="0" smtClean="0"/>
              <a:t> College (B), Boston University stations (B), Coolidge Corner (C), Fenway (D), Copley (E), Prudential (E), Symphony (E), Northeastern (E), Museum of Fine Arts (E), Longwood Medical Area (E), North Station and Downtown Boston area stations</a:t>
            </a:r>
          </a:p>
          <a:p>
            <a:endParaRPr lang="en-US" baseline="0" dirty="0" smtClean="0"/>
          </a:p>
          <a:p>
            <a:r>
              <a:rPr lang="en-US" b="1" dirty="0" smtClean="0"/>
              <a:t>The MBTA Green Line Fleet consists of 215 cars and is comprised of three different vehicle types:</a:t>
            </a:r>
          </a:p>
          <a:p>
            <a:pPr lvl="0">
              <a:buFont typeface="Arial" pitchFamily="34" charset="0"/>
              <a:buChar char="•"/>
            </a:pPr>
            <a:r>
              <a:rPr lang="en-US" dirty="0" smtClean="0"/>
              <a:t>111 Type 7 cars manufactured by </a:t>
            </a:r>
            <a:r>
              <a:rPr lang="en-US" dirty="0" err="1" smtClean="0"/>
              <a:t>Kinkisharyo</a:t>
            </a:r>
            <a:r>
              <a:rPr lang="en-US" dirty="0" smtClean="0"/>
              <a:t> (late 1980s) </a:t>
            </a:r>
          </a:p>
          <a:p>
            <a:pPr lvl="0">
              <a:buFont typeface="Arial" pitchFamily="34" charset="0"/>
              <a:buChar char="•"/>
            </a:pPr>
            <a:r>
              <a:rPr lang="en-US" dirty="0" smtClean="0"/>
              <a:t>94 low floor Type 8 cars manufactured by </a:t>
            </a:r>
            <a:r>
              <a:rPr lang="en-US" dirty="0" err="1" smtClean="0"/>
              <a:t>Ansaldo</a:t>
            </a:r>
            <a:r>
              <a:rPr lang="en-US" dirty="0" smtClean="0"/>
              <a:t> Breda (early to late 2000s) </a:t>
            </a:r>
          </a:p>
          <a:p>
            <a:pPr lvl="0">
              <a:buFont typeface="Arial" pitchFamily="34" charset="0"/>
              <a:buChar char="•"/>
            </a:pPr>
            <a:r>
              <a:rPr lang="en-US" dirty="0" smtClean="0"/>
              <a:t>Current service levels require 146 vehicles for peak revenue service on the green line</a:t>
            </a:r>
          </a:p>
          <a:p>
            <a:endParaRPr lang="en-US" dirty="0" smtClean="0"/>
          </a:p>
          <a:p>
            <a:r>
              <a:rPr lang="en-US" b="1" dirty="0" smtClean="0"/>
              <a:t>The Type 7 Fleet is undergoing a Selective Systems Improvement Program designed to improve vehicle reliability and performance:</a:t>
            </a:r>
          </a:p>
          <a:p>
            <a:pPr lvl="0">
              <a:buFont typeface="Arial" pitchFamily="34" charset="0"/>
              <a:buChar char="•"/>
            </a:pPr>
            <a:r>
              <a:rPr lang="en-US" dirty="0" smtClean="0"/>
              <a:t>86 Light Rail Vehicles being overhauled by </a:t>
            </a:r>
            <a:r>
              <a:rPr lang="en-US" dirty="0" err="1" smtClean="0"/>
              <a:t>Alstom</a:t>
            </a:r>
            <a:r>
              <a:rPr lang="en-US" dirty="0" smtClean="0"/>
              <a:t> Transportation in Hornell NY, for a total contract price of $115 Million</a:t>
            </a:r>
          </a:p>
          <a:p>
            <a:pPr lvl="0">
              <a:buFont typeface="Arial" pitchFamily="34" charset="0"/>
              <a:buChar char="•"/>
            </a:pPr>
            <a:r>
              <a:rPr lang="en-US" dirty="0" smtClean="0"/>
              <a:t>Vehicles originally delivered by </a:t>
            </a:r>
            <a:r>
              <a:rPr lang="en-US" dirty="0" err="1" smtClean="0"/>
              <a:t>Kinkisharyo</a:t>
            </a:r>
            <a:r>
              <a:rPr lang="en-US" dirty="0" smtClean="0"/>
              <a:t> in 1986-87</a:t>
            </a:r>
          </a:p>
          <a:p>
            <a:pPr lvl="0">
              <a:buFont typeface="Arial" pitchFamily="34" charset="0"/>
              <a:buChar char="•"/>
            </a:pPr>
            <a:r>
              <a:rPr lang="en-US" dirty="0" smtClean="0"/>
              <a:t>Scope of work to focus on preserving the integrity of the structure, roof, and exterior, and also to restore the reliability</a:t>
            </a:r>
          </a:p>
          <a:p>
            <a:pPr lvl="0">
              <a:buFont typeface="Arial" pitchFamily="34" charset="0"/>
              <a:buChar char="•"/>
            </a:pPr>
            <a:r>
              <a:rPr lang="en-US" dirty="0" smtClean="0"/>
              <a:t>Key benefits to riders include:</a:t>
            </a:r>
          </a:p>
          <a:p>
            <a:pPr lvl="1">
              <a:buFont typeface="Courier New" pitchFamily="49" charset="0"/>
              <a:buChar char="o"/>
            </a:pPr>
            <a:r>
              <a:rPr lang="en-US" dirty="0" smtClean="0"/>
              <a:t>Convert to all LED lighting</a:t>
            </a:r>
          </a:p>
          <a:p>
            <a:pPr lvl="1">
              <a:buFont typeface="Courier New" pitchFamily="49" charset="0"/>
              <a:buChar char="o"/>
            </a:pPr>
            <a:r>
              <a:rPr lang="en-US" dirty="0" smtClean="0"/>
              <a:t>New seats and interior</a:t>
            </a:r>
          </a:p>
          <a:p>
            <a:pPr lvl="1">
              <a:buFont typeface="Courier New" pitchFamily="49" charset="0"/>
              <a:buChar char="o"/>
            </a:pPr>
            <a:r>
              <a:rPr lang="en-US" dirty="0" smtClean="0"/>
              <a:t>ADA compliant door warnings and signals</a:t>
            </a:r>
          </a:p>
          <a:p>
            <a:pPr lvl="1">
              <a:buFont typeface="Courier New" pitchFamily="49" charset="0"/>
              <a:buChar char="o"/>
            </a:pPr>
            <a:r>
              <a:rPr lang="en-US" dirty="0" smtClean="0"/>
              <a:t>Improved HVAC capacity </a:t>
            </a:r>
          </a:p>
          <a:p>
            <a:pPr lvl="0">
              <a:buFont typeface="Arial" pitchFamily="34" charset="0"/>
              <a:buChar char="•"/>
            </a:pPr>
            <a:r>
              <a:rPr lang="en-US" dirty="0" smtClean="0"/>
              <a:t>Pilot Vehicle to be delivered early Fall 2014, Final Vehicle to be delivered Fall of 2016</a:t>
            </a:r>
          </a:p>
          <a:p>
            <a:r>
              <a:rPr lang="en-US" dirty="0" smtClean="0"/>
              <a:t> </a:t>
            </a:r>
          </a:p>
          <a:p>
            <a:r>
              <a:rPr lang="en-US" b="1" dirty="0" smtClean="0"/>
              <a:t>Governor’s “Way Forward” plan calls for replacement of the Green Line Type 7 and Type 8 Fleet In 2020</a:t>
            </a:r>
            <a:endParaRPr lang="en-US" dirty="0"/>
          </a:p>
        </p:txBody>
      </p:sp>
      <p:sp>
        <p:nvSpPr>
          <p:cNvPr id="4" name="Slide Number Placeholder 3"/>
          <p:cNvSpPr>
            <a:spLocks noGrp="1"/>
          </p:cNvSpPr>
          <p:nvPr>
            <p:ph type="sldNum" sz="quarter" idx="10"/>
          </p:nvPr>
        </p:nvSpPr>
        <p:spPr/>
        <p:txBody>
          <a:bodyPr/>
          <a:lstStyle/>
          <a:p>
            <a:fld id="{CB066156-9C89-4BDD-B554-EC2F6D6DDCD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Green Line Power Study: </a:t>
            </a:r>
            <a:r>
              <a:rPr lang="en-US" dirty="0" smtClean="0"/>
              <a:t>funds a study of power needs and capacity on the Green Line based on use of No. 8 car= $3.93 million FY14-18</a:t>
            </a:r>
          </a:p>
          <a:p>
            <a:endParaRPr lang="en-US" dirty="0" smtClean="0"/>
          </a:p>
          <a:p>
            <a:r>
              <a:rPr lang="en-US" b="1" dirty="0" smtClean="0"/>
              <a:t>Green Line Frog Replacement Program</a:t>
            </a:r>
            <a:r>
              <a:rPr lang="en-US" dirty="0" smtClean="0"/>
              <a:t>: includes survey, design, and fieldwork necessary to replace existing frogs (to enable crossovers between tracks) throughout the Green Line= $5 million FY14-18</a:t>
            </a:r>
          </a:p>
          <a:p>
            <a:endParaRPr lang="en-US" dirty="0" smtClean="0"/>
          </a:p>
          <a:p>
            <a:r>
              <a:rPr lang="en-US" dirty="0" smtClean="0"/>
              <a:t>*note on 3 car trains: MBTA current power system limits additional 3 car trains at peak periods </a:t>
            </a:r>
          </a:p>
          <a:p>
            <a:endParaRPr lang="en-US" dirty="0"/>
          </a:p>
        </p:txBody>
      </p:sp>
      <p:sp>
        <p:nvSpPr>
          <p:cNvPr id="4" name="Slide Number Placeholder 3"/>
          <p:cNvSpPr>
            <a:spLocks noGrp="1"/>
          </p:cNvSpPr>
          <p:nvPr>
            <p:ph type="sldNum" sz="quarter" idx="10"/>
          </p:nvPr>
        </p:nvSpPr>
        <p:spPr/>
        <p:txBody>
          <a:bodyPr/>
          <a:lstStyle/>
          <a:p>
            <a:fld id="{CB066156-9C89-4BDD-B554-EC2F6D6DDCD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Green Line</a:t>
            </a:r>
            <a:r>
              <a:rPr lang="en-US" b="1" baseline="0" dirty="0" smtClean="0"/>
              <a:t> Real-Time Tracking System: </a:t>
            </a:r>
            <a:r>
              <a:rPr lang="en-US" baseline="0" dirty="0" smtClean="0"/>
              <a:t>project covers both a consolidated real-time prediction and alerts system and a full CAD/AVL system for the Green Line= $13.43 million FY14-18</a:t>
            </a:r>
          </a:p>
          <a:p>
            <a:pPr>
              <a:buFont typeface="Arial" pitchFamily="34" charset="0"/>
              <a:buChar char="•"/>
            </a:pPr>
            <a:r>
              <a:rPr lang="en-US" baseline="0" dirty="0" smtClean="0"/>
              <a:t>Planned launch: December 2014</a:t>
            </a:r>
          </a:p>
          <a:p>
            <a:pPr>
              <a:buFont typeface="Arial" pitchFamily="34" charset="0"/>
              <a:buChar char="•"/>
            </a:pPr>
            <a:r>
              <a:rPr lang="en-US" baseline="0" dirty="0" smtClean="0"/>
              <a:t>Planned countdown signage and apps: 2015</a:t>
            </a:r>
          </a:p>
          <a:p>
            <a:pPr>
              <a:buFont typeface="Arial" pitchFamily="34" charset="0"/>
              <a:buChar char="•"/>
            </a:pPr>
            <a:r>
              <a:rPr lang="en-US" baseline="0" dirty="0" smtClean="0"/>
              <a:t>Critical step towards TSP and PTC</a:t>
            </a:r>
          </a:p>
          <a:p>
            <a:endParaRPr lang="en-US" baseline="0" dirty="0" smtClean="0"/>
          </a:p>
        </p:txBody>
      </p:sp>
      <p:sp>
        <p:nvSpPr>
          <p:cNvPr id="4" name="Slide Number Placeholder 3"/>
          <p:cNvSpPr>
            <a:spLocks noGrp="1"/>
          </p:cNvSpPr>
          <p:nvPr>
            <p:ph type="sldNum" sz="quarter" idx="10"/>
          </p:nvPr>
        </p:nvSpPr>
        <p:spPr/>
        <p:txBody>
          <a:bodyPr/>
          <a:lstStyle/>
          <a:p>
            <a:fld id="{CB066156-9C89-4BDD-B554-EC2F6D6DDCD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Green Line Interim Accessibility Improvements</a:t>
            </a:r>
            <a:r>
              <a:rPr lang="en-US" dirty="0" smtClean="0"/>
              <a:t>: funds construction of temporary platforms and lifts at several Green Line stations=$1.44 million in FY14-18</a:t>
            </a:r>
          </a:p>
          <a:p>
            <a:endParaRPr lang="en-US" b="1" dirty="0" smtClean="0"/>
          </a:p>
          <a:p>
            <a:r>
              <a:rPr lang="en-US" b="1" dirty="0" smtClean="0"/>
              <a:t>Green Line Light Rail Accessibility Program- Surface Stations (B, C, &amp; E Lines): </a:t>
            </a:r>
            <a:r>
              <a:rPr lang="en-US" dirty="0" smtClean="0"/>
              <a:t>includes raising platforms, installing new kiosks, benches, signage and other necessary improvements to make stations ADA accessible; other misc. improvements: new headhouses, new installation of elevators and escalators, new shelters, and new lighting=$32.7 million authorized budget  </a:t>
            </a:r>
          </a:p>
          <a:p>
            <a:endParaRPr lang="en-US" dirty="0" smtClean="0"/>
          </a:p>
          <a:p>
            <a:pPr>
              <a:buFont typeface="Arial" pitchFamily="34" charset="0"/>
              <a:buChar char="•"/>
            </a:pPr>
            <a:r>
              <a:rPr lang="en-US" b="1" dirty="0" smtClean="0"/>
              <a:t>Stations include</a:t>
            </a:r>
            <a:r>
              <a:rPr lang="en-US" dirty="0" smtClean="0"/>
              <a:t>: Park Street, Haymarket, Government Center, Arlington, Copley, Kenmore, Boston College, Brookline Village, Longwood, Symphony, Hynes, Science Park, and Wollaston Stations</a:t>
            </a:r>
          </a:p>
          <a:p>
            <a:pPr>
              <a:buFont typeface="Arial" pitchFamily="34" charset="0"/>
              <a:buChar char="•"/>
            </a:pPr>
            <a:endParaRPr lang="en-US" dirty="0" smtClean="0"/>
          </a:p>
          <a:p>
            <a:r>
              <a:rPr lang="en-US" b="1" dirty="0" smtClean="0"/>
              <a:t>Government Center Station</a:t>
            </a:r>
            <a:r>
              <a:rPr lang="en-US" dirty="0" smtClean="0"/>
              <a:t>: includes new headhouse on City Hall Plaza, new raised platforms, new electrical substation, installation of a new elevator, LED signage and accessible fare collection equipment=$67.79 million in FY14-18</a:t>
            </a:r>
          </a:p>
          <a:p>
            <a:endParaRPr lang="en-US" b="1" dirty="0" smtClean="0"/>
          </a:p>
          <a:p>
            <a:r>
              <a:rPr lang="en-US" b="1" dirty="0" smtClean="0"/>
              <a:t>Park Street Stair Replacement</a:t>
            </a:r>
            <a:r>
              <a:rPr lang="en-US" dirty="0" smtClean="0"/>
              <a:t>: funds the replacement of the steel staircase structures leading to the upper level of Park Street station= $0.8 million in FY14-18</a:t>
            </a:r>
          </a:p>
          <a:p>
            <a:endParaRPr lang="en-US" dirty="0" smtClean="0">
              <a:ea typeface="Calibri"/>
              <a:cs typeface="Times New Roman"/>
            </a:endParaRPr>
          </a:p>
          <a:p>
            <a:r>
              <a:rPr lang="en-US" b="1" dirty="0" smtClean="0">
                <a:ea typeface="Calibri"/>
                <a:cs typeface="Times New Roman"/>
              </a:rPr>
              <a:t>Plan for Accessible Transit Infrastructure (PATI) </a:t>
            </a:r>
            <a:r>
              <a:rPr lang="en-US" dirty="0" smtClean="0">
                <a:ea typeface="Calibri"/>
                <a:cs typeface="Times New Roman"/>
              </a:rPr>
              <a:t>is an initiative to identify barriers to accessibility within the MBTA’s infrastructure and to understand which barriers warrant the highest priority for removal.  This undertaking is broken down in into 3 phases:</a:t>
            </a:r>
          </a:p>
          <a:p>
            <a:pPr marL="344231" indent="-344231">
              <a:lnSpc>
                <a:spcPct val="115000"/>
              </a:lnSpc>
              <a:spcAft>
                <a:spcPts val="1004"/>
              </a:spcAft>
              <a:buFont typeface="+mj-lt"/>
              <a:buAutoNum type="arabicPeriod"/>
            </a:pPr>
            <a:r>
              <a:rPr lang="en-US" dirty="0" smtClean="0">
                <a:ea typeface="Calibri"/>
                <a:cs typeface="Times New Roman"/>
              </a:rPr>
              <a:t>The PATI team is currently developing high-level accessibility survey tools tailored for each asset type:  commuter rail, light rail, heavy rail, bus stops, ferry terminals, silver line stations and other MBTA facilities utilized by the public.  We have just developed a beta tool for Commuter Rail Stations and will be working on tools for bus stops and subway stations next.</a:t>
            </a:r>
          </a:p>
          <a:p>
            <a:pPr marL="344231" indent="-344231">
              <a:lnSpc>
                <a:spcPct val="115000"/>
              </a:lnSpc>
              <a:spcAft>
                <a:spcPts val="1004"/>
              </a:spcAft>
              <a:buFont typeface="+mj-lt"/>
              <a:buAutoNum type="arabicPeriod"/>
            </a:pPr>
            <a:r>
              <a:rPr lang="en-US" dirty="0" smtClean="0">
                <a:ea typeface="Calibri"/>
                <a:cs typeface="Times New Roman"/>
              </a:rPr>
              <a:t>All stations and stops will be surveyed</a:t>
            </a:r>
          </a:p>
          <a:p>
            <a:pPr marL="344231" indent="-344231">
              <a:lnSpc>
                <a:spcPct val="115000"/>
              </a:lnSpc>
              <a:spcAft>
                <a:spcPts val="1004"/>
              </a:spcAft>
              <a:buFont typeface="+mj-lt"/>
              <a:buAutoNum type="arabicPeriod"/>
            </a:pPr>
            <a:r>
              <a:rPr lang="en-US" dirty="0" smtClean="0">
                <a:ea typeface="Calibri"/>
                <a:cs typeface="Times New Roman"/>
              </a:rPr>
              <a:t>As the survey is underway, we will develop criteria to prioritize spending on accessibility initiatives, which will reflect, among other things, work planned as part of the Capital Improvement Program and State of Good Repair, as well as ridership, system transfer points, major activity centers and other factors.  </a:t>
            </a:r>
          </a:p>
          <a:p>
            <a:r>
              <a:rPr lang="en-US" dirty="0" smtClean="0">
                <a:ea typeface="Calibri"/>
                <a:cs typeface="Times New Roman"/>
              </a:rPr>
              <a:t>*We expect this entire process to take roughly 18 months</a:t>
            </a:r>
            <a:endParaRPr lang="en-US" baseline="0"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CB066156-9C89-4BDD-B554-EC2F6D6DDCD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952"/>
            <a:r>
              <a:rPr lang="en-US" b="1" dirty="0" smtClean="0"/>
              <a:t>Green Line Power Study: </a:t>
            </a:r>
            <a:r>
              <a:rPr lang="en-US" dirty="0" smtClean="0"/>
              <a:t>funds a study of power needs and capacity on the Green Line based on use of No. 8 car= $3.93 million FY14-18</a:t>
            </a:r>
          </a:p>
          <a:p>
            <a:pPr defTabSz="917952"/>
            <a:endParaRPr lang="en-US" dirty="0" smtClean="0"/>
          </a:p>
          <a:p>
            <a:pPr defTabSz="917952"/>
            <a:r>
              <a:rPr lang="en-US" b="1" dirty="0" smtClean="0"/>
              <a:t>Park Street Station Eastbound Crossover</a:t>
            </a:r>
            <a:r>
              <a:rPr lang="en-US" dirty="0" smtClean="0"/>
              <a:t>: funds modification of track scheme and power sectionalization on Green Line at Park Street; by creating a short track connecting the two eastbound</a:t>
            </a:r>
            <a:r>
              <a:rPr lang="en-US" baseline="0" dirty="0" smtClean="0"/>
              <a:t> tracks, the project will dramatically increase eastbound service, eliminate the station as a major bottleneck and source of standing time delays, and allow greater operational flexibility; will increase service speed and reliability for Green Line passengers=$3.28 million FY14-18</a:t>
            </a:r>
          </a:p>
          <a:p>
            <a:pPr defTabSz="917952"/>
            <a:endParaRPr lang="en-US" baseline="0" dirty="0" smtClean="0"/>
          </a:p>
          <a:p>
            <a:pPr defTabSz="917952"/>
            <a:r>
              <a:rPr lang="en-US" b="1" baseline="0" dirty="0" smtClean="0"/>
              <a:t>Green Line Positive Train Control</a:t>
            </a:r>
            <a:r>
              <a:rPr lang="en-US" baseline="0" dirty="0" smtClean="0"/>
              <a:t>: project purpose is to identify technologies that can improve safety by reducing/eliminating collisions under current operating costs=$2.73 million authorized budget </a:t>
            </a:r>
          </a:p>
          <a:p>
            <a:pPr defTabSz="917952"/>
            <a:endParaRPr lang="en-US" baseline="0" dirty="0" smtClean="0"/>
          </a:p>
          <a:p>
            <a:pPr defTabSz="917952"/>
            <a:r>
              <a:rPr lang="en-US" baseline="0" dirty="0" smtClean="0"/>
              <a:t>Late Night Service</a:t>
            </a:r>
            <a:endParaRPr lang="en-US" dirty="0" smtClean="0"/>
          </a:p>
        </p:txBody>
      </p:sp>
      <p:sp>
        <p:nvSpPr>
          <p:cNvPr id="4" name="Slide Number Placeholder 3"/>
          <p:cNvSpPr>
            <a:spLocks noGrp="1"/>
          </p:cNvSpPr>
          <p:nvPr>
            <p:ph type="sldNum" sz="quarter" idx="10"/>
          </p:nvPr>
        </p:nvSpPr>
        <p:spPr/>
        <p:txBody>
          <a:bodyPr/>
          <a:lstStyle/>
          <a:p>
            <a:fld id="{CB066156-9C89-4BDD-B554-EC2F6D6DDCD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066156-9C89-4BDD-B554-EC2F6D6DDCD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D45A24-6F0F-4E8A-8D1B-A2675445CF39}" type="datetime1">
              <a:rPr lang="en-US" smtClean="0"/>
              <a:pPr/>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09B4F-B691-49D3-9C50-B019A793CB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55697-85A5-455E-A7C6-7970B54E1A90}" type="datetime1">
              <a:rPr lang="en-US" smtClean="0"/>
              <a:pPr/>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09B4F-B691-49D3-9C50-B019A793CB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5F956-C48F-466E-BC07-ED1BB43F55DB}" type="datetime1">
              <a:rPr lang="en-US" smtClean="0"/>
              <a:pPr/>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09B4F-B691-49D3-9C50-B019A793CB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6AB43-03B6-4D3D-9DC1-89BAB0CEF509}" type="datetime1">
              <a:rPr lang="en-US" smtClean="0"/>
              <a:pPr/>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09B4F-B691-49D3-9C50-B019A793CB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030BE8-0EEF-48F5-80A7-C06C3BC5E102}" type="datetime1">
              <a:rPr lang="en-US" smtClean="0"/>
              <a:pPr/>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09B4F-B691-49D3-9C50-B019A793CB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5AA853-A391-43D4-929A-DF4797C9BC76}" type="datetime1">
              <a:rPr lang="en-US" smtClean="0"/>
              <a:pPr/>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09B4F-B691-49D3-9C50-B019A793CB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AAA0B9-E6BF-41E2-B8B1-A6A68234E913}" type="datetime1">
              <a:rPr lang="en-US" smtClean="0"/>
              <a:pPr/>
              <a:t>6/2/2014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09B4F-B691-49D3-9C50-B019A793CB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BCF693-1106-421F-A3BE-0F3455B85F6E}" type="datetime1">
              <a:rPr lang="en-US" smtClean="0"/>
              <a:pPr/>
              <a:t>6/2/2014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09B4F-B691-49D3-9C50-B019A793CB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3C4FE-4635-4286-BDE1-5BDA648DA6B2}" type="datetime1">
              <a:rPr lang="en-US" smtClean="0"/>
              <a:pPr/>
              <a:t>6/2/2014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09B4F-B691-49D3-9C50-B019A793CB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741CD-99FF-49F7-87F7-BAF6A97ADE31}" type="datetime1">
              <a:rPr lang="en-US" smtClean="0"/>
              <a:pPr/>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09B4F-B691-49D3-9C50-B019A793CB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052DE-9388-4326-897F-77B1F433C1FA}" type="datetime1">
              <a:rPr lang="en-US" smtClean="0"/>
              <a:pPr/>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09B4F-B691-49D3-9C50-B019A793CB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C1915-D58E-42C4-8A1C-D0807964C56F}" type="datetime1">
              <a:rPr lang="en-US" smtClean="0"/>
              <a:pPr/>
              <a:t>6/2/2014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09B4F-B691-49D3-9C50-B019A793CB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www.wggb.com/wp-content/uploads/2012/06/MBTA-logo.jpg"/>
          <p:cNvPicPr>
            <a:picLocks noChangeAspect="1" noChangeArrowheads="1"/>
          </p:cNvPicPr>
          <p:nvPr/>
        </p:nvPicPr>
        <p:blipFill>
          <a:blip r:embed="rId3" cstate="screen">
            <a:clrChange>
              <a:clrFrom>
                <a:srgbClr val="FFFFFF"/>
              </a:clrFrom>
              <a:clrTo>
                <a:srgbClr val="FFFFFF">
                  <a:alpha val="0"/>
                </a:srgbClr>
              </a:clrTo>
            </a:clrChange>
            <a:biLevel thresh="50000"/>
          </a:blip>
          <a:srcRect/>
          <a:stretch>
            <a:fillRect/>
          </a:stretch>
        </p:blipFill>
        <p:spPr bwMode="auto">
          <a:xfrm>
            <a:off x="7467600" y="5334000"/>
            <a:ext cx="1185062" cy="1194206"/>
          </a:xfrm>
          <a:prstGeom prst="rect">
            <a:avLst/>
          </a:prstGeom>
          <a:ln>
            <a:noFill/>
          </a:ln>
          <a:effectLst>
            <a:outerShdw blurRad="50800" dist="38100" dir="2700000" algn="tl" rotWithShape="0">
              <a:prstClr val="black">
                <a:alpha val="40000"/>
              </a:prstClr>
            </a:outerShdw>
          </a:effectLst>
        </p:spPr>
      </p:pic>
      <p:sp>
        <p:nvSpPr>
          <p:cNvPr id="7" name="Oval 6"/>
          <p:cNvSpPr/>
          <p:nvPr/>
        </p:nvSpPr>
        <p:spPr>
          <a:xfrm>
            <a:off x="188622" y="1329984"/>
            <a:ext cx="4531000" cy="22189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smtClean="0">
              <a:solidFill>
                <a:schemeClr val="bg1"/>
              </a:solidFill>
              <a:latin typeface="DejaVu Sans Condensed" pitchFamily="34" charset="0"/>
              <a:ea typeface="DejaVu Sans Condensed" pitchFamily="34" charset="0"/>
              <a:cs typeface="DejaVu Sans Condensed" pitchFamily="34" charset="0"/>
            </a:endParaRPr>
          </a:p>
          <a:p>
            <a:pPr algn="ctr"/>
            <a:endParaRPr lang="en-US" sz="3200" i="1" dirty="0" smtClean="0">
              <a:solidFill>
                <a:schemeClr val="bg1"/>
              </a:solidFill>
              <a:latin typeface="DejaVu Sans Condensed" pitchFamily="34" charset="0"/>
              <a:ea typeface="DejaVu Sans Condensed" pitchFamily="34" charset="0"/>
              <a:cs typeface="DejaVu Sans Condensed" pitchFamily="34" charset="0"/>
            </a:endParaRPr>
          </a:p>
        </p:txBody>
      </p:sp>
      <p:pic>
        <p:nvPicPr>
          <p:cNvPr id="65538" name="Picture 2" descr="http://intranet.mbta.com/assets/0/16/248010/66766d23-702f-4919-b31e-54985dbd5f9f.png"/>
          <p:cNvPicPr>
            <a:picLocks noChangeAspect="1" noChangeArrowheads="1"/>
          </p:cNvPicPr>
          <p:nvPr/>
        </p:nvPicPr>
        <p:blipFill>
          <a:blip r:embed="rId4" cstate="screen">
            <a:duotone>
              <a:prstClr val="black"/>
              <a:schemeClr val="accent1">
                <a:tint val="45000"/>
                <a:satMod val="400000"/>
              </a:schemeClr>
            </a:duotone>
          </a:blip>
          <a:srcRect/>
          <a:stretch>
            <a:fillRect/>
          </a:stretch>
        </p:blipFill>
        <p:spPr bwMode="auto">
          <a:xfrm>
            <a:off x="381000" y="5486400"/>
            <a:ext cx="4552950" cy="928520"/>
          </a:xfrm>
          <a:prstGeom prst="rect">
            <a:avLst/>
          </a:prstGeom>
          <a:noFill/>
          <a:effectLst/>
        </p:spPr>
      </p:pic>
      <p:sp>
        <p:nvSpPr>
          <p:cNvPr id="12" name="Rectangle 359"/>
          <p:cNvSpPr>
            <a:spLocks noChangeArrowheads="1"/>
          </p:cNvSpPr>
          <p:nvPr/>
        </p:nvSpPr>
        <p:spPr bwMode="auto">
          <a:xfrm>
            <a:off x="3505200" y="3810000"/>
            <a:ext cx="4133850" cy="915988"/>
          </a:xfrm>
          <a:prstGeom prst="rect">
            <a:avLst/>
          </a:prstGeom>
          <a:noFill/>
          <a:ln w="9525">
            <a:noFill/>
            <a:miter lim="800000"/>
            <a:headEnd/>
            <a:tailEnd/>
          </a:ln>
        </p:spPr>
        <p:txBody>
          <a:bodyPr>
            <a:spAutoFit/>
          </a:bodyPr>
          <a:lstStyle/>
          <a:p>
            <a:pPr algn="r"/>
            <a:r>
              <a:rPr lang="en-US" b="1" dirty="0" smtClean="0">
                <a:latin typeface="DejaVu Sans Condensed" pitchFamily="34" charset="0"/>
                <a:ea typeface="DejaVu Sans Condensed" pitchFamily="34" charset="0"/>
                <a:cs typeface="DejaVu Sans Condensed" pitchFamily="34" charset="0"/>
              </a:rPr>
              <a:t>Beverly A . Scott, Ph.D.</a:t>
            </a:r>
            <a:endParaRPr lang="en-US" b="1" dirty="0">
              <a:latin typeface="DejaVu Sans Condensed" pitchFamily="34" charset="0"/>
              <a:ea typeface="DejaVu Sans Condensed" pitchFamily="34" charset="0"/>
              <a:cs typeface="DejaVu Sans Condensed" pitchFamily="34" charset="0"/>
            </a:endParaRPr>
          </a:p>
          <a:p>
            <a:pPr algn="r"/>
            <a:r>
              <a:rPr lang="en-US" dirty="0" smtClean="0">
                <a:latin typeface="DejaVu Sans Condensed" pitchFamily="34" charset="0"/>
                <a:ea typeface="DejaVu Sans Condensed" pitchFamily="34" charset="0"/>
                <a:cs typeface="DejaVu Sans Condensed" pitchFamily="34" charset="0"/>
              </a:rPr>
              <a:t>MBTA </a:t>
            </a:r>
            <a:r>
              <a:rPr lang="en-US" dirty="0">
                <a:latin typeface="DejaVu Sans Condensed" pitchFamily="34" charset="0"/>
                <a:ea typeface="DejaVu Sans Condensed" pitchFamily="34" charset="0"/>
                <a:cs typeface="DejaVu Sans Condensed" pitchFamily="34" charset="0"/>
              </a:rPr>
              <a:t>General </a:t>
            </a:r>
            <a:r>
              <a:rPr lang="en-US" dirty="0" smtClean="0">
                <a:latin typeface="DejaVu Sans Condensed" pitchFamily="34" charset="0"/>
                <a:ea typeface="DejaVu Sans Condensed" pitchFamily="34" charset="0"/>
                <a:cs typeface="DejaVu Sans Condensed" pitchFamily="34" charset="0"/>
              </a:rPr>
              <a:t>Manager</a:t>
            </a:r>
            <a:endParaRPr lang="en-US" dirty="0">
              <a:latin typeface="DejaVu Sans Condensed" pitchFamily="34" charset="0"/>
              <a:ea typeface="DejaVu Sans Condensed" pitchFamily="34" charset="0"/>
              <a:cs typeface="DejaVu Sans Condensed" pitchFamily="34" charset="0"/>
            </a:endParaRPr>
          </a:p>
          <a:p>
            <a:pPr algn="r"/>
            <a:r>
              <a:rPr lang="en-US" dirty="0" err="1">
                <a:latin typeface="DejaVu Sans Condensed" pitchFamily="34" charset="0"/>
                <a:ea typeface="DejaVu Sans Condensed" pitchFamily="34" charset="0"/>
                <a:cs typeface="DejaVu Sans Condensed" pitchFamily="34" charset="0"/>
              </a:rPr>
              <a:t>MassDOT</a:t>
            </a:r>
            <a:r>
              <a:rPr lang="en-US" dirty="0">
                <a:latin typeface="DejaVu Sans Condensed" pitchFamily="34" charset="0"/>
                <a:ea typeface="DejaVu Sans Condensed" pitchFamily="34" charset="0"/>
                <a:cs typeface="DejaVu Sans Condensed" pitchFamily="34" charset="0"/>
              </a:rPr>
              <a:t> Rail &amp; Transit Administrator</a:t>
            </a:r>
          </a:p>
        </p:txBody>
      </p:sp>
      <p:pic>
        <p:nvPicPr>
          <p:cNvPr id="14" name="Picture 2" descr="Richard A Davey"/>
          <p:cNvPicPr>
            <a:picLocks noChangeAspect="1" noChangeArrowheads="1"/>
          </p:cNvPicPr>
          <p:nvPr/>
        </p:nvPicPr>
        <p:blipFill>
          <a:blip r:embed="rId5" cstate="screen"/>
          <a:srcRect/>
          <a:stretch>
            <a:fillRect/>
          </a:stretch>
        </p:blipFill>
        <p:spPr bwMode="auto">
          <a:xfrm>
            <a:off x="304800" y="2667000"/>
            <a:ext cx="1301750" cy="1952626"/>
          </a:xfrm>
          <a:prstGeom prst="rect">
            <a:avLst/>
          </a:prstGeom>
          <a:noFill/>
        </p:spPr>
      </p:pic>
      <p:sp>
        <p:nvSpPr>
          <p:cNvPr id="15" name="Rectangle 359"/>
          <p:cNvSpPr>
            <a:spLocks noChangeArrowheads="1"/>
          </p:cNvSpPr>
          <p:nvPr/>
        </p:nvSpPr>
        <p:spPr bwMode="auto">
          <a:xfrm>
            <a:off x="1676400" y="2667000"/>
            <a:ext cx="4133850" cy="646331"/>
          </a:xfrm>
          <a:prstGeom prst="rect">
            <a:avLst/>
          </a:prstGeom>
          <a:noFill/>
          <a:ln w="9525">
            <a:noFill/>
            <a:miter lim="800000"/>
            <a:headEnd/>
            <a:tailEnd/>
          </a:ln>
        </p:spPr>
        <p:txBody>
          <a:bodyPr>
            <a:spAutoFit/>
          </a:bodyPr>
          <a:lstStyle/>
          <a:p>
            <a:r>
              <a:rPr lang="en-US" b="1" dirty="0">
                <a:latin typeface="DejaVu Sans Condensed" pitchFamily="34" charset="0"/>
                <a:ea typeface="DejaVu Sans Condensed" pitchFamily="34" charset="0"/>
                <a:cs typeface="DejaVu Sans Condensed" pitchFamily="34" charset="0"/>
              </a:rPr>
              <a:t>Richard A. Davey</a:t>
            </a:r>
          </a:p>
          <a:p>
            <a:r>
              <a:rPr lang="en-US" dirty="0" err="1">
                <a:latin typeface="DejaVu Sans Condensed" pitchFamily="34" charset="0"/>
                <a:ea typeface="DejaVu Sans Condensed" pitchFamily="34" charset="0"/>
                <a:cs typeface="DejaVu Sans Condensed" pitchFamily="34" charset="0"/>
              </a:rPr>
              <a:t>MassDOT</a:t>
            </a:r>
            <a:r>
              <a:rPr lang="en-US" dirty="0">
                <a:latin typeface="DejaVu Sans Condensed" pitchFamily="34" charset="0"/>
                <a:ea typeface="DejaVu Sans Condensed" pitchFamily="34" charset="0"/>
                <a:cs typeface="DejaVu Sans Condensed" pitchFamily="34" charset="0"/>
              </a:rPr>
              <a:t> Secretary </a:t>
            </a:r>
            <a:r>
              <a:rPr lang="en-US">
                <a:latin typeface="DejaVu Sans Condensed" pitchFamily="34" charset="0"/>
                <a:ea typeface="DejaVu Sans Condensed" pitchFamily="34" charset="0"/>
                <a:cs typeface="DejaVu Sans Condensed" pitchFamily="34" charset="0"/>
              </a:rPr>
              <a:t>and </a:t>
            </a:r>
            <a:r>
              <a:rPr lang="en-US" smtClean="0">
                <a:latin typeface="DejaVu Sans Condensed" pitchFamily="34" charset="0"/>
                <a:ea typeface="DejaVu Sans Condensed" pitchFamily="34" charset="0"/>
                <a:cs typeface="DejaVu Sans Condensed" pitchFamily="34" charset="0"/>
              </a:rPr>
              <a:t>CEO</a:t>
            </a:r>
            <a:endParaRPr lang="en-US" dirty="0">
              <a:latin typeface="DejaVu Sans Condensed" pitchFamily="34" charset="0"/>
              <a:ea typeface="DejaVu Sans Condensed" pitchFamily="34" charset="0"/>
              <a:cs typeface="DejaVu Sans Condensed" pitchFamily="34" charset="0"/>
            </a:endParaRPr>
          </a:p>
        </p:txBody>
      </p:sp>
      <p:pic>
        <p:nvPicPr>
          <p:cNvPr id="11" name="Picture 10" descr="BeverlyScott.jpg"/>
          <p:cNvPicPr>
            <a:picLocks noChangeAspect="1"/>
          </p:cNvPicPr>
          <p:nvPr/>
        </p:nvPicPr>
        <p:blipFill>
          <a:blip r:embed="rId6" cstate="print"/>
          <a:stretch>
            <a:fillRect/>
          </a:stretch>
        </p:blipFill>
        <p:spPr>
          <a:xfrm>
            <a:off x="7772400" y="3200400"/>
            <a:ext cx="1219200" cy="1508405"/>
          </a:xfrm>
          <a:prstGeom prst="rect">
            <a:avLst/>
          </a:prstGeom>
        </p:spPr>
      </p:pic>
      <p:sp>
        <p:nvSpPr>
          <p:cNvPr id="13" name="Title 12"/>
          <p:cNvSpPr>
            <a:spLocks noGrp="1"/>
          </p:cNvSpPr>
          <p:nvPr>
            <p:ph type="ctrTitle"/>
          </p:nvPr>
        </p:nvSpPr>
        <p:spPr>
          <a:xfrm>
            <a:off x="152400" y="152400"/>
            <a:ext cx="8839200" cy="2438400"/>
          </a:xfrm>
        </p:spPr>
        <p:txBody>
          <a:bodyPr>
            <a:normAutofit/>
          </a:bodyPr>
          <a:lstStyle/>
          <a:p>
            <a:r>
              <a:rPr lang="en-US" sz="5400" b="1" dirty="0" smtClean="0">
                <a:solidFill>
                  <a:srgbClr val="006D2A"/>
                </a:solidFill>
                <a:latin typeface="DejaVu Sans Condensed"/>
              </a:rPr>
              <a:t>GREEN LINE OVERVIEW</a:t>
            </a:r>
            <a:r>
              <a:rPr lang="en-US" dirty="0" smtClean="0">
                <a:latin typeface="DejaVu Sans Condensed"/>
              </a:rPr>
              <a:t/>
            </a:r>
            <a:br>
              <a:rPr lang="en-US" dirty="0" smtClean="0">
                <a:latin typeface="DejaVu Sans Condensed"/>
              </a:rPr>
            </a:br>
            <a:r>
              <a:rPr lang="en-US" sz="3200" dirty="0" smtClean="0"/>
              <a:t>May 2014</a:t>
            </a:r>
            <a:endParaRPr lang="en-US" dirty="0"/>
          </a:p>
        </p:txBody>
      </p:sp>
      <p:sp>
        <p:nvSpPr>
          <p:cNvPr id="16" name="Rectangle 15"/>
          <p:cNvSpPr/>
          <p:nvPr/>
        </p:nvSpPr>
        <p:spPr>
          <a:xfrm>
            <a:off x="0" y="2362200"/>
            <a:ext cx="9144000" cy="266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953000"/>
            <a:ext cx="9144000" cy="190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0"/>
            <a:ext cx="9144000"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fld id="{9ED09B4F-B691-49D3-9C50-B019A793CBD7}" type="slidenum">
              <a:rPr lang="en-US" smtClean="0"/>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3"/>
          <p:cNvPicPr>
            <a:picLocks noChangeAspect="1" noChangeArrowheads="1"/>
          </p:cNvPicPr>
          <p:nvPr/>
        </p:nvPicPr>
        <p:blipFill>
          <a:blip r:embed="rId3" cstate="screen"/>
          <a:srcRect/>
          <a:stretch>
            <a:fillRect/>
          </a:stretch>
        </p:blipFill>
        <p:spPr bwMode="auto">
          <a:xfrm>
            <a:off x="228600" y="2057400"/>
            <a:ext cx="4334434" cy="3508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fontScale="90000"/>
          </a:bodyPr>
          <a:lstStyle/>
          <a:p>
            <a:r>
              <a:rPr lang="en-US" b="1" u="sng" dirty="0" smtClean="0">
                <a:solidFill>
                  <a:srgbClr val="00B050">
                    <a:shade val="30000"/>
                    <a:satMod val="115000"/>
                  </a:srgbClr>
                </a:solidFill>
                <a:latin typeface="DejaVu Sans Condensed" pitchFamily="34" charset="0"/>
                <a:ea typeface="DejaVu Sans Condensed" pitchFamily="34" charset="0"/>
                <a:cs typeface="DejaVu Sans Condensed" pitchFamily="34" charset="0"/>
              </a:rPr>
              <a:t>Green Line Long-Term Improvements</a:t>
            </a:r>
            <a:endParaRPr lang="en-US" dirty="0"/>
          </a:p>
        </p:txBody>
      </p:sp>
      <p:sp>
        <p:nvSpPr>
          <p:cNvPr id="8" name="Content Placeholder 7"/>
          <p:cNvSpPr>
            <a:spLocks noGrp="1"/>
          </p:cNvSpPr>
          <p:nvPr>
            <p:ph idx="1"/>
          </p:nvPr>
        </p:nvSpPr>
        <p:spPr>
          <a:xfrm>
            <a:off x="4800600" y="1600200"/>
            <a:ext cx="4114800" cy="4800600"/>
          </a:xfrm>
        </p:spPr>
        <p:txBody>
          <a:bodyPr>
            <a:normAutofit fontScale="85000" lnSpcReduction="20000"/>
          </a:bodyPr>
          <a:lstStyle/>
          <a:p>
            <a:pPr>
              <a:buNone/>
            </a:pPr>
            <a:r>
              <a:rPr lang="en-US" dirty="0" smtClean="0"/>
              <a:t>Green Line Extension (GLX) </a:t>
            </a:r>
          </a:p>
          <a:p>
            <a:pPr>
              <a:buNone/>
            </a:pPr>
            <a:endParaRPr lang="en-US" dirty="0" smtClean="0"/>
          </a:p>
          <a:p>
            <a:pPr>
              <a:buNone/>
            </a:pPr>
            <a:r>
              <a:rPr lang="en-US" dirty="0" smtClean="0"/>
              <a:t>New Facilities</a:t>
            </a:r>
          </a:p>
          <a:p>
            <a:pPr>
              <a:buNone/>
            </a:pPr>
            <a:endParaRPr lang="en-US" dirty="0" smtClean="0"/>
          </a:p>
          <a:p>
            <a:pPr>
              <a:buNone/>
            </a:pPr>
            <a:r>
              <a:rPr lang="en-US" dirty="0" smtClean="0"/>
              <a:t>Power System Overhaul</a:t>
            </a:r>
          </a:p>
          <a:p>
            <a:pPr>
              <a:buNone/>
            </a:pPr>
            <a:endParaRPr lang="en-US" dirty="0" smtClean="0"/>
          </a:p>
          <a:p>
            <a:pPr>
              <a:buNone/>
            </a:pPr>
            <a:r>
              <a:rPr lang="en-US" dirty="0" smtClean="0"/>
              <a:t>Additional Stop Consolidation</a:t>
            </a:r>
          </a:p>
          <a:p>
            <a:pPr>
              <a:buNone/>
            </a:pPr>
            <a:endParaRPr lang="en-US" dirty="0" smtClean="0"/>
          </a:p>
          <a:p>
            <a:pPr>
              <a:buNone/>
            </a:pPr>
            <a:r>
              <a:rPr lang="en-US" dirty="0" smtClean="0"/>
              <a:t>New Fare Collection strategies</a:t>
            </a:r>
          </a:p>
        </p:txBody>
      </p:sp>
      <p:sp>
        <p:nvSpPr>
          <p:cNvPr id="5" name="Slide Number Placeholder 4"/>
          <p:cNvSpPr>
            <a:spLocks noGrp="1"/>
          </p:cNvSpPr>
          <p:nvPr>
            <p:ph type="sldNum" sz="quarter" idx="12"/>
          </p:nvPr>
        </p:nvSpPr>
        <p:spPr/>
        <p:txBody>
          <a:bodyPr/>
          <a:lstStyle/>
          <a:p>
            <a:fld id="{9ED09B4F-B691-49D3-9C50-B019A793CBD7}"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4" name="Picture 6" descr="http://4.bp.blogspot.com/-XE2lFTbWZMU/TtkCCrDlVkI/AAAAAAAAAdI/m4ywo_6mKZs/s1600/DSC04002.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sp>
        <p:nvSpPr>
          <p:cNvPr id="5" name="Rectangle 4"/>
          <p:cNvSpPr/>
          <p:nvPr/>
        </p:nvSpPr>
        <p:spPr>
          <a:xfrm flipH="1">
            <a:off x="0" y="0"/>
            <a:ext cx="9144000" cy="6858000"/>
          </a:xfrm>
          <a:prstGeom prst="rect">
            <a:avLst/>
          </a:prstGeom>
          <a:gradFill flip="none" rotWithShape="1">
            <a:gsLst>
              <a:gs pos="23000">
                <a:schemeClr val="tx1">
                  <a:alpha val="87000"/>
                </a:schemeClr>
              </a:gs>
              <a:gs pos="39000">
                <a:schemeClr val="tx1">
                  <a:alpha val="27000"/>
                </a:schemeClr>
              </a:gs>
              <a:gs pos="57000">
                <a:schemeClr val="tx1">
                  <a:alpha val="0"/>
                </a:scheme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lstStyle/>
          <a:p>
            <a:r>
              <a:rPr lang="en-US" sz="7200" dirty="0" smtClean="0">
                <a:effectLst>
                  <a:outerShdw blurRad="38100" dist="38100" dir="2700000" algn="tl">
                    <a:srgbClr val="000000">
                      <a:alpha val="43137"/>
                    </a:srgbClr>
                  </a:outerShdw>
                </a:effectLst>
                <a:latin typeface="DejaVu Sans Condensed" pitchFamily="34" charset="0"/>
                <a:ea typeface="DejaVu Sans Condensed" pitchFamily="34" charset="0"/>
                <a:cs typeface="DejaVu Sans Condensed" pitchFamily="34" charset="0"/>
              </a:rPr>
              <a:t>Thank you</a:t>
            </a:r>
          </a:p>
          <a:p>
            <a:endParaRPr lang="en-US" sz="2000" dirty="0" smtClean="0">
              <a:effectLst>
                <a:outerShdw blurRad="38100" dist="38100" dir="2700000" algn="tl">
                  <a:srgbClr val="000000">
                    <a:alpha val="43137"/>
                  </a:srgbClr>
                </a:outerShdw>
              </a:effectLst>
              <a:latin typeface="DejaVu Sans Condensed" pitchFamily="34" charset="0"/>
              <a:ea typeface="DejaVu Sans Condensed" pitchFamily="34" charset="0"/>
              <a:cs typeface="DejaVu Sans Condensed" pitchFamily="34" charset="0"/>
            </a:endParaRPr>
          </a:p>
        </p:txBody>
      </p:sp>
      <p:sp>
        <p:nvSpPr>
          <p:cNvPr id="4" name="Slide Number Placeholder 3"/>
          <p:cNvSpPr>
            <a:spLocks noGrp="1"/>
          </p:cNvSpPr>
          <p:nvPr>
            <p:ph type="sldNum" sz="quarter" idx="12"/>
          </p:nvPr>
        </p:nvSpPr>
        <p:spPr/>
        <p:txBody>
          <a:bodyPr/>
          <a:lstStyle/>
          <a:p>
            <a:fld id="{9ED09B4F-B691-49D3-9C50-B019A793CBD7}" type="slidenum">
              <a:rPr lang="en-US" smtClean="0"/>
              <a:pPr/>
              <a:t>11</a:t>
            </a:fld>
            <a:endParaRPr lang="en-US" dirty="0"/>
          </a:p>
        </p:txBody>
      </p:sp>
      <p:sp>
        <p:nvSpPr>
          <p:cNvPr id="6" name="TextBox 5"/>
          <p:cNvSpPr txBox="1"/>
          <p:nvPr/>
        </p:nvSpPr>
        <p:spPr>
          <a:xfrm>
            <a:off x="0" y="6211669"/>
            <a:ext cx="9144000" cy="646331"/>
          </a:xfrm>
          <a:prstGeom prst="rect">
            <a:avLst/>
          </a:prstGeom>
          <a:noFill/>
        </p:spPr>
        <p:txBody>
          <a:bodyPr wrap="square" rtlCol="0">
            <a:spAutoFit/>
          </a:bodyPr>
          <a:lstStyle/>
          <a:p>
            <a:pPr algn="ctr"/>
            <a:r>
              <a:rPr lang="en-US" dirty="0" smtClean="0">
                <a:solidFill>
                  <a:schemeClr val="bg1"/>
                </a:solidFill>
              </a:rPr>
              <a:t>Take the MBTA Survey </a:t>
            </a:r>
            <a:r>
              <a:rPr lang="en-US" sz="3600" dirty="0" smtClean="0">
                <a:solidFill>
                  <a:schemeClr val="bg1"/>
                </a:solidFill>
              </a:rPr>
              <a:t>@ mbtasurvey.com</a:t>
            </a:r>
            <a:endParaRPr lang="en-US" sz="36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commons/4/47/Reservoir_(MBTA_station).JPG"/>
          <p:cNvPicPr>
            <a:picLocks noChangeAspect="1" noChangeArrowheads="1"/>
          </p:cNvPicPr>
          <p:nvPr/>
        </p:nvPicPr>
        <p:blipFill>
          <a:blip r:embed="rId3" cstate="screen"/>
          <a:srcRect/>
          <a:stretch>
            <a:fillRect/>
          </a:stretch>
        </p:blipFill>
        <p:spPr bwMode="auto">
          <a:xfrm>
            <a:off x="4953000" y="1771650"/>
            <a:ext cx="3835399" cy="2876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762000"/>
            <a:ext cx="52578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lstStyle/>
          <a:p>
            <a:pPr algn="ctr"/>
            <a:endParaRPr lang="en-US" sz="2400" b="1" u="sng" dirty="0" smtClean="0">
              <a:solidFill>
                <a:schemeClr val="tx1"/>
              </a:solidFill>
              <a:effectLst>
                <a:outerShdw blurRad="38100" dist="38100" dir="2700000" algn="tl">
                  <a:srgbClr val="000000">
                    <a:alpha val="43137"/>
                  </a:srgbClr>
                </a:outerShdw>
              </a:effectLst>
              <a:ea typeface="DejaVu Sans Condensed" pitchFamily="34" charset="0"/>
              <a:cs typeface="DejaVu Sans Condensed" pitchFamily="34" charset="0"/>
            </a:endParaRPr>
          </a:p>
          <a:p>
            <a:pPr>
              <a:buFont typeface="Arial" pitchFamily="34" charset="0"/>
              <a:buChar char="•"/>
            </a:pPr>
            <a:r>
              <a:rPr lang="en-US" sz="2400" dirty="0" smtClean="0">
                <a:solidFill>
                  <a:schemeClr val="tx1"/>
                </a:solidFill>
                <a:ea typeface="DejaVu Sans Condensed" pitchFamily="34" charset="0"/>
                <a:cs typeface="DejaVu Sans Condensed" pitchFamily="34" charset="0"/>
              </a:rPr>
              <a:t>226,000 weekday riders</a:t>
            </a:r>
          </a:p>
          <a:p>
            <a:pPr>
              <a:buFont typeface="Arial" pitchFamily="34" charset="0"/>
              <a:buChar char="•"/>
            </a:pPr>
            <a:endParaRPr lang="en-US" sz="800" dirty="0" smtClean="0">
              <a:solidFill>
                <a:schemeClr val="tx1"/>
              </a:solidFill>
              <a:ea typeface="DejaVu Sans Condensed" pitchFamily="34" charset="0"/>
              <a:cs typeface="DejaVu Sans Condensed" pitchFamily="34" charset="0"/>
            </a:endParaRPr>
          </a:p>
          <a:p>
            <a:pPr>
              <a:buFont typeface="Arial" pitchFamily="34" charset="0"/>
              <a:buChar char="•"/>
            </a:pPr>
            <a:r>
              <a:rPr lang="en-US" sz="2400" dirty="0" smtClean="0">
                <a:solidFill>
                  <a:schemeClr val="tx1"/>
                </a:solidFill>
                <a:ea typeface="DejaVu Sans Condensed" pitchFamily="34" charset="0"/>
                <a:cs typeface="DejaVu Sans Condensed" pitchFamily="34" charset="0"/>
              </a:rPr>
              <a:t>205 Vehicle Fleet</a:t>
            </a:r>
          </a:p>
          <a:p>
            <a:pPr lvl="1">
              <a:buFont typeface="Courier New" pitchFamily="49" charset="0"/>
              <a:buChar char="o"/>
            </a:pPr>
            <a:r>
              <a:rPr lang="en-US" sz="2400" dirty="0" smtClean="0">
                <a:solidFill>
                  <a:schemeClr val="tx1"/>
                </a:solidFill>
                <a:ea typeface="DejaVu Sans Condensed" pitchFamily="34" charset="0"/>
                <a:cs typeface="DejaVu Sans Condensed" pitchFamily="34" charset="0"/>
              </a:rPr>
              <a:t>111 Type 7’s (1987, 1997)</a:t>
            </a:r>
          </a:p>
          <a:p>
            <a:pPr lvl="1">
              <a:buFont typeface="Courier New" pitchFamily="49" charset="0"/>
              <a:buChar char="o"/>
            </a:pPr>
            <a:r>
              <a:rPr lang="en-US" sz="2400" dirty="0" smtClean="0">
                <a:solidFill>
                  <a:schemeClr val="tx1"/>
                </a:solidFill>
                <a:ea typeface="DejaVu Sans Condensed" pitchFamily="34" charset="0"/>
                <a:cs typeface="DejaVu Sans Condensed" pitchFamily="34" charset="0"/>
              </a:rPr>
              <a:t>94 Type 8’s (2007)</a:t>
            </a:r>
          </a:p>
          <a:p>
            <a:pPr lvl="1"/>
            <a:endParaRPr lang="en-US" sz="800" dirty="0" smtClean="0">
              <a:solidFill>
                <a:schemeClr val="tx1"/>
              </a:solidFill>
              <a:ea typeface="DejaVu Sans Condensed" pitchFamily="34" charset="0"/>
              <a:cs typeface="DejaVu Sans Condensed" pitchFamily="34" charset="0"/>
            </a:endParaRPr>
          </a:p>
          <a:p>
            <a:pPr>
              <a:buFont typeface="Arial" pitchFamily="34" charset="0"/>
              <a:buChar char="•"/>
            </a:pPr>
            <a:r>
              <a:rPr lang="en-US" sz="2400" dirty="0" smtClean="0">
                <a:solidFill>
                  <a:schemeClr val="tx1"/>
                </a:solidFill>
              </a:rPr>
              <a:t>26 miles of track</a:t>
            </a:r>
          </a:p>
          <a:p>
            <a:pPr>
              <a:buFont typeface="Arial" pitchFamily="34" charset="0"/>
              <a:buChar char="•"/>
            </a:pPr>
            <a:endParaRPr lang="en-US" sz="800" dirty="0" smtClean="0">
              <a:solidFill>
                <a:schemeClr val="tx1"/>
              </a:solidFill>
            </a:endParaRPr>
          </a:p>
          <a:p>
            <a:pPr>
              <a:buFont typeface="Arial" pitchFamily="34" charset="0"/>
              <a:buChar char="•"/>
            </a:pPr>
            <a:r>
              <a:rPr lang="en-US" sz="2400" dirty="0" smtClean="0">
                <a:solidFill>
                  <a:schemeClr val="tx1"/>
                </a:solidFill>
              </a:rPr>
              <a:t>23 miles of overhead </a:t>
            </a:r>
            <a:r>
              <a:rPr lang="en-US" sz="2400" dirty="0" err="1" smtClean="0">
                <a:solidFill>
                  <a:schemeClr val="tx1"/>
                </a:solidFill>
              </a:rPr>
              <a:t>catenary</a:t>
            </a:r>
            <a:r>
              <a:rPr lang="en-US" sz="2400" dirty="0" smtClean="0">
                <a:solidFill>
                  <a:schemeClr val="tx1"/>
                </a:solidFill>
              </a:rPr>
              <a:t> wire</a:t>
            </a:r>
          </a:p>
          <a:p>
            <a:pPr>
              <a:buFont typeface="Arial" pitchFamily="34" charset="0"/>
              <a:buChar char="•"/>
            </a:pPr>
            <a:endParaRPr lang="en-US" sz="800" dirty="0" smtClean="0">
              <a:solidFill>
                <a:schemeClr val="tx1"/>
              </a:solidFill>
            </a:endParaRPr>
          </a:p>
          <a:p>
            <a:pPr>
              <a:buFont typeface="Arial" pitchFamily="34" charset="0"/>
              <a:buChar char="•"/>
            </a:pPr>
            <a:r>
              <a:rPr lang="en-US" sz="2400" dirty="0" smtClean="0">
                <a:solidFill>
                  <a:schemeClr val="tx1"/>
                </a:solidFill>
              </a:rPr>
              <a:t>64 grade crossings</a:t>
            </a:r>
          </a:p>
          <a:p>
            <a:pPr>
              <a:buFont typeface="Arial" pitchFamily="34" charset="0"/>
              <a:buChar char="•"/>
            </a:pPr>
            <a:endParaRPr lang="en-US" sz="800" dirty="0" smtClean="0">
              <a:solidFill>
                <a:schemeClr val="tx1"/>
              </a:solidFill>
            </a:endParaRPr>
          </a:p>
          <a:p>
            <a:pPr>
              <a:buFont typeface="Arial" pitchFamily="34" charset="0"/>
              <a:buChar char="•"/>
            </a:pPr>
            <a:r>
              <a:rPr lang="en-US" sz="2400" dirty="0" smtClean="0">
                <a:solidFill>
                  <a:schemeClr val="tx1"/>
                </a:solidFill>
              </a:rPr>
              <a:t>91 switches, 497 signals, 497 track </a:t>
            </a:r>
          </a:p>
          <a:p>
            <a:r>
              <a:rPr lang="en-US" sz="2400" dirty="0" smtClean="0">
                <a:solidFill>
                  <a:schemeClr val="tx1"/>
                </a:solidFill>
              </a:rPr>
              <a:t>circuits, and 40 switch heaters </a:t>
            </a:r>
          </a:p>
          <a:p>
            <a:endParaRPr lang="en-US" sz="800" dirty="0" smtClean="0">
              <a:solidFill>
                <a:schemeClr val="tx1"/>
              </a:solidFill>
            </a:endParaRPr>
          </a:p>
          <a:p>
            <a:pPr>
              <a:buFont typeface="Arial" pitchFamily="34" charset="0"/>
              <a:buChar char="•"/>
            </a:pPr>
            <a:r>
              <a:rPr lang="en-US" sz="2400" dirty="0" smtClean="0">
                <a:solidFill>
                  <a:schemeClr val="tx1"/>
                </a:solidFill>
              </a:rPr>
              <a:t>10 unit sub-stations</a:t>
            </a:r>
          </a:p>
          <a:p>
            <a:pPr>
              <a:buFont typeface="Arial" pitchFamily="34" charset="0"/>
              <a:buChar char="•"/>
            </a:pPr>
            <a:endParaRPr lang="en-US" sz="800" dirty="0" smtClean="0">
              <a:solidFill>
                <a:schemeClr val="tx1"/>
              </a:solidFill>
            </a:endParaRPr>
          </a:p>
          <a:p>
            <a:pPr>
              <a:buFont typeface="Arial" pitchFamily="34" charset="0"/>
              <a:buChar char="•"/>
            </a:pPr>
            <a:r>
              <a:rPr lang="en-US" sz="2400" dirty="0" smtClean="0">
                <a:solidFill>
                  <a:schemeClr val="tx1"/>
                </a:solidFill>
              </a:rPr>
              <a:t>750,000 feet of DC feeder cable</a:t>
            </a:r>
          </a:p>
          <a:p>
            <a:pPr>
              <a:buFont typeface="Arial" pitchFamily="34" charset="0"/>
              <a:buChar char="•"/>
            </a:pPr>
            <a:endParaRPr lang="en-US" sz="800" dirty="0" smtClean="0">
              <a:solidFill>
                <a:schemeClr val="tx1"/>
              </a:solidFill>
            </a:endParaRPr>
          </a:p>
          <a:p>
            <a:pPr>
              <a:buFont typeface="Arial" pitchFamily="34" charset="0"/>
              <a:buChar char="•"/>
            </a:pPr>
            <a:r>
              <a:rPr lang="en-US" sz="2400" dirty="0" smtClean="0">
                <a:solidFill>
                  <a:schemeClr val="tx1"/>
                </a:solidFill>
              </a:rPr>
              <a:t>2,019 MBTA parking spaces</a:t>
            </a:r>
          </a:p>
          <a:p>
            <a:pPr>
              <a:buFont typeface="Arial" pitchFamily="34" charset="0"/>
              <a:buChar char="•"/>
            </a:pPr>
            <a:endParaRPr lang="en-US" sz="800" dirty="0" smtClean="0">
              <a:solidFill>
                <a:schemeClr val="tx1"/>
              </a:solidFill>
            </a:endParaRPr>
          </a:p>
          <a:p>
            <a:pPr>
              <a:buFont typeface="Arial" pitchFamily="34" charset="0"/>
              <a:buChar char="•"/>
            </a:pPr>
            <a:r>
              <a:rPr lang="en-US" sz="2400" dirty="0" smtClean="0">
                <a:solidFill>
                  <a:schemeClr val="tx1"/>
                </a:solidFill>
                <a:ea typeface="DejaVu Sans Condensed" pitchFamily="34" charset="0"/>
                <a:cs typeface="DejaVu Sans Condensed" pitchFamily="34" charset="0"/>
              </a:rPr>
              <a:t>66 stops/stations </a:t>
            </a:r>
          </a:p>
        </p:txBody>
      </p:sp>
      <p:sp>
        <p:nvSpPr>
          <p:cNvPr id="5" name="Slide Number Placeholder 4"/>
          <p:cNvSpPr>
            <a:spLocks noGrp="1"/>
          </p:cNvSpPr>
          <p:nvPr>
            <p:ph type="sldNum" sz="quarter" idx="12"/>
          </p:nvPr>
        </p:nvSpPr>
        <p:spPr/>
        <p:txBody>
          <a:bodyPr/>
          <a:lstStyle/>
          <a:p>
            <a:fld id="{9ED09B4F-B691-49D3-9C50-B019A793CBD7}" type="slidenum">
              <a:rPr lang="en-US" smtClean="0"/>
              <a:pPr/>
              <a:t>2</a:t>
            </a:fld>
            <a:endParaRPr lang="en-US"/>
          </a:p>
        </p:txBody>
      </p:sp>
      <p:sp>
        <p:nvSpPr>
          <p:cNvPr id="7" name="Title 3"/>
          <p:cNvSpPr txBox="1">
            <a:spLocks/>
          </p:cNvSpPr>
          <p:nvPr/>
        </p:nvSpPr>
        <p:spPr>
          <a:xfrm>
            <a:off x="0" y="0"/>
            <a:ext cx="9144000" cy="9144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rgbClr val="00B050">
                    <a:shade val="30000"/>
                    <a:satMod val="115000"/>
                  </a:srgbClr>
                </a:solidFill>
                <a:effectLst/>
                <a:uLnTx/>
                <a:uFillTx/>
                <a:latin typeface="DejaVu Sans Condensed" pitchFamily="34" charset="0"/>
                <a:ea typeface="DejaVu Sans Condensed" pitchFamily="34" charset="0"/>
                <a:cs typeface="DejaVu Sans Condensed" pitchFamily="34" charset="0"/>
              </a:rPr>
              <a:t>Green Line:</a:t>
            </a:r>
            <a:r>
              <a:rPr kumimoji="0" lang="en-US" sz="4400" b="1" i="0" u="sng" strike="noStrike" kern="1200" cap="none" spc="0" normalizeH="0" noProof="0" dirty="0" smtClean="0">
                <a:ln>
                  <a:noFill/>
                </a:ln>
                <a:solidFill>
                  <a:srgbClr val="00B050">
                    <a:shade val="30000"/>
                    <a:satMod val="115000"/>
                  </a:srgbClr>
                </a:solidFill>
                <a:effectLst/>
                <a:uLnTx/>
                <a:uFillTx/>
                <a:latin typeface="DejaVu Sans Condensed" pitchFamily="34" charset="0"/>
                <a:ea typeface="DejaVu Sans Condensed" pitchFamily="34" charset="0"/>
                <a:cs typeface="DejaVu Sans Condensed" pitchFamily="34" charset="0"/>
              </a:rPr>
              <a:t> About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oston.curbed.com/uploads/MBTA_Green_Line_B.jpg"/>
          <p:cNvPicPr>
            <a:picLocks noChangeAspect="1" noChangeArrowheads="1"/>
          </p:cNvPicPr>
          <p:nvPr/>
        </p:nvPicPr>
        <p:blipFill>
          <a:blip r:embed="rId2" cstate="screen"/>
          <a:srcRect/>
          <a:stretch>
            <a:fillRect/>
          </a:stretch>
        </p:blipFill>
        <p:spPr bwMode="auto">
          <a:xfrm>
            <a:off x="381000" y="2133600"/>
            <a:ext cx="44704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a:xfrm>
            <a:off x="0" y="228600"/>
            <a:ext cx="9144000" cy="1417638"/>
          </a:xfrm>
        </p:spPr>
        <p:txBody>
          <a:bodyPr>
            <a:normAutofit/>
          </a:bodyPr>
          <a:lstStyle/>
          <a:p>
            <a:r>
              <a:rPr lang="en-US" b="1" u="sng" dirty="0" smtClean="0">
                <a:solidFill>
                  <a:srgbClr val="00B050">
                    <a:shade val="30000"/>
                    <a:satMod val="115000"/>
                  </a:srgbClr>
                </a:solidFill>
                <a:latin typeface="DejaVu Sans Condensed" pitchFamily="34" charset="0"/>
                <a:ea typeface="DejaVu Sans Condensed" pitchFamily="34" charset="0"/>
                <a:cs typeface="DejaVu Sans Condensed" pitchFamily="34" charset="0"/>
              </a:rPr>
              <a:t>Green Line</a:t>
            </a:r>
            <a:endParaRPr lang="en-US" dirty="0"/>
          </a:p>
        </p:txBody>
      </p:sp>
      <p:sp>
        <p:nvSpPr>
          <p:cNvPr id="5" name="Content Placeholder 4"/>
          <p:cNvSpPr>
            <a:spLocks noGrp="1"/>
          </p:cNvSpPr>
          <p:nvPr>
            <p:ph idx="1"/>
          </p:nvPr>
        </p:nvSpPr>
        <p:spPr>
          <a:xfrm>
            <a:off x="5105400" y="1752600"/>
            <a:ext cx="3810000" cy="4373563"/>
          </a:xfrm>
        </p:spPr>
        <p:txBody>
          <a:bodyPr>
            <a:normAutofit fontScale="70000" lnSpcReduction="20000"/>
          </a:bodyPr>
          <a:lstStyle/>
          <a:p>
            <a:pPr marL="457200">
              <a:lnSpc>
                <a:spcPct val="150000"/>
              </a:lnSpc>
              <a:buFont typeface="+mj-lt"/>
              <a:buAutoNum type="arabicPeriod"/>
            </a:pPr>
            <a:r>
              <a:rPr lang="en-US" sz="5200" dirty="0" smtClean="0"/>
              <a:t>  Speed</a:t>
            </a:r>
          </a:p>
          <a:p>
            <a:pPr marL="457200">
              <a:lnSpc>
                <a:spcPct val="150000"/>
              </a:lnSpc>
              <a:buFont typeface="+mj-lt"/>
              <a:buAutoNum type="arabicPeriod"/>
            </a:pPr>
            <a:r>
              <a:rPr lang="en-US" sz="5200" dirty="0" smtClean="0"/>
              <a:t>  Frequency</a:t>
            </a:r>
          </a:p>
          <a:p>
            <a:pPr marL="457200">
              <a:lnSpc>
                <a:spcPct val="150000"/>
              </a:lnSpc>
              <a:buFont typeface="+mj-lt"/>
              <a:buAutoNum type="arabicPeriod"/>
            </a:pPr>
            <a:r>
              <a:rPr lang="en-US" sz="5200" dirty="0" smtClean="0"/>
              <a:t>  Capacity</a:t>
            </a:r>
          </a:p>
          <a:p>
            <a:pPr marL="457200">
              <a:lnSpc>
                <a:spcPct val="150000"/>
              </a:lnSpc>
              <a:buFont typeface="+mj-lt"/>
              <a:buAutoNum type="arabicPeriod"/>
            </a:pPr>
            <a:r>
              <a:rPr lang="en-US" sz="5200" dirty="0" smtClean="0"/>
              <a:t>  Transparency</a:t>
            </a:r>
          </a:p>
          <a:p>
            <a:pPr marL="457200">
              <a:lnSpc>
                <a:spcPct val="150000"/>
              </a:lnSpc>
              <a:buFont typeface="+mj-lt"/>
              <a:buAutoNum type="arabicPeriod"/>
            </a:pPr>
            <a:r>
              <a:rPr lang="en-US" sz="5200" dirty="0" smtClean="0"/>
              <a:t>  Accessibility</a:t>
            </a:r>
          </a:p>
          <a:p>
            <a:endParaRPr lang="en-US" dirty="0"/>
          </a:p>
        </p:txBody>
      </p:sp>
      <p:sp>
        <p:nvSpPr>
          <p:cNvPr id="6" name="Slide Number Placeholder 5"/>
          <p:cNvSpPr>
            <a:spLocks noGrp="1"/>
          </p:cNvSpPr>
          <p:nvPr>
            <p:ph type="sldNum" sz="quarter" idx="12"/>
          </p:nvPr>
        </p:nvSpPr>
        <p:spPr/>
        <p:txBody>
          <a:bodyPr/>
          <a:lstStyle/>
          <a:p>
            <a:fld id="{9ED09B4F-B691-49D3-9C50-B019A793CBD7}"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800" b="1" u="sng" dirty="0" smtClean="0">
                <a:solidFill>
                  <a:srgbClr val="00B050">
                    <a:shade val="30000"/>
                    <a:satMod val="115000"/>
                  </a:srgbClr>
                </a:solidFill>
                <a:latin typeface="DejaVu Sans Condensed" pitchFamily="34" charset="0"/>
                <a:ea typeface="DejaVu Sans Condensed" pitchFamily="34" charset="0"/>
                <a:cs typeface="DejaVu Sans Condensed" pitchFamily="34" charset="0"/>
              </a:rPr>
              <a:t>Speed</a:t>
            </a:r>
            <a:endParaRPr lang="en-US" sz="4800" dirty="0"/>
          </a:p>
        </p:txBody>
      </p:sp>
      <p:sp>
        <p:nvSpPr>
          <p:cNvPr id="3" name="Content Placeholder 2"/>
          <p:cNvSpPr>
            <a:spLocks noGrp="1"/>
          </p:cNvSpPr>
          <p:nvPr>
            <p:ph idx="1"/>
          </p:nvPr>
        </p:nvSpPr>
        <p:spPr>
          <a:xfrm>
            <a:off x="0" y="990600"/>
            <a:ext cx="9144000" cy="1066800"/>
          </a:xfrm>
        </p:spPr>
        <p:txBody>
          <a:bodyPr>
            <a:normAutofit fontScale="77500" lnSpcReduction="20000"/>
          </a:bodyPr>
          <a:lstStyle/>
          <a:p>
            <a:pPr>
              <a:lnSpc>
                <a:spcPct val="170000"/>
              </a:lnSpc>
              <a:buNone/>
            </a:pPr>
            <a:r>
              <a:rPr lang="en-US" b="1" dirty="0" smtClean="0"/>
              <a:t>	Stop Consolidation:</a:t>
            </a:r>
          </a:p>
          <a:p>
            <a:pPr>
              <a:buNone/>
            </a:pPr>
            <a:r>
              <a:rPr lang="en-US" dirty="0" smtClean="0"/>
              <a:t>		Preferred Station Spacing: 1,200 – 1,400 feet</a:t>
            </a:r>
          </a:p>
        </p:txBody>
      </p:sp>
      <p:pic>
        <p:nvPicPr>
          <p:cNvPr id="5122" name="Picture 2" descr="http://1.bp.blogspot.com/-dfPD8X2uhwQ/UxqDJ9JnKAI/AAAAAAAAA3o/gKO5pMzJoE8/s1600/b_line_usage.png"/>
          <p:cNvPicPr>
            <a:picLocks noChangeAspect="1" noChangeArrowheads="1"/>
          </p:cNvPicPr>
          <p:nvPr/>
        </p:nvPicPr>
        <p:blipFill>
          <a:blip r:embed="rId3" cstate="print"/>
          <a:srcRect/>
          <a:stretch>
            <a:fillRect/>
          </a:stretch>
        </p:blipFill>
        <p:spPr bwMode="auto">
          <a:xfrm>
            <a:off x="1219200" y="2286000"/>
            <a:ext cx="6479186" cy="4278548"/>
          </a:xfrm>
          <a:prstGeom prst="rect">
            <a:avLst/>
          </a:prstGeom>
          <a:noFill/>
        </p:spPr>
      </p:pic>
      <p:sp>
        <p:nvSpPr>
          <p:cNvPr id="5" name="Slide Number Placeholder 4"/>
          <p:cNvSpPr>
            <a:spLocks noGrp="1"/>
          </p:cNvSpPr>
          <p:nvPr>
            <p:ph type="sldNum" sz="quarter" idx="12"/>
          </p:nvPr>
        </p:nvSpPr>
        <p:spPr/>
        <p:txBody>
          <a:bodyPr/>
          <a:lstStyle/>
          <a:p>
            <a:fld id="{9ED09B4F-B691-49D3-9C50-B019A793CBD7}"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5400" b="1" u="sng" dirty="0" smtClean="0">
                <a:solidFill>
                  <a:srgbClr val="00B050">
                    <a:shade val="30000"/>
                    <a:satMod val="115000"/>
                  </a:srgbClr>
                </a:solidFill>
                <a:latin typeface="DejaVu Sans Condensed" pitchFamily="34" charset="0"/>
                <a:ea typeface="DejaVu Sans Condensed" pitchFamily="34" charset="0"/>
                <a:cs typeface="DejaVu Sans Condensed" pitchFamily="34" charset="0"/>
              </a:rPr>
              <a:t>Frequency</a:t>
            </a:r>
            <a:endParaRPr lang="en-US" dirty="0"/>
          </a:p>
        </p:txBody>
      </p:sp>
      <p:sp>
        <p:nvSpPr>
          <p:cNvPr id="3" name="Content Placeholder 2"/>
          <p:cNvSpPr>
            <a:spLocks noGrp="1"/>
          </p:cNvSpPr>
          <p:nvPr>
            <p:ph idx="1"/>
          </p:nvPr>
        </p:nvSpPr>
        <p:spPr>
          <a:xfrm>
            <a:off x="0" y="1295400"/>
            <a:ext cx="9144000" cy="1066801"/>
          </a:xfrm>
        </p:spPr>
        <p:txBody>
          <a:bodyPr>
            <a:normAutofit lnSpcReduction="10000"/>
          </a:bodyPr>
          <a:lstStyle/>
          <a:p>
            <a:pPr>
              <a:buNone/>
            </a:pPr>
            <a:r>
              <a:rPr lang="en-US" b="1" dirty="0" smtClean="0"/>
              <a:t>	Increase Fleet Size:</a:t>
            </a:r>
          </a:p>
          <a:p>
            <a:pPr algn="ctr">
              <a:buNone/>
            </a:pPr>
            <a:r>
              <a:rPr lang="en-US" dirty="0" smtClean="0"/>
              <a:t>Overhaul of Type 7 and Acquisition of Type 9</a:t>
            </a:r>
            <a:endParaRPr lang="en-US" dirty="0"/>
          </a:p>
        </p:txBody>
      </p:sp>
      <p:pic>
        <p:nvPicPr>
          <p:cNvPr id="4097" name="Picture 1"/>
          <p:cNvPicPr>
            <a:picLocks noChangeAspect="1" noChangeArrowheads="1"/>
          </p:cNvPicPr>
          <p:nvPr/>
        </p:nvPicPr>
        <p:blipFill>
          <a:blip r:embed="rId3" cstate="print"/>
          <a:srcRect/>
          <a:stretch>
            <a:fillRect/>
          </a:stretch>
        </p:blipFill>
        <p:spPr bwMode="auto">
          <a:xfrm>
            <a:off x="228600" y="2514600"/>
            <a:ext cx="3378354" cy="2160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descr="http://www.mbta.com/uploadedimages/Smart_Forms/News,_Events_and_Press_Releases/Type9%20artistic%20rendering.jpg"/>
          <p:cNvPicPr>
            <a:picLocks noChangeAspect="1" noChangeArrowheads="1"/>
          </p:cNvPicPr>
          <p:nvPr/>
        </p:nvPicPr>
        <p:blipFill>
          <a:blip r:embed="rId4" cstate="print"/>
          <a:srcRect/>
          <a:stretch>
            <a:fillRect/>
          </a:stretch>
        </p:blipFill>
        <p:spPr bwMode="auto">
          <a:xfrm>
            <a:off x="4038600" y="3124200"/>
            <a:ext cx="4876800" cy="3144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9ED09B4F-B691-49D3-9C50-B019A793CBD7}" type="slidenum">
              <a:rPr lang="en-US" smtClean="0"/>
              <a:pPr/>
              <a:t>5</a:t>
            </a:fld>
            <a:endParaRPr lang="en-US"/>
          </a:p>
        </p:txBody>
      </p:sp>
      <p:sp>
        <p:nvSpPr>
          <p:cNvPr id="7" name="Rectangle 6"/>
          <p:cNvSpPr/>
          <p:nvPr/>
        </p:nvSpPr>
        <p:spPr>
          <a:xfrm>
            <a:off x="228600" y="5181600"/>
            <a:ext cx="3657600" cy="2308324"/>
          </a:xfrm>
          <a:prstGeom prst="rect">
            <a:avLst/>
          </a:prstGeom>
        </p:spPr>
        <p:txBody>
          <a:bodyPr wrap="square">
            <a:spAutoFit/>
          </a:bodyPr>
          <a:lstStyle/>
          <a:p>
            <a:pPr>
              <a:buFont typeface="Arial" pitchFamily="34" charset="0"/>
              <a:buChar char="•"/>
            </a:pPr>
            <a:r>
              <a:rPr lang="en-US" sz="2400" dirty="0" smtClean="0"/>
              <a:t>$140.6 million invested in fleet reliability</a:t>
            </a:r>
          </a:p>
          <a:p>
            <a:pPr>
              <a:buFont typeface="Arial" pitchFamily="34" charset="0"/>
              <a:buChar char="•"/>
            </a:pPr>
            <a:r>
              <a:rPr lang="en-US" sz="2400" dirty="0" smtClean="0"/>
              <a:t>$164.0 million invested in fleet expansion</a:t>
            </a:r>
          </a:p>
          <a:p>
            <a:pPr>
              <a:buNone/>
            </a:pPr>
            <a:endParaRPr lang="en-US" sz="2400" dirty="0" smtClean="0"/>
          </a:p>
          <a:p>
            <a:pPr>
              <a:buNone/>
            </a:pP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5400" b="1" u="sng" dirty="0" smtClean="0">
                <a:solidFill>
                  <a:srgbClr val="00B050">
                    <a:shade val="30000"/>
                    <a:satMod val="115000"/>
                  </a:srgbClr>
                </a:solidFill>
                <a:latin typeface="DejaVu Sans Condensed" pitchFamily="34" charset="0"/>
                <a:ea typeface="DejaVu Sans Condensed" pitchFamily="34" charset="0"/>
                <a:cs typeface="DejaVu Sans Condensed" pitchFamily="34" charset="0"/>
              </a:rPr>
              <a:t>Capacity</a:t>
            </a:r>
            <a:endParaRPr lang="en-US" dirty="0"/>
          </a:p>
        </p:txBody>
      </p:sp>
      <p:sp>
        <p:nvSpPr>
          <p:cNvPr id="3" name="Content Placeholder 2"/>
          <p:cNvSpPr>
            <a:spLocks noGrp="1"/>
          </p:cNvSpPr>
          <p:nvPr>
            <p:ph idx="1"/>
          </p:nvPr>
        </p:nvSpPr>
        <p:spPr>
          <a:xfrm>
            <a:off x="304800" y="1447800"/>
            <a:ext cx="8001000" cy="1447800"/>
          </a:xfrm>
        </p:spPr>
        <p:txBody>
          <a:bodyPr>
            <a:normAutofit fontScale="92500" lnSpcReduction="10000"/>
          </a:bodyPr>
          <a:lstStyle/>
          <a:p>
            <a:pPr>
              <a:buNone/>
            </a:pPr>
            <a:r>
              <a:rPr lang="en-US" b="1" dirty="0" smtClean="0"/>
              <a:t>3 Car Trains:</a:t>
            </a:r>
          </a:p>
          <a:p>
            <a:pPr>
              <a:buNone/>
            </a:pPr>
            <a:r>
              <a:rPr lang="en-US" b="1" dirty="0" smtClean="0"/>
              <a:t>	$3.9 million investment to study power system upgrades to run more 3 car trains at peak</a:t>
            </a:r>
          </a:p>
        </p:txBody>
      </p:sp>
      <p:pic>
        <p:nvPicPr>
          <p:cNvPr id="3074" name="Picture 2" descr="http://www.hdrinc.com/sites/all/files/content/projects/images/4858-mbta-green-line-extension-cmgc-6989.jpg"/>
          <p:cNvPicPr>
            <a:picLocks noChangeAspect="1" noChangeArrowheads="1"/>
          </p:cNvPicPr>
          <p:nvPr/>
        </p:nvPicPr>
        <p:blipFill>
          <a:blip r:embed="rId3" cstate="print"/>
          <a:srcRect/>
          <a:stretch>
            <a:fillRect/>
          </a:stretch>
        </p:blipFill>
        <p:spPr bwMode="auto">
          <a:xfrm>
            <a:off x="4953000" y="3200400"/>
            <a:ext cx="4008516"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descr="http://www.umcycling.com/mbta3686clinewashsq.jpg"/>
          <p:cNvPicPr>
            <a:picLocks noChangeAspect="1" noChangeArrowheads="1"/>
          </p:cNvPicPr>
          <p:nvPr/>
        </p:nvPicPr>
        <p:blipFill>
          <a:blip r:embed="rId4" cstate="print"/>
          <a:srcRect/>
          <a:stretch>
            <a:fillRect/>
          </a:stretch>
        </p:blipFill>
        <p:spPr bwMode="auto">
          <a:xfrm>
            <a:off x="304800" y="3200400"/>
            <a:ext cx="4370683"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9ED09B4F-B691-49D3-9C50-B019A793CBD7}"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solidFill>
                  <a:srgbClr val="00B050">
                    <a:shade val="30000"/>
                    <a:satMod val="115000"/>
                  </a:srgbClr>
                </a:solidFill>
                <a:latin typeface="DejaVu Sans Condensed" pitchFamily="34" charset="0"/>
                <a:ea typeface="DejaVu Sans Condensed" pitchFamily="34" charset="0"/>
                <a:cs typeface="DejaVu Sans Condensed" pitchFamily="34" charset="0"/>
              </a:rPr>
              <a:t>Transparency</a:t>
            </a:r>
            <a:endParaRPr lang="en-US" dirty="0"/>
          </a:p>
        </p:txBody>
      </p:sp>
      <p:sp>
        <p:nvSpPr>
          <p:cNvPr id="3" name="Content Placeholder 2"/>
          <p:cNvSpPr>
            <a:spLocks noGrp="1"/>
          </p:cNvSpPr>
          <p:nvPr>
            <p:ph idx="1"/>
          </p:nvPr>
        </p:nvSpPr>
        <p:spPr>
          <a:xfrm>
            <a:off x="152400" y="1447800"/>
            <a:ext cx="5181600" cy="1981200"/>
          </a:xfrm>
        </p:spPr>
        <p:txBody>
          <a:bodyPr/>
          <a:lstStyle/>
          <a:p>
            <a:pPr>
              <a:buNone/>
            </a:pPr>
            <a:r>
              <a:rPr lang="en-US" b="1" dirty="0" smtClean="0"/>
              <a:t>Green Line Tracking:</a:t>
            </a:r>
          </a:p>
          <a:p>
            <a:pPr>
              <a:buNone/>
            </a:pPr>
            <a:r>
              <a:rPr lang="en-US" dirty="0" smtClean="0"/>
              <a:t>December 2014 Planned Launch </a:t>
            </a:r>
          </a:p>
        </p:txBody>
      </p:sp>
      <p:pic>
        <p:nvPicPr>
          <p:cNvPr id="2050" name="Picture 2" descr="http://www.thetransitwire.com/wp-content/uploads/2012/11/mbtaMobileTix.jpg"/>
          <p:cNvPicPr>
            <a:picLocks noChangeAspect="1" noChangeArrowheads="1"/>
          </p:cNvPicPr>
          <p:nvPr/>
        </p:nvPicPr>
        <p:blipFill>
          <a:blip r:embed="rId3" cstate="print"/>
          <a:stretch>
            <a:fillRect/>
          </a:stretch>
        </p:blipFill>
        <p:spPr bwMode="auto">
          <a:xfrm>
            <a:off x="4961169" y="1957097"/>
            <a:ext cx="3878031" cy="2919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Documents and Settings\JRobin\Local Settings\Temporary Internet Files\Content.Outlook\ZY7J4B34\GPS Diagram simplified.png"/>
          <p:cNvPicPr>
            <a:picLocks noChangeAspect="1" noChangeArrowheads="1"/>
          </p:cNvPicPr>
          <p:nvPr/>
        </p:nvPicPr>
        <p:blipFill>
          <a:blip r:embed="rId4" cstate="screen">
            <a:clrChange>
              <a:clrFrom>
                <a:srgbClr val="FFFFCC"/>
              </a:clrFrom>
              <a:clrTo>
                <a:srgbClr val="FFFFCC">
                  <a:alpha val="0"/>
                </a:srgbClr>
              </a:clrTo>
            </a:clrChange>
          </a:blip>
          <a:srcRect/>
          <a:stretch>
            <a:fillRect/>
          </a:stretch>
        </p:blipFill>
        <p:spPr bwMode="auto">
          <a:xfrm>
            <a:off x="228601" y="3352800"/>
            <a:ext cx="4465140" cy="3342674"/>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9ED09B4F-B691-49D3-9C50-B019A793CBD7}"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solidFill>
                  <a:srgbClr val="00B050">
                    <a:shade val="30000"/>
                    <a:satMod val="115000"/>
                  </a:srgbClr>
                </a:solidFill>
                <a:latin typeface="DejaVu Sans Condensed" pitchFamily="34" charset="0"/>
                <a:ea typeface="DejaVu Sans Condensed" pitchFamily="34" charset="0"/>
                <a:cs typeface="DejaVu Sans Condensed" pitchFamily="34" charset="0"/>
              </a:rPr>
              <a:t>Accessibility</a:t>
            </a:r>
            <a:endParaRPr lang="en-US" dirty="0"/>
          </a:p>
        </p:txBody>
      </p:sp>
      <p:sp>
        <p:nvSpPr>
          <p:cNvPr id="3" name="Content Placeholder 2"/>
          <p:cNvSpPr>
            <a:spLocks noGrp="1"/>
          </p:cNvSpPr>
          <p:nvPr>
            <p:ph idx="1"/>
          </p:nvPr>
        </p:nvSpPr>
        <p:spPr>
          <a:xfrm>
            <a:off x="152400" y="4724400"/>
            <a:ext cx="4191000" cy="990600"/>
          </a:xfrm>
        </p:spPr>
        <p:txBody>
          <a:bodyPr/>
          <a:lstStyle/>
          <a:p>
            <a:pPr>
              <a:buNone/>
            </a:pPr>
            <a:r>
              <a:rPr lang="en-US" dirty="0" smtClean="0"/>
              <a:t>Park St Station Elevators</a:t>
            </a:r>
          </a:p>
          <a:p>
            <a:pPr>
              <a:buNone/>
            </a:pPr>
            <a:endParaRPr lang="en-US" dirty="0"/>
          </a:p>
        </p:txBody>
      </p:sp>
      <p:pic>
        <p:nvPicPr>
          <p:cNvPr id="4" name="Picture 3"/>
          <p:cNvPicPr>
            <a:picLocks noChangeAspect="1" noChangeArrowheads="1"/>
          </p:cNvPicPr>
          <p:nvPr/>
        </p:nvPicPr>
        <p:blipFill>
          <a:blip r:embed="rId3" cstate="print"/>
          <a:stretch>
            <a:fillRect/>
          </a:stretch>
        </p:blipFill>
        <p:spPr bwMode="auto">
          <a:xfrm>
            <a:off x="4648200" y="1981200"/>
            <a:ext cx="385572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f2841205-1a04-4489-a67c-2dfa1ff0a892" descr="image003"/>
          <p:cNvPicPr>
            <a:picLocks noChangeAspect="1" noChangeArrowheads="1"/>
          </p:cNvPicPr>
          <p:nvPr/>
        </p:nvPicPr>
        <p:blipFill>
          <a:blip r:embed="rId4" cstate="print"/>
          <a:srcRect/>
          <a:stretch>
            <a:fillRect/>
          </a:stretch>
        </p:blipFill>
        <p:spPr bwMode="auto">
          <a:xfrm>
            <a:off x="381000" y="1981200"/>
            <a:ext cx="3810000" cy="2527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p:cNvSpPr txBox="1">
            <a:spLocks/>
          </p:cNvSpPr>
          <p:nvPr/>
        </p:nvSpPr>
        <p:spPr>
          <a:xfrm>
            <a:off x="4800600" y="4724400"/>
            <a:ext cx="4191000" cy="1143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Government Center Overhaul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9ED09B4F-B691-49D3-9C50-B019A793CBD7}" type="slidenum">
              <a:rPr lang="en-US" smtClean="0"/>
              <a:pPr/>
              <a:t>8</a:t>
            </a:fld>
            <a:endParaRPr lang="en-US"/>
          </a:p>
        </p:txBody>
      </p:sp>
      <p:sp>
        <p:nvSpPr>
          <p:cNvPr id="9" name="TextBox 8"/>
          <p:cNvSpPr txBox="1"/>
          <p:nvPr/>
        </p:nvSpPr>
        <p:spPr>
          <a:xfrm>
            <a:off x="304800" y="1371600"/>
            <a:ext cx="4114800" cy="584775"/>
          </a:xfrm>
          <a:prstGeom prst="rect">
            <a:avLst/>
          </a:prstGeom>
          <a:noFill/>
        </p:spPr>
        <p:txBody>
          <a:bodyPr wrap="square" rtlCol="0">
            <a:spAutoFit/>
          </a:bodyPr>
          <a:lstStyle/>
          <a:p>
            <a:r>
              <a:rPr lang="en-US" sz="3200" b="1" dirty="0" smtClean="0"/>
              <a:t>Station Upgrades:</a:t>
            </a:r>
            <a:endParaRPr lang="en-US" sz="3200" b="1" dirty="0"/>
          </a:p>
        </p:txBody>
      </p:sp>
      <p:sp>
        <p:nvSpPr>
          <p:cNvPr id="10" name="Content Placeholder 2"/>
          <p:cNvSpPr txBox="1">
            <a:spLocks/>
          </p:cNvSpPr>
          <p:nvPr/>
        </p:nvSpPr>
        <p:spPr>
          <a:xfrm>
            <a:off x="1524000" y="5867400"/>
            <a:ext cx="5562600" cy="990600"/>
          </a:xfrm>
          <a:prstGeom prst="rect">
            <a:avLst/>
          </a:prstGeom>
        </p:spPr>
        <p:txBody>
          <a:bodyPr vert="horz" lIns="91440" tIns="45720" rIns="91440" bIns="45720" rtlCol="0">
            <a:normAutofit fontScale="6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PATI</a:t>
            </a:r>
            <a:endParaRPr lang="en-US" sz="40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noProof="0" dirty="0" smtClean="0">
                <a:ln>
                  <a:noFill/>
                </a:ln>
                <a:solidFill>
                  <a:schemeClr val="tx1"/>
                </a:solidFill>
                <a:effectLst/>
                <a:uLnTx/>
                <a:uFillTx/>
                <a:latin typeface="+mn-lt"/>
                <a:ea typeface="+mn-ea"/>
                <a:cs typeface="+mn-cs"/>
              </a:rPr>
              <a:t>Plan for Accessible Transit Infrastructure</a:t>
            </a:r>
            <a:endParaRPr kumimoji="0" lang="en-US" sz="4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B050">
                    <a:shade val="30000"/>
                    <a:satMod val="115000"/>
                  </a:srgbClr>
                </a:solidFill>
                <a:latin typeface="DejaVu Sans Condensed" pitchFamily="34" charset="0"/>
                <a:ea typeface="DejaVu Sans Condensed" pitchFamily="34" charset="0"/>
                <a:cs typeface="DejaVu Sans Condensed" pitchFamily="34" charset="0"/>
              </a:rPr>
              <a:t>Green Line Mid-Term Improvements</a:t>
            </a:r>
            <a:endParaRPr lang="en-US" dirty="0"/>
          </a:p>
        </p:txBody>
      </p:sp>
      <p:sp>
        <p:nvSpPr>
          <p:cNvPr id="3" name="Content Placeholder 2"/>
          <p:cNvSpPr>
            <a:spLocks noGrp="1"/>
          </p:cNvSpPr>
          <p:nvPr>
            <p:ph idx="1"/>
          </p:nvPr>
        </p:nvSpPr>
        <p:spPr>
          <a:xfrm>
            <a:off x="304800" y="1752600"/>
            <a:ext cx="5410200" cy="3810000"/>
          </a:xfrm>
        </p:spPr>
        <p:txBody>
          <a:bodyPr>
            <a:normAutofit fontScale="77500" lnSpcReduction="20000"/>
          </a:bodyPr>
          <a:lstStyle/>
          <a:p>
            <a:pPr>
              <a:buNone/>
            </a:pPr>
            <a:r>
              <a:rPr lang="en-US" b="1" dirty="0" smtClean="0"/>
              <a:t>Fare Evasion:</a:t>
            </a:r>
          </a:p>
          <a:p>
            <a:pPr>
              <a:buNone/>
            </a:pPr>
            <a:r>
              <a:rPr lang="en-US" dirty="0" smtClean="0"/>
              <a:t>Front Door Boarding Policy</a:t>
            </a:r>
          </a:p>
          <a:p>
            <a:pPr>
              <a:buNone/>
            </a:pPr>
            <a:r>
              <a:rPr lang="en-US" dirty="0" smtClean="0"/>
              <a:t>Reduce Use of Tickets</a:t>
            </a:r>
          </a:p>
          <a:p>
            <a:pPr>
              <a:buNone/>
            </a:pPr>
            <a:endParaRPr lang="en-US" dirty="0" smtClean="0"/>
          </a:p>
          <a:p>
            <a:pPr>
              <a:buNone/>
            </a:pPr>
            <a:r>
              <a:rPr lang="en-US" b="1" dirty="0" smtClean="0"/>
              <a:t>Traffic Signal Prioritization:</a:t>
            </a:r>
          </a:p>
          <a:p>
            <a:pPr>
              <a:buNone/>
            </a:pPr>
            <a:r>
              <a:rPr lang="en-US" dirty="0" smtClean="0"/>
              <a:t>Improve Street Level Speed</a:t>
            </a:r>
          </a:p>
          <a:p>
            <a:pPr>
              <a:buNone/>
            </a:pPr>
            <a:endParaRPr lang="en-US" dirty="0" smtClean="0"/>
          </a:p>
          <a:p>
            <a:pPr>
              <a:buNone/>
            </a:pPr>
            <a:r>
              <a:rPr lang="en-US" b="1" dirty="0" smtClean="0"/>
              <a:t>Capacity Study:</a:t>
            </a:r>
          </a:p>
          <a:p>
            <a:pPr marL="339725" indent="-339725">
              <a:buNone/>
            </a:pPr>
            <a:r>
              <a:rPr lang="en-US" dirty="0" smtClean="0"/>
              <a:t>Identify power needs on the </a:t>
            </a:r>
            <a:br>
              <a:rPr lang="en-US" dirty="0" smtClean="0"/>
            </a:br>
            <a:r>
              <a:rPr lang="en-US" dirty="0" smtClean="0"/>
              <a:t>Green Line</a:t>
            </a:r>
          </a:p>
          <a:p>
            <a:pPr>
              <a:buNone/>
            </a:pPr>
            <a:endParaRPr lang="en-US" dirty="0"/>
          </a:p>
        </p:txBody>
      </p:sp>
      <p:sp>
        <p:nvSpPr>
          <p:cNvPr id="38914" name="AutoShape 2" descr="data:image/jpeg;base64,/9j/4AAQSkZJRgABAQAAAQABAAD/2wCEAAkGBhISEBISEhIUFRAUFRUQDxAUFRAQEBQUFRQVFBQQFBQXHiYeFxkjGRQUHy8gIycpLCwsFR4xNTAqNSYrLCkBCQoKDgwOFw8PGikgHx0pKSwpKSksKSksLCwpKSkpKSwsKSkpLCkpKSwpKSkpKSksKSkpKSkpLCkpKSwpKSksLP/AABEIALcBEwMBIgACEQEDEQH/xAAbAAABBQEBAAAAAAAAAAAAAAAFAAIDBAYHAf/EAEYQAAEDAgQEAwQFCQYFBQAAAAEAAgMEEQUSITEGE0FRImFxBzKBkRRSkqHRIyQzQlNiscHhJVSTo7KzFhdDcvAVgqLS8f/EABoBAAIDAQEAAAAAAAAAAAAAAAMEAAECBQb/xAAsEQACAgEDBAEEAQQDAAAAAAAAAQIDEQQSIRMxQVEFFCJhkTIVM1KBI0JD/9oADAMBAAIRAxEAPwDnziq8hUzioJEsaKMu6rOVyRqgcxQHMjaVIAkIVI2ErLaAjWtU0bF62FSsjQ3IggxOyKQMT+WhORCDKkWKwIk8RLO8somFN5CvmJN5SveUUeQvOSr5iTDEr6hCuyNEsLwaWodliYXHr0A9SoaKkMkjIxu4hv8AVdpwPDIqWIMYOnid1J7lU3nuM00dTv2Ocv8AZ5WAe630zf0QbEcFmgP5WMt7Hdp+K7gJb7NPqq9ZRNlaWyMa5p6FVwNvRJrg4K9iZylseMOERTESRX5RNi06lh6fBZcNU3YOdODg8MiZCpmwp4C9zrLbMnjYlI1ij5i9EiohMGLwsTOYnxxlytRb7FpNnhavArzMOUkeHaoyokwqpkyrDSkqy+jsESp6WyVaAAna9LxyPV6TjLMtXSZSh8mIealxx51QAvW3RFCs4KLwETiCSF3SV7EYwjUlyY8r0lNclzRXeoCpZSqzpFAci1GrUUd0NimROlOyXsWAJabTiy9FOp4ypCEq5EKpiSbH81YcVveAOGW6Tytu4/o2noO9lcfuC11Ox4Ri6fhypeLtheR6W/ioKvD5IjaRjmH94Efeu/thAOmyqYzg0VRGWPaDcfEeaI6xt6TjhnAiFocD4FqKloeAGRnZztz5gK/R8DObVlr9YGEEHq7qGrqNDZrA2wFtAqjH2Zq0reXI5xJ7J5spLZWkjoQRf71j8UwiWneWSsLT0PQ+h6rv8c9kJ4gwSOpYWvaCDseoPcFblH0FnpYvtwcXwFtqhh+rcrouD15keQeixNJhroaqSN27NAe4OxWiwKW0uXuh4D6SG2GH7Ns2oFtB5Be5XEXsbqFk9zlb0AGissgcevrqixgvI6+AXjVBz4XxPFi4EA9ndD81xp8ViQdxofULu00mhBGvQri2IC80tv2j/wDUUOSSOZr12kDyFGQVdEKd9GWcnMB9l6FfNKlHR6q4vLwWlkghpiUUpKW1lZpqIWT3tsV1aaOMs6tGmWMsvQRiy8kaAo4HryZ6eUUdKMIpDuYqlY/ROL1UrpdFb4Lk8IzOMdVnSjWLzboIgTOJe/uEkldJDAGoITHBSFMelTRVmQ+ZEZQovo91ecGJFSFuqN0ED3WDWlx7AEq3wtw79InbHs3dx8uy7VgvDsMADWMHrZAskpGqtO7OfBxt9PJH77HN/wC4EL3mLu1Zg8crC17AR6LlPGPCZpX5mfoidvq/0S068cl2adx5XIKwem5s8bLE3dcgAuJA12C7DSUzwBaN4sLAZXD+SG+xmhjFNLNlHNdKYy/qGNYwhoPQXcT56dl0e6bp0/2ptl029NdjNQxv6td9lytMjd1DvkUauF7fzR+gvYZ6h+jB1EUvOcOW+198r7fOyJ07Hi12O+y5am/mlfzVLTpeS3qpPwAHXP6rvslIROsfC75FHiULrq+QzCCHIH5OdLI8Oe1jC4saAwEZnOId1AGUqdD8mfqH6OccT4HIJxKyKR2YZXZWPO2x0CG09DUMla/kTaHX8nJt8l0rF8UqqaKZz+XIGxOljma10bQ5hbeORhcdwbgg9DcDrLFjsZeGESMzBxjfJG6Njw0Zjlcf3QXWNjYE9Cs/TL2bWra8GMnxblEF4cwu18bXNJ+YU8HGEQGh+5aSXEKeoEbJYZDHIQIXyxOEbnEEtyuOrSQCRe1/kg0ENE0Ry01Ne8sDWyyMeYrSTMjc1heffAcelgQeyz9J+Tf1ue8SliOJzFmZkEz7i7bRyG/bosD/AMOVZJJpp7kkn8lJuTc9PNdmpuIGlkej5pXNc/LDGRZoe5mdwcbMFxbU62NuqTsa5mRkGkj3Pa7mtc0xcu3Mzx6HMC5oAuAcwN7KfSL2KanUdRLPGDjjeGqv+6z/AOFJ+CmbwzV/3Wf/AA3/AILsLTOx7czmSRm4c4M5T49CQ46kObpbuLjdKLGGEs8EoZIQ2OVzMrHF3u9bgHpcBV9JH2Kbo+eDkH/C1X/dZv8ADf8AgpouFqoammmt1/JuXVW8QxFuYNkLL5A/Jo5+bIImi93Ov2FtDrobesxYmeGPI6PMJHOa8NuQ1oylrmkjc6632W4aaMHk1C2EXnuckJsqdRJqtR7QY2trXZRbMxj3W+sQQT9wWOnfqukuEejhJOCaL1O9OlVelfqrTtURdg0eSsheJS7otNoFnq2W7isyA2vCAVYzMUOkbY2Wi+jaXQKtHjKBNHKuhjkrJJJIYuaoqN5Tyo3pc0RlTwxKEbq9TBCseDEja+zanHMkPXQfcupU0a5HwfXiN5B62XVMOrgWhBjIfo5rWAqxqA8ZYVzqd4AubaBHWOuEprWW58rARLnDMx7G4vzOdrrgtqHAjYj8mxb8xDzWFh4gbQzmJsYIqDzs2bLZwGW1rG+jVfxbjp0UIlbCHDMA4F5Fgb6+730+KeqzsRzpw2ScTV8oeaXKHmudN9rT7E/R2eX5R3l+75q3Q+0aeVocKVjWkmznSvF/QBlz6rblhZZSTbwjZVUzY97/ADUVPWtdsD8z+CylT7RpIpGtnpQGvHhe2TMD3Au3fbQrY4fXMlibKz3XC40F+xB8wVE88kawOZYnqh9dhsjZhPDlc7JyZYnuLA9ocXMc14ByuBLtwQQ5ZnGPacI6h8MMIe1lw6RzsrS4G3hAG1wdSoB7S5SP0DPtSfdpqhytjHuzcapS7BvFsKqKhkgeWx3ifFHC2R0jS52W8kr8ovYCwABtcm6mxjCXymIxvDXRue4POti6CWNrgLakOe027BY2l9pdVPUchlPGCCQ6TM8hjRu8i3bp3Nk/E+LQ08t0rhMdQDcOOtgQ1uzSev3rEtTGMlFZbfouNLks9kg4zhyXNA7lxh8UjJHvdUTzOkygtdlLm+C+YnUHtpdXYcAcKSnhLhmifA55ucpEUrXuy6b2H3oVh/FAf7ryx21neJnxH4FDsd47r6XWSmhfCSAJo3Slmve/un1TcouKFk0wpHwm6PI7LHK7l8qRjpJoQC2SR7XsewG+khBBHTRWqbAjGGyM5YmD3uc0czlFsga0xF5u4kBjPGRuNrLNf8wpnyGMsazwB7SCSSDoQb9tNu6LcP4458mV5Nz0P3fel+qs7RWeohv6T7hGsqSHgSzRwFoc5rGvfK9zi0ta5/hADQTe1tSB2Qtr4fyR5kAfG9kjnukqJXSZTrYuZ4L7317JcScb0lHMWuidJK6zn5cgDdAALnra2yu8L8XU1ddrIyx4GYMcGm42JBHqi8B3SpETJqcQRMFTHzYn81pPM5ZOZ92mwvYteRdTxYhG6eOR88LWsbI0Ma6R5JeGjNnLR9XayLVksUMT5XgZGAudoCd9gFjqf2oUzpchp3Nbexfdjso72tqr4L6K8ATjyoa+scWHM3JGAemxP81j6k+Ja3j0j6fIBtkj229y/wDNZCr3Rl2PQVf24k9M/VXmvQumKuNkWk8B4MbiEtgs+BdyJ4lPfRUqGO7rqMFN5kPnjs1ZOu98rX4k6wWOq3XcUKYlqiFJJJCETUFMenuUbiljYwbohRod1V+kKDb2ByCcRykHst/guL2jaCdQufg6I5hLs0e+oSifgY0k8SwdRosRBbe6e+uHdYjDMTI8LjqihmcduugW+ex14pMH8Zz2np39ADc9hmRSJjZqd0ROjm5b72duHfA2Qni+hy8hr3Xz3ueo11t8FYw+DMW3JG1jroOh9U9G9VQSZzrKHZZJpmMqQ6IytkGV7btLfiNR3HmuiMrAY2lsbbsGjbgAjTKL9rINisTJ2ESNYXtu3PZrtvPsnUZ8ABA0sS0nLqDoWn71du5xTj2YOhRjJ7vBLxiQ6mY7YiZmXyuHAj5fwW44M0o4vV3+orj+OYxJLURRvidE1hu1rjcuNtHXGhGp2vuuu8Hu/M4vV3+oolSajyDvknLKOQ4ywtqXZb5SXB5tdu5I173VmF1yAGi5sL9NOp8rXXnFRmkk5LXERNc8gAkBzrk3db/zUoRRVb2t5EwLWyNIa8lwe390ajcX37pS2O9jNT2xL/DuLhj6x7RYvddsmmUNBdlAb1/WPwCJvifWujjaGtljByzm4LR2cW+9c7g6DWwKyFbQvp7ua4uYSGiQWAaNxnb9a+x2/gOgcLhkVLEGFz3kcxwLhGbyWc466Ot8d79UDUz6H3x7sLSnPMJIx7MQmp5HRVDTnjcWvcPfB3uejm21uOhC2mE4g59OXmzoz4RfVrxbXQ7hD+K8INTVU4jI5jxypSNcsbQDzXdw27hc73ARP/07OW0lP4WMAaXHaOMGxee7iST5m66+jud1Skzk6itVy2ruC8PwLM41JGZgzNp4nXyBugJf1cA64A/dRLCKed1ZGWtYGtyveWgsZlJIcOtzofuRDFpGUTYYL5i8CGCwN3nQbDrc3PTXdF+E8NcwOL/eJJPUDsAuXTGyd8pyWEuwbU0UuqCWN3s51x3hDpcRmNxlAbYEkahjdyNginsvpw2psWBrhE/bqCWi+9iPNOx2Zra+tzHUviyN3P6MA5R8tkZ4KomCoEg3MGVjdNAHXc4kbklwHwKe+pSl09v+yo0S2b2wzxifzCf/ANv+6FxWkpyZn6aLtXFxAoZb7Xb/ALoXIKGpzTloGUkgDNdoPxIW36Mx4DHHcn9oyDsyIfKNqzlW1G/aFJ/ac3pGP8tqCzG6Zj2OzU/+NENNuppH2CjiGq8q9loJnCBVZU6q7hIQiqYbolhU1rAqgEJfdyLF9isjN7x9Vt8QjDhdZCugs5ZmvIvqovuVEkkkISNO5RuT3JjkqWRdVfpAqPVEqJmyFb2MyCEbEXwNu4VCKIq9h5s5IxeJF08TQSfEi2E1OYZHHxbtPdCC66mp4yXCyYZ2oPAuK6276YfrAvb/AAurmG1Ofm2ytex7mNc++WwDTe41Gn8Fn+LZHNkhcQHEEkDobAbo7wViLJTI2RrRJ7zABo5tg0g9zspODsSAysjGUgPxFjbhG+SNwJklyMeBYe7q8A9y0keqD4VhlRI4P5xBBBzFzidd9FHi0w+jOadC2VuW2gtZ7T/55Itw/XZoifdDLF5FjYDoPgjSnKFaURdKMpvJpGRRzO5TwHNva+xDh+u3sbrfcL05jpImHVzbhxFtTmK5bwzVOe9z3Ny5pHOaCbnKXG1+y6pgLrwj/vcP/l/VdCWWkxLGG0cmq6kOqHtAvIHFzRfoNDbv0+aD4xVMNTGywHLFn63F3nNl17X++3RTyQXlkc1jnlrjmfqSBmPTYBe4hTwi8pZllt1uLkDQkbdEGOimpOf4HHNOG0vTYWTK1kIDmOY8ztcbRtFhYXOgzEkW/C61PC1G2WINYy5ZaMtvdzbCwuD00312U3Dj2RwMZlDnuaHSk28TiLu/D0CtU9DA2TmRh0Lzo4xus0+rCCChz+N6kEpsFDXODeP9A/F6cQzE0zWOdPaN9+YXF8RLOUCDZobrpbrconBE2khyA3lf45n93eXkNh/VWY5YYg5zdXF7pRce694AkIPS5F7dLkBZHiLHw0OO7joB1J6BdKuGyCj6ELJbptryV5cVM9dRx3u1kzXWN984AI8tXa9fgLdZiaANPX5rivCUR+mU5dbMZYybbAB2jR5Db4LtbRolJS3NsY27UkcY9otOTXS5AC/MN9gMjdVpfZzK7mlptYRnuTo5gFz6ILxi29dUW+uP9LUf4DP5y4deTc+udqUcs2o6Kq20OQf4scBRuv8AXZbzPMuB87LB1lKx0QcTd7HiRtrblwaLk7DXYb2XQeIqBk1LkffKXsuAbXs+9r/BZui4ZiGcOJc0ua5jdWluU3b4r3JCxfCTsjKL7CULoRjKEl3MP7SH/wBpVHkWD5RtQMS3AR32iMviFR6t/wBtizEbraLrLsdGriKCUaZVFeU7tE2sOisNngq/Rg5QPiLSrNLJqr01KHBQztz2A7q+wsUGxKYFFq7Dygk9G66zLIrdu7FNJScg9kkLAltZoyo3J7kxyWIMaNUdw2G9kEi3WnwmPZZcclMLQUuik+jZdVfpINFJPT+EoLqJHhoCvqrJ8GI2cNUEr5S1xHmqkdQ7MFWDqRmanFMNmqpIzFG+QMuX5Gl2W9rX9bFU6ThyvY4PbSzh4OZpyO0N1oKPES2JroXuYXAB+Vxbe17A2+KKx1MrWQmU10hqMogdDLE2MlwJDPG65dZpJuAOnqStbuDjXa1/USqjHLXJl8C4arWzAvpZsp0N2aWJ1v8ANauHh6ZpJbTvF9CMosfUbFVXQ13NfG2SbMzIXAyEOAkbmbmAcRcC4NiRceYVe9fa+ae2/wCkdtbN9bsiwv2ZTjkW/rUqsx6TZcdwrO2UGOme1pGzCI7G+p3sNTe63mEYdyYY4/qi51LtSbnU76ndc5DK658UtwL2MpBIuALDNr/Q9l4yOuNrGax68w26fvabqS1Lf/UUfyrbyq2RVPB1ZT1M3LgNRBJmALXAODS64B6tI2PohmJcI4hK57vokgzODg3wkADpujD4awPa0yP8RytdzXFt8ufUgnpqmVMdYwFzny5W3u/mOy6G197226dUX66WP4kfy0sf22Tz4fO1/wCilYdCHgBzQSAS1wvfQ9Rf0Xr5qlu8ecdcpBIPcA6/BQyUNXfR7ngAOLhKctj18RBHXW3QqJ+F1XUP+L29Nz72wtr2Cta9/wCIu9dL/Bj3/SZLjI5jRu4i3wF9z5IPNwzUyTuLYnuY2zYzdnbV2/U3+QRZuEVRtob7WztuNG6nXQeILx1HVMBPjsBmJEltLX2vfa/rYrE9W5rG01H5GcXnpsI8JcFVDahkszCxkZzgEtLnOGwAF7C+q6MGHsVyk0lWcnik8bQ9p5jw0A3PiN9NB94SNDWXtmfbvzfDa9i6+bbp66IPWfphn8pJ/wDmw5j/AAbO+qkljaHNeQ7cNINgCCD6K7wfwzNBJLLMMpcMjGAhxtcEk206bLHVZqIiM73gE2BEjiDYAkCx6XF1Wdicn7WT7b/xQt6jLdgJL5+WzpygdZrcPMsQaDYhwe0kaXaTofIoVFgEwcCSAA4OJvc2B10XOGYrL+1k+2/v6qZuKTH/AK0v23/irdkW8tCUvloN/wAWUOPBfEKjvmH+21ZeSNFsZeTM9xJJOW5JJJ8DdyUKldbVdWLykz2tMt9cZe0iSmKdXHRMheCvK52i0Fb4KlM/xI7C7RZmCTxLQUr9FEyVSJZoQUPmw4FEymlaaCNJgU4V5LxGUlWDHTiZ5ya5OcmFc844otwtTg52WWj3WiwqTZQo2dGdFaKGUU2ivslUIZDHYLPKEFq1PEcHVZp7UB9x6DyjT8GYRNVCVkZb4MjjncW75hpYHstxQYRWBscJ+jyGmkEsOZ87TG7KbAlrbPFnk5T3Wa9lGJMjqJWPcGmVjRHc2Bc1xOX1IOnoV05lCOY6TW7gW2ADdDlvq0An3RYk6a23R6oLG5HLt08etKznLMNW8NVhklkfUxNkJa6XK+UHxeFgytbtpYDyTHcMVYJvWMBG4z1F9b7eHXQH0tqt3Nh7XX1OrWN1DZPcc5wJzg3PiO6hlwdrgQXv91rAfDcNaLWva53Op2ue610UKPQ1N55/Zin8K1Ot6yPQ2PjqDrvf3dbZTqPqr13CtTsa2PfKQXz9dO23htfbRbNmDtaCGPc1pIu2zSCLudldpdwu7r0AG275MJDzd8jnHNnBswEdmjTSw2PTXuVXRRX0FP5/bMUOEKguH54y4dZtzUAh1hrqNPeAv+8O6tP9n1Y5pa6pYWncEyuvY36jutlLhrH5buOjnPO13ZnB9ie12t+A+U9ZAHgAuI1vcEX/AP3zU6US/wCn0/n9swo9ndXr+cttsdZvh/EqQcAVtrfSha4da824vb+a1owRn7R/Q7tHUn4b/cB0CecDZ1kcOpsQNf5fBV0olr4+r0/2Yv8A5eVYv+dN131mF/Xumv8AZ5VneqYd9CZjvut9S0jWXs4Enc6X3J6eqeXDup0osj+Pp9P9nPf+XlWNqpo72M+/Q/cF4fZ3V7fSmW3tea1++266DnHdeZ1voxJ/T6vT/Zz2T2c1TgA6ojIbfLfmm1+1x6fJQn2Z1H7aL5SfgukFybdU6Isp/HUPw/2c3HsyqP20P+Z+CcPZtUD/AKsP+Z/9V0VNkdlBJ0aNSToAO5JVdCLKfxtD8HDMcoTFUyxOILmENJF7Xyja6BVlOjfE9cJa2eWM3Y6Qlh7gAAO9Da/xQ2Y5m+adSwsHqK4pVxivCBUFwU+vf4V4BYqGuf4VDL4QNhl8a0lFJoFkWSeJaHDp9FmLM1SDd01xTY3JzkQcG3XiVklCjPOKaSvXKMlc84Y5p1RnD5dkCBRbDzsoUaqkqNEQjqUDpirbXqFovYn4o/RZeWPVH+ZpZCquPVCmM1vwUL2Upr5P2j/tv/FROamSxELGWGwmPdWv+u/7TvxUMlY/6zvtO/FRkLx1O7Le2im5lbV6I4611/ed8yr9BE+V7WgnU9yhETdVseFoQxpkO42VuTIorPY1NJTx0sQJOttShbJvp8uW1oWHxEe8791Z3HcZdI61zl7I/wAF1LWsy9Tr80GTaWQ8VFvsbzC8OiiaOWxoNt93fMq9zChVPWKSSt6rMZexlVfgvTVpaD/Dv5Ljwx21W+VosxzicnSx3/FbPibH+VCbH8o67Y/Ujf4A3+Xdczy6o8ORe5JS4NDU1YLyWnwnUJnOv1+9UI4jlC8zkLrR/igsUsdi2+U9z8ymCrcP1j8yoBMvVovavRY+mu+u77Tl46scRYucR2LiR8iq+RLIoVtXoeXC6c5gIVaRpUf0ojfZQpsinjGqGVjvCrlRN1CF1UmhWGLTfAKB1RnDpdkE6q/Qy2KEu4Ct4ZqoH6Ke6oUctwrzSjpnQiz1Je2SVmjNuUTlI5ROXPOGNCMYeEHbui2HFQo0NKFasqtOrjQoWjy6gqmXVgpr2rLWTcW0wSI9QiFdQ3YCAq8zLaolh9UDoUsx+OGUcN4edIddlpq7AGR0xsBeyno6lo2U+JVIdC4eSG2wmODlMVP4j6o6ypLI8o6qrBEA837le1B1RM8AXwyrMy6vYZVlliOirgJNi6fIq2slxeHk1lPxFYan+CbXcWhoswZn9Ow81nY3dHfNevaO6zGCGHdLGCCqqnSOLnm7tgOgHYK1hOCvmdYDQe8e3kreAYOJ5Q0A2HvH+S6lh2DRxMDWtA7omcdgSWeWc4q8GczQC4CGSw+Viut1ODh3RZ7FOFwbmychqPDDb0c8fAQo7o5XYQ+PoSEKkjTaafY1ka1wKeAqzhZSRzKyZJpALIbVvbZEHlC6uC5WW+AVj4Bcs9rqnJJcFT1EWqpSmxIQd2RFtleymp3aplko91RlB+hl2RaN6z9E/ZGYXo0XwOVyLeZJR5klYXICconKYtUbmJE45CieHvQ0hXaAqFGmpJUQDkKpBsiTSoWSBeFeBy8LlDWRssdwqpaRsrhdoqzigzj5Gap+BMq3jqrLMUdayq6J1wg4GNxUyeIlJ8St6LwhXgwyiY09qs8te/RlpFETWlOgo3PcGtFyVZpqQvcGjcroXDvDrImh1ruO5UcsGoxye8MYAIIxf3juVoo2pMjUzWrKQVvwetamy04KemF62YAmJYOHX0WNxfhu1yAukPcqVVSByJGxxNJ4OP1VGW3BHxQ6ZpC6Ti2DA30WMxLDi2/ZOwtUka3AaGp1sisNIHIfTUPiWmw6h0QLr9vAPOTLYxQADZY2o94rpeNUehXPcThtIUOme4WmsMrLxq9XgCYMBClei8DkBp3IxTPRIjFbL4KSjDl4iBsjJaawVCQJJJE5JXkVygGySShDR0YRABepKFniakkoWe9FXdukkh2Bqxj00OSSQRgcCpAUklZBwSe6ySStEL/DXinXU6RvhC8SWJ9wsOxcaE8lJJaRGRPeonPSSVkInSKF8ySShRRq3ggrHYyBqvElaZmQIpLXR2l20SSS1reS4lDGGaFc6x2Kz0kkxpgVgKsvF6kngJJEUTpnpJLcQkC6HpJJLYf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16" name="Picture 4" descr="http://www.pcb.its.dot.gov/eprimer/images/imep7ppt26.jpg"/>
          <p:cNvPicPr>
            <a:picLocks noChangeAspect="1" noChangeArrowheads="1"/>
          </p:cNvPicPr>
          <p:nvPr/>
        </p:nvPicPr>
        <p:blipFill>
          <a:blip r:embed="rId3" cstate="print"/>
          <a:srcRect/>
          <a:stretch>
            <a:fillRect/>
          </a:stretch>
        </p:blipFill>
        <p:spPr bwMode="auto">
          <a:xfrm>
            <a:off x="4724400" y="1828800"/>
            <a:ext cx="396551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9ED09B4F-B691-49D3-9C50-B019A793CBD7}"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7606</TotalTime>
  <Words>1273</Words>
  <Application>Microsoft Office PowerPoint</Application>
  <PresentationFormat>On-screen Show (4:3)</PresentationFormat>
  <Paragraphs>187</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GREEN LINE OVERVIEW May 2014</vt:lpstr>
      <vt:lpstr>Slide 2</vt:lpstr>
      <vt:lpstr>Green Line</vt:lpstr>
      <vt:lpstr>Speed</vt:lpstr>
      <vt:lpstr>Frequency</vt:lpstr>
      <vt:lpstr>Capacity</vt:lpstr>
      <vt:lpstr>Transparency</vt:lpstr>
      <vt:lpstr>Accessibility</vt:lpstr>
      <vt:lpstr>Green Line Mid-Term Improvements</vt:lpstr>
      <vt:lpstr>Green Line Long-Term Improvements</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End User</dc:creator>
  <cp:lastModifiedBy>BKane</cp:lastModifiedBy>
  <cp:revision>660</cp:revision>
  <dcterms:created xsi:type="dcterms:W3CDTF">2012-08-26T20:14:49Z</dcterms:created>
  <dcterms:modified xsi:type="dcterms:W3CDTF">2014-06-02T14:48:48Z</dcterms:modified>
</cp:coreProperties>
</file>