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7"/>
  </p:notesMasterIdLst>
  <p:sldIdLst>
    <p:sldId id="256" r:id="rId2"/>
    <p:sldId id="257" r:id="rId3"/>
    <p:sldId id="258" r:id="rId4"/>
    <p:sldId id="274" r:id="rId5"/>
    <p:sldId id="275" r:id="rId6"/>
    <p:sldId id="285" r:id="rId7"/>
    <p:sldId id="261" r:id="rId8"/>
    <p:sldId id="268" r:id="rId9"/>
    <p:sldId id="280" r:id="rId10"/>
    <p:sldId id="279" r:id="rId11"/>
    <p:sldId id="278" r:id="rId12"/>
    <p:sldId id="286" r:id="rId13"/>
    <p:sldId id="281" r:id="rId14"/>
    <p:sldId id="262" r:id="rId15"/>
    <p:sldId id="269" r:id="rId16"/>
    <p:sldId id="277" r:id="rId17"/>
    <p:sldId id="264" r:id="rId18"/>
    <p:sldId id="282" r:id="rId19"/>
    <p:sldId id="270" r:id="rId20"/>
    <p:sldId id="283" r:id="rId21"/>
    <p:sldId id="284" r:id="rId22"/>
    <p:sldId id="271" r:id="rId23"/>
    <p:sldId id="267" r:id="rId24"/>
    <p:sldId id="265" r:id="rId25"/>
    <p:sldId id="266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968" autoAdjust="0"/>
  </p:normalViewPr>
  <p:slideViewPr>
    <p:cSldViewPr>
      <p:cViewPr>
        <p:scale>
          <a:sx n="52" d="100"/>
          <a:sy n="52" d="100"/>
        </p:scale>
        <p:origin x="-1008" y="-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429DD3-7698-4CA4-8565-DC5EA30FFFB6}" type="datetimeFigureOut">
              <a:rPr lang="en-US"/>
              <a:pPr>
                <a:defRPr/>
              </a:pPr>
              <a:t>6/26/2010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2F6B19-ECD1-475B-A86D-B0F832398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2C2E57-010A-4F73-97AB-E11BFDA31E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497B94-9B0F-4EA9-AAFC-E8DF56BE10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0AD3BA-8F44-44B3-8C72-FFEAD0FE51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4D49A-9A28-4B01-BBD8-235F49CDBC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C5432E-3A88-408F-8430-1C0E9493A1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8BD759-9F3C-4356-8695-494EE3D19D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B0E99B-C0E9-488E-B16C-8B46DFA21328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713969-B2C1-4E7D-A2E4-5C88A6F4DF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FF17-74D2-4AFE-9F5A-B0671604DAF4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AB08-5759-42CF-B641-0D0FABB7B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2DDC-386B-492D-B9F0-31054CCD5D47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356BF-1D67-4AC3-ABFE-0FC68C14B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6765C-E93C-4A3B-930B-5537E733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EFD9-014B-4B9D-B174-0FBE6C9B96D9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B0B8-7ADF-4A26-8A4C-C3BFEAFD1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02BB3A-526D-49D4-B53F-9AC0E17FBD44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2D81FC-D497-486A-872A-3E0ECFAE2B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62A24-F04E-4F08-BD8C-AB5B48E9847E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8AB1F-173C-4D0B-BC77-C34CB5252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8A1E8-F9A2-4CA2-B29D-7D8E0E3B7941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DB3679-CE33-40E0-9305-EB3B4329EE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105E82-C150-452A-A158-5383436E472F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C40BE4-5035-4FDF-AA37-2B2A28BB6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619A-DB18-44F7-93C8-BD4133F5A6AD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4F31-E3FE-42F0-B8A4-2095129C2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7ECA0-973F-4105-B1D8-81C119574302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2E6B3-66F2-4E35-A8E9-2CA372380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E547A1-71C4-448D-9C0D-0055E8D49C28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48E385-7BDE-4BBB-A539-CE26F61F3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67E98A1-BF7E-4656-AA12-82CF23F799E1}" type="datetimeFigureOut">
              <a:rPr lang="en-US"/>
              <a:pPr>
                <a:defRPr/>
              </a:pPr>
              <a:t>6/26/2010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0A4FC8-B8B6-4BCC-884D-550F5655C9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12" r:id="rId3"/>
    <p:sldLayoutId id="2147483713" r:id="rId4"/>
    <p:sldLayoutId id="2147483714" r:id="rId5"/>
    <p:sldLayoutId id="2147483715" r:id="rId6"/>
    <p:sldLayoutId id="2147483709" r:id="rId7"/>
    <p:sldLayoutId id="2147483716" r:id="rId8"/>
    <p:sldLayoutId id="2147483717" r:id="rId9"/>
    <p:sldLayoutId id="2147483708" r:id="rId10"/>
    <p:sldLayoutId id="2147483707" r:id="rId11"/>
    <p:sldLayoutId id="214748371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Chairman Charles A. Murphy</a:t>
            </a:r>
          </a:p>
          <a:p>
            <a:pPr algn="ctr">
              <a:buFont typeface="Wingdings 3" pitchFamily="18" charset="2"/>
              <a:buNone/>
            </a:pPr>
            <a:r>
              <a:rPr lang="en-US" smtClean="0"/>
              <a:t>				June 24, 2010</a:t>
            </a:r>
          </a:p>
          <a:p>
            <a:pPr algn="ctr"/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Budget Conference Committee Briefing Fiscal Year 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Unknown Fate of FMAP funds resulted in a 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budget with contingencies: 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∙  Section 2 line item amounts contains 			appropriations</a:t>
            </a:r>
            <a:r>
              <a:rPr lang="en-US" sz="2400" i="1" smtClean="0"/>
              <a:t> </a:t>
            </a:r>
            <a:r>
              <a:rPr lang="en-US" sz="2400" u="sng" smtClean="0"/>
              <a:t>with</a:t>
            </a:r>
            <a:r>
              <a:rPr lang="en-US" sz="2400" i="1" smtClean="0"/>
              <a:t> </a:t>
            </a:r>
            <a:r>
              <a:rPr lang="en-US" sz="2400" smtClean="0"/>
              <a:t>$687m FMAP funds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∙  Pay attention to Fund Splits below line items!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r>
              <a:rPr lang="en-US" sz="2400" smtClean="0">
                <a:solidFill>
                  <a:srgbClr val="000000"/>
                </a:solidFill>
              </a:rPr>
              <a:t>∙  Without FMAP, only a portion will be appropriated</a:t>
            </a:r>
          </a:p>
          <a:p>
            <a:pPr>
              <a:buFont typeface="Wingdings 3" pitchFamily="18" charset="2"/>
              <a:buNone/>
            </a:pPr>
            <a:endParaRPr lang="en-US" sz="1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Contingency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b="1" i="1" smtClean="0"/>
              <a:t>History Systems Board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8000-0110 For the operation of the criminal history systems board, including criminal justice information services, criminal offender record information services, firearms support services and victim services; provided, that funds may be expended for the purpose of enabling local housing authorities‘ access to criminal offender record information when qualifying applicants for state-assisted housing…………………….................................. $2,533,686 </a:t>
            </a:r>
          </a:p>
          <a:p>
            <a:pPr>
              <a:buFont typeface="Wingdings 3" pitchFamily="18" charset="2"/>
              <a:buNone/>
            </a:pPr>
            <a:endParaRPr lang="en-US" sz="8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	General Fund ......................................................................... 78.596% 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	    FMAP Budget Relief Fund .................................................... 21.404%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Contingency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b="1" i="1" smtClean="0"/>
              <a:t>History Systems Board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8000-0110 For the operation of the criminal history systems board, including criminal justice information services, criminal offender record information services, firearms support services and victim services; provided, that funds may be expended for the purpose of enabling local housing authorities‘ access to criminal offender record information when qualifying applicants for state-assisted housing…………………….................................. $2,533,686 </a:t>
            </a:r>
          </a:p>
          <a:p>
            <a:pPr>
              <a:buFont typeface="Wingdings 3" pitchFamily="18" charset="2"/>
              <a:buNone/>
            </a:pPr>
            <a:endParaRPr lang="en-US" sz="8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	General Fund ......................................................................... 78.596% 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	    FMAP Budget Relief Fund .................................................... 21.404% </a:t>
            </a:r>
          </a:p>
          <a:p>
            <a:pPr>
              <a:buFont typeface="Wingdings 3" pitchFamily="18" charset="2"/>
              <a:buNone/>
            </a:pPr>
            <a:endParaRPr lang="en-US" sz="1000" smtClean="0"/>
          </a:p>
          <a:p>
            <a:pPr>
              <a:buFont typeface="Wingdings 3" pitchFamily="18" charset="2"/>
              <a:buNone/>
            </a:pPr>
            <a:r>
              <a:rPr lang="en-US" sz="1600" b="1" smtClean="0"/>
              <a:t>Primary Care Recruitment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4510-0715 For the operation of a center for primary care recruitment and placement to improve access to primary care services; provided, that funds may be expended for primary care workforce development and loan forgiveness grant program……………........................................ $157,000 </a:t>
            </a:r>
          </a:p>
          <a:p>
            <a:pPr>
              <a:buFont typeface="Wingdings 3" pitchFamily="18" charset="2"/>
              <a:buNone/>
            </a:pPr>
            <a:endParaRPr lang="en-US" sz="8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	FMAP Budget Relief Fund ....................................................... 100.000% </a:t>
            </a:r>
            <a:endParaRPr lang="en-US" sz="160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Contingency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z="10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Certain Outsides only to take effect if FMAP funds 	are received - Noted inside section language</a:t>
            </a:r>
          </a:p>
          <a:p>
            <a:pPr>
              <a:buFont typeface="Wingdings 3" pitchFamily="18" charset="2"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n-US" sz="2400" smtClean="0"/>
              <a:t>Without the $687m, any programmatic earmarks 	became “</a:t>
            </a:r>
            <a:r>
              <a:rPr lang="en-US" sz="2400" i="1" smtClean="0"/>
              <a:t>may </a:t>
            </a:r>
            <a:r>
              <a:rPr lang="en-US" sz="2400" smtClean="0"/>
              <a:t>” language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Contingency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382000" cy="5148263"/>
          </a:xfrm>
        </p:spPr>
        <p:txBody>
          <a:bodyPr/>
          <a:lstStyle/>
          <a:p>
            <a:pPr algn="r">
              <a:buFont typeface="Wingdings 3" pitchFamily="18" charset="2"/>
              <a:buNone/>
            </a:pPr>
            <a:endParaRPr lang="en-US" sz="1400" smtClean="0"/>
          </a:p>
          <a:p>
            <a:pPr algn="r">
              <a:buFont typeface="Wingdings 3" pitchFamily="18" charset="2"/>
              <a:buNone/>
            </a:pPr>
            <a:r>
              <a:rPr lang="en-US" smtClean="0"/>
              <a:t>Low number throughout budget   -$161m</a:t>
            </a:r>
          </a:p>
          <a:p>
            <a:pPr algn="r"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r>
              <a:rPr lang="en-US" smtClean="0"/>
              <a:t> 	Additional revenue   -$150m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Including $53m TANF Contingency Fund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            $25m Updated tobacco payment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                       $19m from DOR Auditors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           $16m Child support enforcement</a:t>
            </a:r>
          </a:p>
          <a:p>
            <a:pPr>
              <a:buFont typeface="Wingdings 3" pitchFamily="18" charset="2"/>
              <a:buNone/>
            </a:pPr>
            <a:endParaRPr lang="en-US" sz="1000" smtClean="0"/>
          </a:p>
          <a:p>
            <a:pPr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r>
              <a:rPr lang="en-US" smtClean="0"/>
              <a:t>Stabilization Fund draw   -$100m</a:t>
            </a:r>
          </a:p>
          <a:p>
            <a:pPr algn="r"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Budget without $687m FMAP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8610600" cy="5181600"/>
          </a:xfrm>
        </p:spPr>
        <p:txBody>
          <a:bodyPr/>
          <a:lstStyle/>
          <a:p>
            <a:pPr algn="r">
              <a:buFont typeface="Wingdings 3" pitchFamily="18" charset="2"/>
              <a:buNone/>
            </a:pPr>
            <a:endParaRPr lang="en-US" sz="1400" smtClean="0"/>
          </a:p>
          <a:p>
            <a:pPr algn="r">
              <a:buFont typeface="Wingdings 3" pitchFamily="18" charset="2"/>
              <a:buNone/>
            </a:pPr>
            <a:r>
              <a:rPr lang="en-US" smtClean="0"/>
              <a:t>MassHealth reductions    -$99m</a:t>
            </a:r>
          </a:p>
          <a:p>
            <a:pPr>
              <a:buFont typeface="Wingdings 3" pitchFamily="18" charset="2"/>
              <a:buNone/>
            </a:pPr>
            <a:r>
              <a:rPr lang="en-US" sz="2800" smtClean="0"/>
              <a:t>         </a:t>
            </a:r>
            <a:r>
              <a:rPr lang="en-US" sz="2000" smtClean="0"/>
              <a:t>Including $56m elimination of AWSS coverage 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                          $15m overall reductions 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		                 $6.8 day rehabilitation hours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	                       $6.7m elder home care accounts</a:t>
            </a:r>
          </a:p>
          <a:p>
            <a:pPr algn="r"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r>
              <a:rPr lang="en-US" smtClean="0"/>
              <a:t>Suspend Statutory Carry Forward     -$95m</a:t>
            </a:r>
            <a:endParaRPr lang="en-US" sz="1000" smtClean="0"/>
          </a:p>
          <a:p>
            <a:pPr>
              <a:buFont typeface="Wingdings 3" pitchFamily="18" charset="2"/>
              <a:buNone/>
            </a:pPr>
            <a:endParaRPr lang="en-US" sz="1000" smtClean="0"/>
          </a:p>
          <a:p>
            <a:pPr>
              <a:buFont typeface="Wingdings 3" pitchFamily="18" charset="2"/>
              <a:buNone/>
            </a:pPr>
            <a:endParaRPr lang="en-US" sz="1000" smtClean="0"/>
          </a:p>
          <a:p>
            <a:pPr algn="r">
              <a:buFont typeface="Wingdings 3" pitchFamily="18" charset="2"/>
              <a:buNone/>
            </a:pPr>
            <a:r>
              <a:rPr lang="en-US" smtClean="0"/>
              <a:t>Additional line item reductions    -$67m</a:t>
            </a:r>
          </a:p>
          <a:p>
            <a:pPr algn="ctr">
              <a:buFont typeface="Wingdings 3" pitchFamily="18" charset="2"/>
              <a:buNone/>
            </a:pPr>
            <a:r>
              <a:rPr lang="en-US" sz="2000" smtClean="0"/>
              <a:t>                               40% of line items cut</a:t>
            </a:r>
          </a:p>
          <a:p>
            <a:pPr algn="r">
              <a:buFont typeface="Wingdings 3" pitchFamily="18" charset="2"/>
              <a:buNone/>
            </a:pPr>
            <a:endParaRPr lang="en-US" sz="1200" smtClean="0"/>
          </a:p>
          <a:p>
            <a:pPr lvl="1">
              <a:buFont typeface="Verdana" pitchFamily="34" charset="0"/>
              <a:buNone/>
            </a:pPr>
            <a:endParaRPr lang="en-US" sz="1200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Budget without $687m FMAP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181600"/>
          </a:xfrm>
        </p:spPr>
        <p:txBody>
          <a:bodyPr/>
          <a:lstStyle/>
          <a:p>
            <a:pPr lvl="1">
              <a:buFont typeface="Verdana" pitchFamily="34" charset="0"/>
              <a:buNone/>
            </a:pPr>
            <a:r>
              <a:rPr lang="en-US" sz="2400" smtClean="0"/>
              <a:t>∙Chapter 70 not reduced below 4%</a:t>
            </a:r>
          </a:p>
          <a:p>
            <a:pPr lvl="1">
              <a:buFont typeface="Verdana" pitchFamily="34" charset="0"/>
              <a:buNone/>
            </a:pPr>
            <a:endParaRPr lang="en-US" sz="2400" smtClean="0"/>
          </a:p>
          <a:p>
            <a:pPr lvl="1">
              <a:buFont typeface="Verdana" pitchFamily="34" charset="0"/>
              <a:buNone/>
            </a:pPr>
            <a:r>
              <a:rPr lang="en-US" sz="2400" smtClean="0"/>
              <a:t>∙ Unrestricted General Government Aid not </a:t>
            </a:r>
          </a:p>
          <a:p>
            <a:pPr lvl="1">
              <a:buFont typeface="Verdana" pitchFamily="34" charset="0"/>
              <a:buNone/>
            </a:pPr>
            <a:r>
              <a:rPr lang="en-US" sz="2400" smtClean="0"/>
              <a:t>		reduced below 4%</a:t>
            </a:r>
          </a:p>
          <a:p>
            <a:pPr lvl="1">
              <a:buFont typeface="Verdana" pitchFamily="34" charset="0"/>
              <a:buNone/>
            </a:pPr>
            <a:endParaRPr lang="en-US" sz="2400" smtClean="0"/>
          </a:p>
          <a:p>
            <a:pPr lvl="1">
              <a:buFont typeface="Verdana" pitchFamily="34" charset="0"/>
              <a:buNone/>
            </a:pPr>
            <a:r>
              <a:rPr lang="en-US" sz="2400" smtClean="0"/>
              <a:t>∙ SPED Circuit Breaker level funded from Post 9C</a:t>
            </a:r>
          </a:p>
          <a:p>
            <a:pPr lvl="1">
              <a:buFont typeface="Verdana" pitchFamily="34" charset="0"/>
              <a:buNone/>
            </a:pPr>
            <a:endParaRPr lang="en-US" sz="2400" smtClean="0"/>
          </a:p>
          <a:p>
            <a:pPr lvl="1">
              <a:buFont typeface="Verdana" pitchFamily="34" charset="0"/>
              <a:buNone/>
            </a:pPr>
            <a:r>
              <a:rPr lang="en-US" sz="2400" smtClean="0"/>
              <a:t>∙ Regional Transportation level funded from FY10 GAA</a:t>
            </a:r>
          </a:p>
          <a:p>
            <a:pPr lvl="1">
              <a:buFont typeface="Verdana" pitchFamily="34" charset="0"/>
              <a:buNone/>
            </a:pPr>
            <a:endParaRPr lang="en-US" sz="2400" smtClean="0"/>
          </a:p>
          <a:p>
            <a:pPr lvl="1">
              <a:buFont typeface="Verdana" pitchFamily="34" charset="0"/>
              <a:buNone/>
            </a:pPr>
            <a:r>
              <a:rPr lang="en-US" sz="2400" smtClean="0"/>
              <a:t>∙ PILOT reduced by $2m from FY10 GAA</a:t>
            </a:r>
          </a:p>
          <a:p>
            <a:pPr lvl="1">
              <a:buFont typeface="Verdana" pitchFamily="34" charset="0"/>
              <a:buNone/>
            </a:pPr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Local Aid Protected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Outside Sections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18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/>
              <a:t>Capital Gains Reform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All tax receipts from capital gains over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$1B deposited into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Stabilization Fund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05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05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5% over $1B to State Retirees Benefits 			Trust Fund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05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Tempers volatile revenue source, for more 		stable budgeting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Transparency + Budget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b="1" smtClean="0"/>
              <a:t>Budget Transparency</a:t>
            </a:r>
          </a:p>
          <a:p>
            <a:pPr>
              <a:buFont typeface="Wingdings" pitchFamily="2" charset="2"/>
              <a:buNone/>
            </a:pPr>
            <a:endParaRPr lang="en-US" sz="9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		</a:t>
            </a:r>
            <a:r>
              <a:rPr lang="en-US" smtClean="0"/>
              <a:t>Creates comprehensive, one-stop, online 		database to track the use of taxpayer 		monies</a:t>
            </a:r>
          </a:p>
          <a:p>
            <a:pPr>
              <a:buFont typeface="Wingdings" pitchFamily="2" charset="2"/>
              <a:buNone/>
            </a:pPr>
            <a:endParaRPr lang="en-US" sz="1000" smtClean="0"/>
          </a:p>
          <a:p>
            <a:pPr>
              <a:buFont typeface="Wingdings" pitchFamily="2" charset="2"/>
              <a:buNone/>
            </a:pPr>
            <a:endParaRPr lang="en-US" sz="1000" smtClean="0"/>
          </a:p>
          <a:p>
            <a:pPr>
              <a:buFont typeface="Wingdings" pitchFamily="2" charset="2"/>
              <a:buNone/>
            </a:pPr>
            <a:r>
              <a:rPr lang="en-US" smtClean="0"/>
              <a:t>		Provides transparent check on all state 		spending 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Transparency + Budget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Financial 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Adopted House Tax credit transparency 	proposal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No Public Funds from state agencies or 	quasi-agencies to registered lobbyists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Transparency +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600" dirty="0" smtClean="0">
                <a:latin typeface="Times New Roman" pitchFamily="18" charset="0"/>
              </a:rPr>
              <a:t>	</a:t>
            </a:r>
            <a:endParaRPr lang="en-US" sz="1600" dirty="0" smtClean="0"/>
          </a:p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Creates fund to receive all sales tax revenue from sale of alcohol </a:t>
            </a:r>
          </a:p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endParaRPr lang="en-US" sz="1000" dirty="0" smtClean="0"/>
          </a:p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Monies to be used to fund prevention and treatment of substance abuse</a:t>
            </a:r>
          </a:p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endParaRPr lang="en-US" sz="1000" dirty="0" smtClean="0"/>
          </a:p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/>
              <a:t>Appropriated $108m million for FY11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		Probation’s substance abuse testing services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		Substance abuse step-down recovery services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		Secure Treatment for Opiate Addition Services</a:t>
            </a:r>
          </a:p>
          <a:p>
            <a:pPr marL="685800" indent="-57150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Substance Abuse Prevention and Treatment Fund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smtClean="0"/>
              <a:t>Caps maximum pension allowed </a:t>
            </a:r>
          </a:p>
          <a:p>
            <a:pPr>
              <a:buFont typeface="Wingdings 3" pitchFamily="18" charset="2"/>
              <a:buNone/>
            </a:pPr>
            <a:endParaRPr lang="en-US" sz="11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Requires pension boards to make actuarial adjustments according to actual liability</a:t>
            </a:r>
          </a:p>
          <a:p>
            <a:pPr>
              <a:buFont typeface="Wingdings 3" pitchFamily="18" charset="2"/>
              <a:buNone/>
            </a:pPr>
            <a:endParaRPr lang="en-US" sz="11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Defines interest rates of non-vested withdrawals at 3%</a:t>
            </a:r>
          </a:p>
          <a:p>
            <a:pPr>
              <a:buFont typeface="Wingdings 3" pitchFamily="18" charset="2"/>
              <a:buNone/>
            </a:pPr>
            <a:endParaRPr lang="en-US" sz="11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Increases minimum benefit available to widows of disabled retirees who left service early from $6k to $9k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Requires SJC to pay into pension system prospectively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Pension Reform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10-member Commission to Study of Judicial Branch hiring and budgeting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5-year Term for Commissioner of Probation 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5%  Budget transferability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Probation Reform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smtClean="0"/>
              <a:t>Immigration Verification needed to access state services in the following areas:</a:t>
            </a:r>
            <a:endParaRPr lang="en-US" sz="1800" smtClean="0"/>
          </a:p>
          <a:p>
            <a:pPr>
              <a:buFont typeface="Wingdings 3" pitchFamily="18" charset="2"/>
              <a:buNone/>
            </a:pPr>
            <a:r>
              <a:rPr lang="en-US" sz="1800" smtClean="0"/>
              <a:t>			MassHealth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		Health Safety Net and Commonwealth Care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		Transitional Assistance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		Unemployment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		MassGrant scholarship program</a:t>
            </a:r>
          </a:p>
          <a:p>
            <a:pPr>
              <a:buFont typeface="Wingdings 3" pitchFamily="18" charset="2"/>
              <a:buNone/>
            </a:pPr>
            <a:endParaRPr lang="en-US" sz="1800" smtClean="0"/>
          </a:p>
          <a:p>
            <a:pPr>
              <a:buFont typeface="Wingdings 3" pitchFamily="18" charset="2"/>
              <a:buNone/>
            </a:pPr>
            <a:r>
              <a:rPr lang="en-US" sz="1800" smtClean="0"/>
              <a:t>	</a:t>
            </a:r>
            <a:r>
              <a:rPr lang="en-US" sz="2000" smtClean="0"/>
              <a:t>Verification of eligibility for public housing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	Debarment of public contractors that violate federal immigration laws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Immigration Reform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</a:t>
            </a:r>
            <a:r>
              <a:rPr lang="en-US" sz="3200" smtClean="0"/>
              <a:t>Held in Conference Committee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Municipal Health Care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Consensus Revenue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09600" y="1524000"/>
          <a:ext cx="7594600" cy="4429125"/>
        </p:xfrm>
        <a:graphic>
          <a:graphicData uri="http://schemas.openxmlformats.org/presentationml/2006/ole">
            <p:oleObj spid="_x0000_s17410" r:id="rId4" imgW="7596274" imgH="443217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FY10 GAA				$27.20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Governor’s House 2			$28.20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House Final				$27.82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Senate Final				$27.94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dirty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	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</a:rPr>
              <a:t>	</a:t>
            </a:r>
            <a:endParaRPr lang="en-US" sz="24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dirty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Bottom Line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FY10 GAA				$27.20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Governor’s House 2			$28.20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House Final				$27.82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Senate Final				$27.94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900" dirty="0" smtClean="0"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 Conference Committee Report    $27.94 Billion</a:t>
            </a:r>
            <a:endParaRPr lang="en-US" sz="4800" dirty="0" smtClean="0"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dirty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solidFill>
                <a:srgbClr val="FF3300"/>
              </a:solidFill>
              <a:latin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Bottom Line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FY10 GAA				$27.20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Governor’s House 2			$28.20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House Final				$27.82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Senate Final				$27.94 Billion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Conference Committee Report    $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27.94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Billion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FMAP - $27.62 Billion</a:t>
            </a:r>
          </a:p>
          <a:p>
            <a:pPr marL="365760" indent="-256032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					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       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Bottom Line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Contingency for FMAP 			Funds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6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Unknown Fate of FMAP funds resulted in a 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budget with contingencies: </a:t>
            </a:r>
          </a:p>
          <a:p>
            <a:pPr>
              <a:buFont typeface="Wingdings 3" pitchFamily="18" charset="2"/>
              <a:buNone/>
            </a:pPr>
            <a:endParaRPr lang="en-US" sz="11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Contingency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Unknown Fate of FMAP funds resulted in a 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budget with contingencies: 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∙  Section 2 line item amounts contains 			appropriations</a:t>
            </a:r>
            <a:r>
              <a:rPr lang="en-US" sz="2400" i="1" smtClean="0"/>
              <a:t> </a:t>
            </a:r>
            <a:r>
              <a:rPr lang="en-US" sz="2400" u="sng" smtClean="0"/>
              <a:t>with</a:t>
            </a:r>
            <a:r>
              <a:rPr lang="en-US" sz="2400" i="1" smtClean="0"/>
              <a:t> </a:t>
            </a:r>
            <a:r>
              <a:rPr lang="en-US" sz="2400" smtClean="0"/>
              <a:t>$687m FMAP funds</a:t>
            </a:r>
          </a:p>
          <a:p>
            <a:pPr>
              <a:buFont typeface="Wingdings 3" pitchFamily="18" charset="2"/>
              <a:buNone/>
            </a:pPr>
            <a:endParaRPr lang="en-US" sz="1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Contingency</a:t>
            </a:r>
            <a:r>
              <a:rPr lang="en-US" dirty="0" smtClean="0">
                <a:solidFill>
                  <a:schemeClr val="tx1"/>
                </a:solidFill>
              </a:rPr>
              <a:t> Budget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1717</TotalTime>
  <Words>672</Words>
  <Application>Microsoft Office PowerPoint</Application>
  <PresentationFormat>On-screen Show (4:3)</PresentationFormat>
  <Paragraphs>175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3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Wingdings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Massachusetts Legislature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Conference Committee Briefing Fiscal Year 2011</dc:title>
  <dc:creator>Wilson</dc:creator>
  <cp:lastModifiedBy>William Brownsberger</cp:lastModifiedBy>
  <cp:revision>164</cp:revision>
  <dcterms:created xsi:type="dcterms:W3CDTF">2010-06-19T19:38:42Z</dcterms:created>
  <dcterms:modified xsi:type="dcterms:W3CDTF">2010-06-26T14:06:21Z</dcterms:modified>
</cp:coreProperties>
</file>