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62" r:id="rId2"/>
    <p:sldId id="263" r:id="rId3"/>
    <p:sldId id="264" r:id="rId4"/>
    <p:sldId id="265" r:id="rId5"/>
    <p:sldId id="266" r:id="rId6"/>
    <p:sldId id="267" r:id="rId7"/>
    <p:sldId id="268" r:id="rId8"/>
    <p:sldId id="269" r:id="rId9"/>
    <p:sldId id="270" r:id="rId10"/>
    <p:sldId id="271" r:id="rId11"/>
    <p:sldId id="272" r:id="rId12"/>
    <p:sldId id="273" r:id="rId13"/>
    <p:sldId id="274" r:id="rId14"/>
    <p:sldId id="299" r:id="rId15"/>
    <p:sldId id="301" r:id="rId16"/>
    <p:sldId id="279" r:id="rId17"/>
    <p:sldId id="280" r:id="rId18"/>
    <p:sldId id="281" r:id="rId19"/>
    <p:sldId id="282" r:id="rId20"/>
    <p:sldId id="285" r:id="rId21"/>
    <p:sldId id="286" r:id="rId22"/>
    <p:sldId id="284" r:id="rId23"/>
    <p:sldId id="283" r:id="rId24"/>
    <p:sldId id="287" r:id="rId25"/>
    <p:sldId id="302" r:id="rId26"/>
    <p:sldId id="289" r:id="rId27"/>
    <p:sldId id="290" r:id="rId28"/>
    <p:sldId id="291" r:id="rId29"/>
    <p:sldId id="292" r:id="rId30"/>
    <p:sldId id="293" r:id="rId31"/>
    <p:sldId id="303" r:id="rId32"/>
    <p:sldId id="294" r:id="rId33"/>
    <p:sldId id="296" r:id="rId34"/>
    <p:sldId id="29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1584" y="-84"/>
      </p:cViewPr>
      <p:guideLst>
        <p:guide orient="horz" pos="2160"/>
        <p:guide pos="2880"/>
      </p:guideLst>
    </p:cSldViewPr>
  </p:slideViewPr>
  <p:notesTextViewPr>
    <p:cViewPr>
      <p:scale>
        <a:sx n="1" d="1"/>
        <a:sy n="1" d="1"/>
      </p:scale>
      <p:origin x="0" y="0"/>
    </p:cViewPr>
  </p:notesTextViewPr>
  <p:sorterViewPr>
    <p:cViewPr>
      <p:scale>
        <a:sx n="100" d="100"/>
        <a:sy n="100" d="100"/>
      </p:scale>
      <p:origin x="0" y="12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849EBA-D20B-40E8-9AEF-7135EDC01E90}" type="datetimeFigureOut">
              <a:rPr lang="en-US" smtClean="0"/>
              <a:t>10/20/2014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C938BA-4C58-41B3-A8FD-E380E29D0478}" type="slidenum">
              <a:rPr lang="en-US" smtClean="0"/>
              <a:t>‹#›</a:t>
            </a:fld>
            <a:endParaRPr lang="en-US"/>
          </a:p>
        </p:txBody>
      </p:sp>
    </p:spTree>
    <p:extLst>
      <p:ext uri="{BB962C8B-B14F-4D97-AF65-F5344CB8AC3E}">
        <p14:creationId xmlns:p14="http://schemas.microsoft.com/office/powerpoint/2010/main" val="3790327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5F285679-3AF3-432B-92A2-D6A78DDD17FA}"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gif"/><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ext Page_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74638"/>
            <a:ext cx="8229600" cy="563562"/>
          </a:xfrm>
          <a:prstGeom prst="rect">
            <a:avLst/>
          </a:prstGeom>
        </p:spPr>
        <p:txBody>
          <a:bodyPr/>
          <a:lstStyle>
            <a:lvl1pPr>
              <a:defRPr/>
            </a:lvl1pPr>
          </a:lstStyle>
          <a:p>
            <a:r>
              <a:rPr lang="en-US" dirty="0" smtClean="0"/>
              <a:t>Click to edit headline</a:t>
            </a:r>
            <a:endParaRPr lang="en-US" dirty="0"/>
          </a:p>
        </p:txBody>
      </p:sp>
      <p:sp>
        <p:nvSpPr>
          <p:cNvPr id="6" name="Slide Number Placeholder 5"/>
          <p:cNvSpPr>
            <a:spLocks noGrp="1"/>
          </p:cNvSpPr>
          <p:nvPr>
            <p:ph type="sldNum" sz="quarter" idx="12"/>
          </p:nvPr>
        </p:nvSpPr>
        <p:spPr>
          <a:xfrm>
            <a:off x="8214360" y="6279265"/>
            <a:ext cx="457200" cy="365125"/>
          </a:xfrm>
          <a:prstGeom prst="rect">
            <a:avLst/>
          </a:prstGeom>
          <a:noFill/>
          <a:ln>
            <a:noFill/>
          </a:ln>
        </p:spPr>
        <p:txBody>
          <a:bodyPr/>
          <a:lstStyle/>
          <a:p>
            <a:fld id="{1C41DA4F-0E90-4726-9474-86F2C0E14BAB}" type="slidenum">
              <a:rPr lang="en-US" smtClean="0">
                <a:solidFill>
                  <a:srgbClr val="3F3F3F"/>
                </a:solidFill>
              </a:rPr>
              <a:pPr/>
              <a:t>‹#›</a:t>
            </a:fld>
            <a:endParaRPr lang="en-US" dirty="0">
              <a:solidFill>
                <a:srgbClr val="3F3F3F"/>
              </a:solidFill>
            </a:endParaRPr>
          </a:p>
        </p:txBody>
      </p:sp>
      <p:sp>
        <p:nvSpPr>
          <p:cNvPr id="10" name="Text Placeholder 9"/>
          <p:cNvSpPr>
            <a:spLocks noGrp="1"/>
          </p:cNvSpPr>
          <p:nvPr>
            <p:ph type="body" sz="quarter" idx="13"/>
          </p:nvPr>
        </p:nvSpPr>
        <p:spPr>
          <a:xfrm>
            <a:off x="457200" y="1749552"/>
            <a:ext cx="8229600" cy="4041648"/>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quarter" idx="14" hasCustomPrompt="1"/>
          </p:nvPr>
        </p:nvSpPr>
        <p:spPr>
          <a:xfrm>
            <a:off x="457200" y="914400"/>
            <a:ext cx="8229600" cy="457200"/>
          </a:xfrm>
        </p:spPr>
        <p:txBody>
          <a:bodyPr/>
          <a:lstStyle>
            <a:lvl1pPr marL="0" indent="0">
              <a:buNone/>
              <a:defRPr cap="all"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a:t>
            </a:r>
            <a:r>
              <a:rPr lang="en-US" dirty="0" err="1" smtClean="0"/>
              <a:t>subheadline</a:t>
            </a:r>
            <a:endParaRPr lang="en-US" dirty="0" smtClean="0"/>
          </a:p>
        </p:txBody>
      </p:sp>
    </p:spTree>
    <p:extLst>
      <p:ext uri="{BB962C8B-B14F-4D97-AF65-F5344CB8AC3E}">
        <p14:creationId xmlns:p14="http://schemas.microsoft.com/office/powerpoint/2010/main" val="3966241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EB38F5C-1AC4-49E3-9580-BFF32F1D5656}" type="datetimeFigureOut">
              <a:rPr lang="en-US" smtClean="0"/>
              <a:t>10/20/2014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08452531-25D2-4A53-ABE3-923EE8873B58}" type="slidenum">
              <a:rPr lang="en-US" smtClean="0"/>
              <a:t>‹#›</a:t>
            </a:fld>
            <a:endParaRPr lang="en-US"/>
          </a:p>
        </p:txBody>
      </p:sp>
    </p:spTree>
    <p:extLst>
      <p:ext uri="{BB962C8B-B14F-4D97-AF65-F5344CB8AC3E}">
        <p14:creationId xmlns:p14="http://schemas.microsoft.com/office/powerpoint/2010/main" val="42865496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Main Text Page_Whit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8214360" y="6279265"/>
            <a:ext cx="457200" cy="365125"/>
          </a:xfrm>
          <a:prstGeom prst="rect">
            <a:avLst/>
          </a:prstGeom>
          <a:noFill/>
          <a:ln>
            <a:noFill/>
          </a:ln>
        </p:spPr>
        <p:txBody>
          <a:bodyPr/>
          <a:lstStyle/>
          <a:p>
            <a:fld id="{1C41DA4F-0E90-4726-9474-86F2C0E14BAB}" type="slidenum">
              <a:rPr lang="en-US" smtClean="0"/>
              <a:pPr/>
              <a:t>‹#›</a:t>
            </a:fld>
            <a:endParaRPr lang="en-US"/>
          </a:p>
        </p:txBody>
      </p:sp>
      <p:sp>
        <p:nvSpPr>
          <p:cNvPr id="10" name="Text Placeholder 9"/>
          <p:cNvSpPr>
            <a:spLocks noGrp="1"/>
          </p:cNvSpPr>
          <p:nvPr>
            <p:ph type="body" sz="quarter" idx="13"/>
          </p:nvPr>
        </p:nvSpPr>
        <p:spPr>
          <a:xfrm>
            <a:off x="457200" y="1749552"/>
            <a:ext cx="8229600" cy="4041648"/>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55932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Main Text Page_Whit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8214360" y="6279265"/>
            <a:ext cx="457200" cy="365125"/>
          </a:xfrm>
          <a:prstGeom prst="rect">
            <a:avLst/>
          </a:prstGeom>
          <a:noFill/>
          <a:ln>
            <a:noFill/>
          </a:ln>
        </p:spPr>
        <p:txBody>
          <a:bodyPr/>
          <a:lstStyle/>
          <a:p>
            <a:fld id="{1C41DA4F-0E90-4726-9474-86F2C0E14BAB}" type="slidenum">
              <a:rPr lang="en-US" smtClean="0"/>
              <a:pPr/>
              <a:t>‹#›</a:t>
            </a:fld>
            <a:endParaRPr lang="en-US"/>
          </a:p>
        </p:txBody>
      </p:sp>
      <p:sp>
        <p:nvSpPr>
          <p:cNvPr id="10" name="Text Placeholder 9"/>
          <p:cNvSpPr>
            <a:spLocks noGrp="1"/>
          </p:cNvSpPr>
          <p:nvPr>
            <p:ph type="body" sz="quarter" idx="13"/>
          </p:nvPr>
        </p:nvSpPr>
        <p:spPr>
          <a:xfrm>
            <a:off x="457200" y="1749552"/>
            <a:ext cx="8229600" cy="4041648"/>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55932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Main Text Page_Whit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8214360" y="6279265"/>
            <a:ext cx="457200" cy="365125"/>
          </a:xfrm>
          <a:prstGeom prst="rect">
            <a:avLst/>
          </a:prstGeom>
          <a:noFill/>
          <a:ln>
            <a:noFill/>
          </a:ln>
        </p:spPr>
        <p:txBody>
          <a:bodyPr/>
          <a:lstStyle/>
          <a:p>
            <a:fld id="{1C41DA4F-0E90-4726-9474-86F2C0E14BAB}" type="slidenum">
              <a:rPr lang="en-US" smtClean="0"/>
              <a:pPr/>
              <a:t>‹#›</a:t>
            </a:fld>
            <a:endParaRPr lang="en-US"/>
          </a:p>
        </p:txBody>
      </p:sp>
      <p:sp>
        <p:nvSpPr>
          <p:cNvPr id="10" name="Text Placeholder 9"/>
          <p:cNvSpPr>
            <a:spLocks noGrp="1"/>
          </p:cNvSpPr>
          <p:nvPr>
            <p:ph type="body" sz="quarter" idx="13"/>
          </p:nvPr>
        </p:nvSpPr>
        <p:spPr>
          <a:xfrm>
            <a:off x="457200" y="1749552"/>
            <a:ext cx="8229600" cy="4041648"/>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55932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ain Text Page_Whit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8214360" y="6279265"/>
            <a:ext cx="457200" cy="365125"/>
          </a:xfrm>
          <a:prstGeom prst="rect">
            <a:avLst/>
          </a:prstGeom>
          <a:noFill/>
          <a:ln>
            <a:noFill/>
          </a:ln>
        </p:spPr>
        <p:txBody>
          <a:bodyPr/>
          <a:lstStyle/>
          <a:p>
            <a:fld id="{1C41DA4F-0E90-4726-9474-86F2C0E14BAB}" type="slidenum">
              <a:rPr lang="en-US" smtClean="0"/>
              <a:pPr/>
              <a:t>‹#›</a:t>
            </a:fld>
            <a:endParaRPr lang="en-US"/>
          </a:p>
        </p:txBody>
      </p:sp>
      <p:sp>
        <p:nvSpPr>
          <p:cNvPr id="10" name="Text Placeholder 9"/>
          <p:cNvSpPr>
            <a:spLocks noGrp="1"/>
          </p:cNvSpPr>
          <p:nvPr>
            <p:ph type="body" sz="quarter" idx="13"/>
          </p:nvPr>
        </p:nvSpPr>
        <p:spPr>
          <a:xfrm>
            <a:off x="457200" y="1749552"/>
            <a:ext cx="8229600" cy="4041648"/>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55932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Main Text Page_Whit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8214360" y="6279265"/>
            <a:ext cx="457200" cy="365125"/>
          </a:xfrm>
          <a:prstGeom prst="rect">
            <a:avLst/>
          </a:prstGeom>
          <a:noFill/>
          <a:ln>
            <a:noFill/>
          </a:ln>
        </p:spPr>
        <p:txBody>
          <a:bodyPr/>
          <a:lstStyle/>
          <a:p>
            <a:fld id="{1C41DA4F-0E90-4726-9474-86F2C0E14BAB}" type="slidenum">
              <a:rPr lang="en-US" smtClean="0"/>
              <a:pPr/>
              <a:t>‹#›</a:t>
            </a:fld>
            <a:endParaRPr lang="en-US"/>
          </a:p>
        </p:txBody>
      </p:sp>
      <p:sp>
        <p:nvSpPr>
          <p:cNvPr id="10" name="Text Placeholder 9"/>
          <p:cNvSpPr>
            <a:spLocks noGrp="1"/>
          </p:cNvSpPr>
          <p:nvPr>
            <p:ph type="body" sz="quarter" idx="13"/>
          </p:nvPr>
        </p:nvSpPr>
        <p:spPr>
          <a:xfrm>
            <a:off x="457200" y="1749552"/>
            <a:ext cx="8229600" cy="4041648"/>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55932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Main Text Page_Whit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8214360" y="6279265"/>
            <a:ext cx="457200" cy="365125"/>
          </a:xfrm>
          <a:prstGeom prst="rect">
            <a:avLst/>
          </a:prstGeom>
          <a:noFill/>
          <a:ln>
            <a:noFill/>
          </a:ln>
        </p:spPr>
        <p:txBody>
          <a:bodyPr/>
          <a:lstStyle/>
          <a:p>
            <a:fld id="{1C41DA4F-0E90-4726-9474-86F2C0E14BAB}" type="slidenum">
              <a:rPr lang="en-US" smtClean="0"/>
              <a:pPr/>
              <a:t>‹#›</a:t>
            </a:fld>
            <a:endParaRPr lang="en-US"/>
          </a:p>
        </p:txBody>
      </p:sp>
      <p:sp>
        <p:nvSpPr>
          <p:cNvPr id="10" name="Text Placeholder 9"/>
          <p:cNvSpPr>
            <a:spLocks noGrp="1"/>
          </p:cNvSpPr>
          <p:nvPr>
            <p:ph type="body" sz="quarter" idx="13"/>
          </p:nvPr>
        </p:nvSpPr>
        <p:spPr>
          <a:xfrm>
            <a:off x="457200" y="1749552"/>
            <a:ext cx="8229600" cy="4041648"/>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55932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Main Text Page_Whit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8214360" y="6279265"/>
            <a:ext cx="457200" cy="365125"/>
          </a:xfrm>
          <a:prstGeom prst="rect">
            <a:avLst/>
          </a:prstGeom>
          <a:noFill/>
          <a:ln>
            <a:noFill/>
          </a:ln>
        </p:spPr>
        <p:txBody>
          <a:bodyPr/>
          <a:lstStyle/>
          <a:p>
            <a:fld id="{1C41DA4F-0E90-4726-9474-86F2C0E14BAB}" type="slidenum">
              <a:rPr lang="en-US" smtClean="0"/>
              <a:pPr/>
              <a:t>‹#›</a:t>
            </a:fld>
            <a:endParaRPr lang="en-US"/>
          </a:p>
        </p:txBody>
      </p:sp>
      <p:sp>
        <p:nvSpPr>
          <p:cNvPr id="10" name="Text Placeholder 9"/>
          <p:cNvSpPr>
            <a:spLocks noGrp="1"/>
          </p:cNvSpPr>
          <p:nvPr>
            <p:ph type="body" sz="quarter" idx="13"/>
          </p:nvPr>
        </p:nvSpPr>
        <p:spPr>
          <a:xfrm>
            <a:off x="457200" y="1749552"/>
            <a:ext cx="8229600" cy="4041648"/>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55932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aphics Page_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74638"/>
            <a:ext cx="8229600" cy="563562"/>
          </a:xfrm>
          <a:prstGeom prst="rect">
            <a:avLst/>
          </a:prstGeom>
        </p:spPr>
        <p:txBody>
          <a:bodyPr/>
          <a:lstStyle>
            <a:lvl1pPr>
              <a:defRPr/>
            </a:lvl1pPr>
          </a:lstStyle>
          <a:p>
            <a:r>
              <a:rPr lang="en-US" dirty="0" smtClean="0"/>
              <a:t>Click to edit headline</a:t>
            </a:r>
            <a:endParaRPr lang="en-US" dirty="0"/>
          </a:p>
        </p:txBody>
      </p:sp>
      <p:sp>
        <p:nvSpPr>
          <p:cNvPr id="6" name="Slide Number Placeholder 5"/>
          <p:cNvSpPr>
            <a:spLocks noGrp="1"/>
          </p:cNvSpPr>
          <p:nvPr>
            <p:ph type="sldNum" sz="quarter" idx="12"/>
          </p:nvPr>
        </p:nvSpPr>
        <p:spPr>
          <a:xfrm>
            <a:off x="8214360" y="6279265"/>
            <a:ext cx="457200" cy="365125"/>
          </a:xfrm>
          <a:prstGeom prst="rect">
            <a:avLst/>
          </a:prstGeom>
          <a:noFill/>
          <a:ln>
            <a:noFill/>
          </a:ln>
        </p:spPr>
        <p:txBody>
          <a:bodyPr/>
          <a:lstStyle/>
          <a:p>
            <a:fld id="{1C41DA4F-0E90-4726-9474-86F2C0E14BAB}" type="slidenum">
              <a:rPr lang="en-US" smtClean="0">
                <a:solidFill>
                  <a:srgbClr val="3F3F3F"/>
                </a:solidFill>
              </a:rPr>
              <a:pPr/>
              <a:t>‹#›</a:t>
            </a:fld>
            <a:endParaRPr lang="en-US" dirty="0">
              <a:solidFill>
                <a:srgbClr val="3F3F3F"/>
              </a:solidFill>
            </a:endParaRPr>
          </a:p>
        </p:txBody>
      </p:sp>
      <p:sp>
        <p:nvSpPr>
          <p:cNvPr id="3" name="Rectangle 2"/>
          <p:cNvSpPr/>
          <p:nvPr userDrawn="1"/>
        </p:nvSpPr>
        <p:spPr>
          <a:xfrm>
            <a:off x="0" y="4648200"/>
            <a:ext cx="9144000" cy="220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636677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Text Page_Purpl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all" dirty="0">
              <a:solidFill>
                <a:prstClr val="white"/>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3570" y="6175498"/>
            <a:ext cx="1097280" cy="438912"/>
          </a:xfrm>
          <a:prstGeom prst="rect">
            <a:avLst/>
          </a:prstGeom>
        </p:spPr>
      </p:pic>
      <p:sp>
        <p:nvSpPr>
          <p:cNvPr id="2" name="Title 1"/>
          <p:cNvSpPr>
            <a:spLocks noGrp="1"/>
          </p:cNvSpPr>
          <p:nvPr>
            <p:ph type="ctrTitle" hasCustomPrompt="1"/>
          </p:nvPr>
        </p:nvSpPr>
        <p:spPr>
          <a:xfrm>
            <a:off x="457200" y="274638"/>
            <a:ext cx="8229600" cy="566928"/>
          </a:xfrm>
          <a:prstGeom prst="rect">
            <a:avLst/>
          </a:prstGeom>
        </p:spPr>
        <p:txBody>
          <a:bodyPr/>
          <a:lstStyle>
            <a:lvl1pPr>
              <a:defRPr>
                <a:solidFill>
                  <a:schemeClr val="bg1"/>
                </a:solidFill>
              </a:defRPr>
            </a:lvl1pPr>
          </a:lstStyle>
          <a:p>
            <a:r>
              <a:rPr lang="en-US" dirty="0" smtClean="0"/>
              <a:t>Click to edit headline</a:t>
            </a:r>
            <a:endParaRPr lang="en-US" dirty="0"/>
          </a:p>
        </p:txBody>
      </p:sp>
      <p:sp>
        <p:nvSpPr>
          <p:cNvPr id="6" name="Slide Number Placeholder 5"/>
          <p:cNvSpPr>
            <a:spLocks noGrp="1"/>
          </p:cNvSpPr>
          <p:nvPr>
            <p:ph type="sldNum" sz="quarter" idx="12"/>
          </p:nvPr>
        </p:nvSpPr>
        <p:spPr>
          <a:xfrm>
            <a:off x="8214360" y="6279265"/>
            <a:ext cx="457200" cy="365125"/>
          </a:xfrm>
          <a:prstGeom prst="rect">
            <a:avLst/>
          </a:prstGeom>
          <a:noFill/>
          <a:ln>
            <a:noFill/>
          </a:ln>
        </p:spPr>
        <p:txBody>
          <a:bodyPr/>
          <a:lstStyle>
            <a:lvl1pPr>
              <a:defRPr>
                <a:solidFill>
                  <a:schemeClr val="bg1"/>
                </a:solidFill>
              </a:defRPr>
            </a:lvl1pPr>
          </a:lstStyle>
          <a:p>
            <a:fld id="{1C41DA4F-0E90-4726-9474-86F2C0E14BAB}" type="slidenum">
              <a:rPr lang="en-US" smtClean="0">
                <a:solidFill>
                  <a:prstClr val="white"/>
                </a:solidFill>
              </a:rPr>
              <a:pPr/>
              <a:t>‹#›</a:t>
            </a:fld>
            <a:endParaRPr lang="en-US" dirty="0">
              <a:solidFill>
                <a:prstClr val="white"/>
              </a:solidFill>
            </a:endParaRPr>
          </a:p>
        </p:txBody>
      </p:sp>
      <p:sp>
        <p:nvSpPr>
          <p:cNvPr id="10" name="Text Placeholder 9"/>
          <p:cNvSpPr>
            <a:spLocks noGrp="1"/>
          </p:cNvSpPr>
          <p:nvPr>
            <p:ph type="body" sz="quarter" idx="13"/>
          </p:nvPr>
        </p:nvSpPr>
        <p:spPr>
          <a:xfrm>
            <a:off x="457200" y="1749552"/>
            <a:ext cx="8229600" cy="4041648"/>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ext Placeholder 10"/>
          <p:cNvSpPr>
            <a:spLocks noGrp="1"/>
          </p:cNvSpPr>
          <p:nvPr>
            <p:ph type="body" sz="quarter" idx="14" hasCustomPrompt="1"/>
          </p:nvPr>
        </p:nvSpPr>
        <p:spPr>
          <a:xfrm>
            <a:off x="457200" y="914400"/>
            <a:ext cx="8229600" cy="381000"/>
          </a:xfrm>
        </p:spPr>
        <p:txBody>
          <a:bodyPr/>
          <a:lstStyle>
            <a:lvl1pPr marL="0" indent="0">
              <a:buNone/>
              <a:defRPr cap="all"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a:t>
            </a:r>
            <a:r>
              <a:rPr lang="en-US" dirty="0" err="1" smtClean="0"/>
              <a:t>subheadline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46" y="1219200"/>
            <a:ext cx="9144000" cy="274320"/>
          </a:xfrm>
          <a:prstGeom prst="rect">
            <a:avLst/>
          </a:prstGeom>
        </p:spPr>
      </p:pic>
      <p:pic>
        <p:nvPicPr>
          <p:cNvPr id="8" name="Picture 7"/>
          <p:cNvPicPr>
            <a:picLocks noChangeAspect="1"/>
          </p:cNvPicPr>
          <p:nvPr userDrawn="1"/>
        </p:nvPicPr>
        <p:blipFill rotWithShape="1">
          <a:blip r:embed="rId4" cstate="print">
            <a:extLst>
              <a:ext uri="{28A0092B-C50C-407E-A947-70E740481C1C}">
                <a14:useLocalDpi xmlns:a14="http://schemas.microsoft.com/office/drawing/2010/main" val="0"/>
              </a:ext>
            </a:extLst>
          </a:blip>
          <a:srcRect l="13326" t="9913" r="-1" b="309"/>
          <a:stretch/>
        </p:blipFill>
        <p:spPr>
          <a:xfrm>
            <a:off x="1370850" y="6175498"/>
            <a:ext cx="7925550" cy="545092"/>
          </a:xfrm>
          <a:prstGeom prst="rect">
            <a:avLst/>
          </a:prstGeom>
        </p:spPr>
      </p:pic>
    </p:spTree>
    <p:extLst>
      <p:ext uri="{BB962C8B-B14F-4D97-AF65-F5344CB8AC3E}">
        <p14:creationId xmlns:p14="http://schemas.microsoft.com/office/powerpoint/2010/main" val="3327667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Page _ Whit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46173" y="609600"/>
            <a:ext cx="3851654" cy="3273906"/>
          </a:xfrm>
          <a:prstGeom prst="rect">
            <a:avLst/>
          </a:prstGeom>
        </p:spPr>
      </p:pic>
      <p:sp>
        <p:nvSpPr>
          <p:cNvPr id="10" name="Text Placeholder 9"/>
          <p:cNvSpPr>
            <a:spLocks noGrp="1"/>
          </p:cNvSpPr>
          <p:nvPr>
            <p:ph type="body" sz="quarter" idx="10" hasCustomPrompt="1"/>
          </p:nvPr>
        </p:nvSpPr>
        <p:spPr>
          <a:xfrm>
            <a:off x="2286000" y="3962400"/>
            <a:ext cx="4572000" cy="1499616"/>
          </a:xfrm>
        </p:spPr>
        <p:txBody>
          <a:bodyPr anchor="ctr" anchorCtr="0"/>
          <a:lstStyle>
            <a:lvl1pPr marL="0" indent="0" algn="ctr">
              <a:buNone/>
              <a:defRPr cap="all" spc="300" baseline="0">
                <a:solidFill>
                  <a:schemeClr val="tx2"/>
                </a:solidFill>
              </a:defRPr>
            </a:lvl1pPr>
          </a:lstStyle>
          <a:p>
            <a:pPr lvl="0"/>
            <a:r>
              <a:rPr lang="en-US" dirty="0" smtClean="0"/>
              <a:t>Click to enter title</a:t>
            </a:r>
            <a:endParaRPr lang="en-US" dirty="0"/>
          </a:p>
        </p:txBody>
      </p:sp>
      <p:sp>
        <p:nvSpPr>
          <p:cNvPr id="13" name="Text Placeholder 12"/>
          <p:cNvSpPr>
            <a:spLocks noGrp="1"/>
          </p:cNvSpPr>
          <p:nvPr>
            <p:ph type="body" sz="quarter" idx="11" hasCustomPrompt="1"/>
          </p:nvPr>
        </p:nvSpPr>
        <p:spPr>
          <a:xfrm>
            <a:off x="2743200" y="6019800"/>
            <a:ext cx="3657600" cy="530352"/>
          </a:xfrm>
        </p:spPr>
        <p:txBody>
          <a:bodyPr anchor="ctr" anchorCtr="0">
            <a:normAutofit/>
          </a:bodyPr>
          <a:lstStyle>
            <a:lvl1pPr marL="0" indent="0" algn="ctr">
              <a:buNone/>
              <a:defRPr sz="1400"/>
            </a:lvl1pPr>
          </a:lstStyle>
          <a:p>
            <a:pPr lvl="0"/>
            <a:r>
              <a:rPr lang="en-US" dirty="0" smtClean="0"/>
              <a:t>00.00.2012</a:t>
            </a:r>
            <a:endParaRPr lang="en-US" dirty="0"/>
          </a:p>
        </p:txBody>
      </p:sp>
    </p:spTree>
    <p:extLst>
      <p:ext uri="{BB962C8B-B14F-4D97-AF65-F5344CB8AC3E}">
        <p14:creationId xmlns:p14="http://schemas.microsoft.com/office/powerpoint/2010/main" val="2810164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Page _ Purpl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7000" y="356543"/>
            <a:ext cx="3810000" cy="3810000"/>
          </a:xfrm>
          <a:prstGeom prst="rect">
            <a:avLst/>
          </a:prstGeom>
        </p:spPr>
      </p:pic>
      <p:sp>
        <p:nvSpPr>
          <p:cNvPr id="10" name="Text Placeholder 9"/>
          <p:cNvSpPr>
            <a:spLocks noGrp="1"/>
          </p:cNvSpPr>
          <p:nvPr>
            <p:ph type="body" sz="quarter" idx="10" hasCustomPrompt="1"/>
          </p:nvPr>
        </p:nvSpPr>
        <p:spPr>
          <a:xfrm>
            <a:off x="2286000" y="3962400"/>
            <a:ext cx="4572000" cy="1499616"/>
          </a:xfrm>
        </p:spPr>
        <p:txBody>
          <a:bodyPr anchor="ctr" anchorCtr="0"/>
          <a:lstStyle>
            <a:lvl1pPr marL="0" indent="0" algn="ctr">
              <a:buNone/>
              <a:defRPr cap="all" spc="300" baseline="0">
                <a:solidFill>
                  <a:schemeClr val="bg2"/>
                </a:solidFill>
              </a:defRPr>
            </a:lvl1pPr>
          </a:lstStyle>
          <a:p>
            <a:pPr lvl="0"/>
            <a:r>
              <a:rPr lang="en-US" dirty="0" smtClean="0"/>
              <a:t>Click to enter title</a:t>
            </a:r>
            <a:endParaRPr lang="en-US" dirty="0"/>
          </a:p>
        </p:txBody>
      </p:sp>
      <p:sp>
        <p:nvSpPr>
          <p:cNvPr id="13" name="Text Placeholder 12"/>
          <p:cNvSpPr>
            <a:spLocks noGrp="1"/>
          </p:cNvSpPr>
          <p:nvPr>
            <p:ph type="body" sz="quarter" idx="11" hasCustomPrompt="1"/>
          </p:nvPr>
        </p:nvSpPr>
        <p:spPr>
          <a:xfrm>
            <a:off x="2743200" y="6019800"/>
            <a:ext cx="3657600" cy="530352"/>
          </a:xfrm>
        </p:spPr>
        <p:txBody>
          <a:bodyPr anchor="ctr" anchorCtr="0">
            <a:normAutofit/>
          </a:bodyPr>
          <a:lstStyle>
            <a:lvl1pPr marL="0" indent="0" algn="ctr">
              <a:buNone/>
              <a:defRPr sz="1400">
                <a:solidFill>
                  <a:schemeClr val="bg1"/>
                </a:solidFill>
              </a:defRPr>
            </a:lvl1pPr>
          </a:lstStyle>
          <a:p>
            <a:pPr lvl="0"/>
            <a:r>
              <a:rPr lang="en-US" dirty="0" smtClean="0"/>
              <a:t>00.00.2012</a:t>
            </a:r>
            <a:endParaRPr lang="en-US" dirty="0"/>
          </a:p>
        </p:txBody>
      </p:sp>
    </p:spTree>
    <p:extLst>
      <p:ext uri="{BB962C8B-B14F-4D97-AF65-F5344CB8AC3E}">
        <p14:creationId xmlns:p14="http://schemas.microsoft.com/office/powerpoint/2010/main" val="18790443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Slide _ Whit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54427"/>
          <a:stretch/>
        </p:blipFill>
        <p:spPr>
          <a:xfrm>
            <a:off x="4976733" y="0"/>
            <a:ext cx="4166495" cy="6858000"/>
          </a:xfrm>
          <a:prstGeom prst="rect">
            <a:avLst/>
          </a:prstGeom>
        </p:spPr>
      </p:pic>
      <p:sp>
        <p:nvSpPr>
          <p:cNvPr id="11" name="Title 1"/>
          <p:cNvSpPr>
            <a:spLocks noGrp="1"/>
          </p:cNvSpPr>
          <p:nvPr>
            <p:ph type="title" hasCustomPrompt="1"/>
          </p:nvPr>
        </p:nvSpPr>
        <p:spPr>
          <a:xfrm>
            <a:off x="990600" y="2788920"/>
            <a:ext cx="3810000" cy="1113020"/>
          </a:xfrm>
        </p:spPr>
        <p:txBody>
          <a:bodyPr anchor="ctr" anchorCtr="0">
            <a:normAutofit/>
          </a:bodyPr>
          <a:lstStyle>
            <a:lvl1pPr algn="l">
              <a:defRPr sz="2400" spc="100" baseline="0">
                <a:latin typeface="Calibri" pitchFamily="34" charset="0"/>
                <a:ea typeface="Segoe UI" pitchFamily="34" charset="0"/>
                <a:cs typeface="Calibri" pitchFamily="34" charset="0"/>
              </a:defRPr>
            </a:lvl1pPr>
          </a:lstStyle>
          <a:p>
            <a:r>
              <a:rPr lang="en-US" dirty="0" smtClean="0"/>
              <a:t>CLICK TO INSERT TITLE</a:t>
            </a:r>
            <a:endParaRPr lang="en-US" dirty="0"/>
          </a:p>
        </p:txBody>
      </p:sp>
    </p:spTree>
    <p:extLst>
      <p:ext uri="{BB962C8B-B14F-4D97-AF65-F5344CB8AC3E}">
        <p14:creationId xmlns:p14="http://schemas.microsoft.com/office/powerpoint/2010/main" val="308005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Slide _ Purpl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 y="0"/>
            <a:ext cx="9142458" cy="6858000"/>
          </a:xfrm>
          <a:prstGeom prst="rect">
            <a:avLst/>
          </a:prstGeom>
        </p:spPr>
      </p:pic>
      <p:sp>
        <p:nvSpPr>
          <p:cNvPr id="11" name="Title 1"/>
          <p:cNvSpPr>
            <a:spLocks noGrp="1"/>
          </p:cNvSpPr>
          <p:nvPr>
            <p:ph type="title" hasCustomPrompt="1"/>
          </p:nvPr>
        </p:nvSpPr>
        <p:spPr>
          <a:xfrm>
            <a:off x="990600" y="2789420"/>
            <a:ext cx="3581400" cy="1143000"/>
          </a:xfrm>
        </p:spPr>
        <p:txBody>
          <a:bodyPr anchor="ctr" anchorCtr="0">
            <a:normAutofit/>
          </a:bodyPr>
          <a:lstStyle>
            <a:lvl1pPr algn="l">
              <a:defRPr sz="2400" spc="100" baseline="0">
                <a:solidFill>
                  <a:schemeClr val="bg1"/>
                </a:solidFill>
                <a:latin typeface="+mn-lt"/>
                <a:ea typeface="Segoe UI" pitchFamily="34" charset="0"/>
                <a:cs typeface="Segoe UI" pitchFamily="34" charset="0"/>
              </a:defRPr>
            </a:lvl1pPr>
          </a:lstStyle>
          <a:p>
            <a:r>
              <a:rPr lang="en-US" dirty="0" smtClean="0"/>
              <a:t>CLICK TO INSERT TITLE</a:t>
            </a:r>
            <a:endParaRPr lang="en-US" dirty="0"/>
          </a:p>
        </p:txBody>
      </p:sp>
    </p:spTree>
    <p:extLst>
      <p:ext uri="{BB962C8B-B14F-4D97-AF65-F5344CB8AC3E}">
        <p14:creationId xmlns:p14="http://schemas.microsoft.com/office/powerpoint/2010/main" val="177993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827631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534400" y="6417297"/>
            <a:ext cx="457200" cy="365125"/>
          </a:xfrm>
        </p:spPr>
        <p:txBody>
          <a:bodyPr/>
          <a:lstStyle/>
          <a:p>
            <a:fld id="{08452531-25D2-4A53-ABE3-923EE8873B58}" type="slidenum">
              <a:rPr lang="en-US" smtClean="0"/>
              <a:t>‹#›</a:t>
            </a:fld>
            <a:endParaRPr lang="en-US"/>
          </a:p>
        </p:txBody>
      </p:sp>
      <p:sp>
        <p:nvSpPr>
          <p:cNvPr id="15" name="Text Placeholder 14"/>
          <p:cNvSpPr>
            <a:spLocks noGrp="1"/>
          </p:cNvSpPr>
          <p:nvPr>
            <p:ph type="body" sz="quarter" idx="13"/>
          </p:nvPr>
        </p:nvSpPr>
        <p:spPr>
          <a:xfrm>
            <a:off x="2286000" y="6477000"/>
            <a:ext cx="5562600" cy="246221"/>
          </a:xfrm>
        </p:spPr>
        <p:txBody>
          <a:bodyPr wrap="square">
            <a:normAutofit/>
          </a:bodyPr>
          <a:lstStyle>
            <a:lvl1pPr marL="0" indent="0">
              <a:buNone/>
              <a:defRPr sz="1000"/>
            </a:lvl1pPr>
            <a:lvl4pPr marL="1371600" indent="0">
              <a:buNone/>
              <a:defRPr/>
            </a:lvl4pPr>
          </a:lstStyle>
          <a:p>
            <a:pPr lvl="0"/>
            <a:endParaRPr lang="en-US" dirty="0"/>
          </a:p>
        </p:txBody>
      </p:sp>
    </p:spTree>
    <p:extLst>
      <p:ext uri="{BB962C8B-B14F-4D97-AF65-F5344CB8AC3E}">
        <p14:creationId xmlns:p14="http://schemas.microsoft.com/office/powerpoint/2010/main" val="22932372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gi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9" cstate="print">
            <a:extLst>
              <a:ext uri="{28A0092B-C50C-407E-A947-70E740481C1C}">
                <a14:useLocalDpi xmlns:a14="http://schemas.microsoft.com/office/drawing/2010/main" val="0"/>
              </a:ext>
            </a:extLst>
          </a:blip>
          <a:srcRect r="84795" b="-13929"/>
          <a:stretch/>
        </p:blipFill>
        <p:spPr>
          <a:xfrm>
            <a:off x="6246" y="6167882"/>
            <a:ext cx="1390338" cy="690118"/>
          </a:xfrm>
          <a:prstGeom prst="rect">
            <a:avLst/>
          </a:prstGeom>
        </p:spPr>
      </p:pic>
      <p:sp>
        <p:nvSpPr>
          <p:cNvPr id="9" name="Text Placeholder 2"/>
          <p:cNvSpPr>
            <a:spLocks noGrp="1"/>
          </p:cNvSpPr>
          <p:nvPr>
            <p:ph type="body" idx="1"/>
          </p:nvPr>
        </p:nvSpPr>
        <p:spPr>
          <a:xfrm>
            <a:off x="457200" y="1752600"/>
            <a:ext cx="8229600" cy="4038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Slide Number Placeholder 5"/>
          <p:cNvSpPr>
            <a:spLocks noGrp="1"/>
          </p:cNvSpPr>
          <p:nvPr>
            <p:ph type="sldNum" sz="quarter" idx="4"/>
          </p:nvPr>
        </p:nvSpPr>
        <p:spPr>
          <a:xfrm>
            <a:off x="8214360" y="6339225"/>
            <a:ext cx="457200" cy="365125"/>
          </a:xfrm>
          <a:prstGeom prst="rect">
            <a:avLst/>
          </a:prstGeom>
          <a:noFill/>
        </p:spPr>
        <p:txBody>
          <a:bodyPr vert="horz" lIns="91440" tIns="45720" rIns="91440" bIns="45720" rtlCol="0" anchor="ctr"/>
          <a:lstStyle>
            <a:lvl1pPr algn="ctr">
              <a:defRPr sz="1200">
                <a:solidFill>
                  <a:schemeClr val="tx1"/>
                </a:solidFill>
              </a:defRPr>
            </a:lvl1pPr>
          </a:lstStyle>
          <a:p>
            <a:fld id="{4EC3F6F1-D111-4D58-9E9E-2066337847B2}" type="slidenum">
              <a:rPr lang="en-US" smtClean="0">
                <a:solidFill>
                  <a:srgbClr val="3F3F3F"/>
                </a:solidFill>
              </a:rPr>
              <a:pPr/>
              <a:t>‹#›</a:t>
            </a:fld>
            <a:endParaRPr lang="en-US" dirty="0">
              <a:solidFill>
                <a:srgbClr val="3F3F3F"/>
              </a:solidFill>
            </a:endParaRPr>
          </a:p>
        </p:txBody>
      </p:sp>
      <p:sp>
        <p:nvSpPr>
          <p:cNvPr id="11" name="Title Placeholder 1"/>
          <p:cNvSpPr>
            <a:spLocks noGrp="1"/>
          </p:cNvSpPr>
          <p:nvPr>
            <p:ph type="title"/>
          </p:nvPr>
        </p:nvSpPr>
        <p:spPr>
          <a:xfrm>
            <a:off x="457200" y="274638"/>
            <a:ext cx="8229600" cy="563562"/>
          </a:xfrm>
          <a:prstGeom prst="rect">
            <a:avLst/>
          </a:prstGeom>
        </p:spPr>
        <p:txBody>
          <a:bodyPr vert="horz" lIns="91440" tIns="45720" rIns="91440" bIns="45720" rtlCol="0" anchor="t" anchorCtr="0">
            <a:normAutofit/>
          </a:bodyPr>
          <a:lstStyle/>
          <a:p>
            <a:r>
              <a:rPr lang="en-US" dirty="0" smtClean="0"/>
              <a:t>CLICK TO EDIT headline</a:t>
            </a:r>
            <a:endParaRPr lang="en-US" dirty="0"/>
          </a:p>
        </p:txBody>
      </p:sp>
      <p:pic>
        <p:nvPicPr>
          <p:cNvPr id="4" name="Picture 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246" y="1219200"/>
            <a:ext cx="9144000" cy="274320"/>
          </a:xfrm>
          <a:prstGeom prst="rect">
            <a:avLst/>
          </a:prstGeom>
        </p:spPr>
      </p:pic>
      <p:pic>
        <p:nvPicPr>
          <p:cNvPr id="5" name="Picture 4"/>
          <p:cNvPicPr>
            <a:picLocks noChangeAspect="1"/>
          </p:cNvPicPr>
          <p:nvPr/>
        </p:nvPicPr>
        <p:blipFill rotWithShape="1">
          <a:blip r:embed="rId21" cstate="print">
            <a:extLst>
              <a:ext uri="{28A0092B-C50C-407E-A947-70E740481C1C}">
                <a14:useLocalDpi xmlns:a14="http://schemas.microsoft.com/office/drawing/2010/main" val="0"/>
              </a:ext>
            </a:extLst>
          </a:blip>
          <a:srcRect l="13607" b="309"/>
          <a:stretch/>
        </p:blipFill>
        <p:spPr>
          <a:xfrm>
            <a:off x="1396584" y="6115308"/>
            <a:ext cx="7899816" cy="605282"/>
          </a:xfrm>
          <a:prstGeom prst="rect">
            <a:avLst/>
          </a:prstGeom>
        </p:spPr>
      </p:pic>
    </p:spTree>
    <p:extLst>
      <p:ext uri="{BB962C8B-B14F-4D97-AF65-F5344CB8AC3E}">
        <p14:creationId xmlns:p14="http://schemas.microsoft.com/office/powerpoint/2010/main" val="34339784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Lst>
  <p:txStyles>
    <p:titleStyle>
      <a:lvl1pPr algn="l" defTabSz="914400" rtl="0" eaLnBrk="1" latinLnBrk="0" hangingPunct="1">
        <a:spcBef>
          <a:spcPct val="0"/>
        </a:spcBef>
        <a:buNone/>
        <a:defRPr sz="3000" b="0" kern="1200" cap="all" spc="0" baseline="0">
          <a:solidFill>
            <a:schemeClr val="tx2"/>
          </a:solidFill>
          <a:latin typeface="+mn-lt"/>
          <a:ea typeface="Segoe UI" pitchFamily="34" charset="0"/>
          <a:cs typeface="Segoe UI"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Calibri" pitchFamily="34" charset="0"/>
          <a:ea typeface="Segoe UI" pitchFamily="34" charset="0"/>
          <a:cs typeface="Calibr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Calibri" pitchFamily="34" charset="0"/>
          <a:ea typeface="Segoe UI" pitchFamily="34" charset="0"/>
          <a:cs typeface="Calibri"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Calibri" pitchFamily="34" charset="0"/>
          <a:ea typeface="Segoe UI" pitchFamily="34" charset="0"/>
          <a:cs typeface="Calibri"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20.jpeg"/><Relationship Id="rId5" Type="http://schemas.openxmlformats.org/officeDocument/2006/relationships/hyperlink" Target="http://www.phe.gov/Preparedness/mcm/phemce/Documents/2012-PHEMCE-Strategy.pdf" TargetMode="Externa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normAutofit fontScale="40000" lnSpcReduction="20000"/>
          </a:bodyPr>
          <a:lstStyle/>
          <a:p>
            <a:r>
              <a:rPr lang="en-US" dirty="0" smtClean="0"/>
              <a:t>Michael Wong, MD</a:t>
            </a:r>
          </a:p>
          <a:p>
            <a:r>
              <a:rPr lang="en-US" dirty="0" smtClean="0"/>
              <a:t>Sr. Medical Director, Infectious Diseases</a:t>
            </a:r>
          </a:p>
          <a:p>
            <a:r>
              <a:rPr lang="en-US" dirty="0" err="1" smtClean="0"/>
              <a:t>Sarepta</a:t>
            </a:r>
            <a:r>
              <a:rPr lang="en-US" dirty="0" smtClean="0"/>
              <a:t> Therapeutics</a:t>
            </a:r>
          </a:p>
          <a:p>
            <a:endParaRPr lang="en-US" dirty="0" smtClean="0"/>
          </a:p>
          <a:p>
            <a:r>
              <a:rPr lang="en-US" dirty="0" smtClean="0"/>
              <a:t>Associate Professor of Medicine, Infectious Diseases</a:t>
            </a:r>
          </a:p>
          <a:p>
            <a:r>
              <a:rPr lang="en-US" dirty="0" smtClean="0"/>
              <a:t>Harvard Medical School/Beth Israel Deaconess Medical Center</a:t>
            </a:r>
          </a:p>
          <a:p>
            <a:endParaRPr lang="en-US" dirty="0"/>
          </a:p>
          <a:p>
            <a:r>
              <a:rPr lang="en-US" dirty="0" smtClean="0"/>
              <a:t>Public Health Council</a:t>
            </a:r>
          </a:p>
          <a:p>
            <a:r>
              <a:rPr lang="en-US" dirty="0" smtClean="0"/>
              <a:t>Massachusetts Department of Public Health</a:t>
            </a:r>
          </a:p>
        </p:txBody>
      </p:sp>
      <p:sp>
        <p:nvSpPr>
          <p:cNvPr id="4" name="Text Placeholder 3"/>
          <p:cNvSpPr>
            <a:spLocks noGrp="1"/>
          </p:cNvSpPr>
          <p:nvPr>
            <p:ph type="body" sz="quarter" idx="11"/>
          </p:nvPr>
        </p:nvSpPr>
        <p:spPr/>
        <p:txBody>
          <a:bodyPr>
            <a:normAutofit fontScale="77500" lnSpcReduction="20000"/>
          </a:bodyPr>
          <a:lstStyle/>
          <a:p>
            <a:r>
              <a:rPr lang="en-US" dirty="0"/>
              <a:t>5</a:t>
            </a:r>
            <a:r>
              <a:rPr lang="en-US" baseline="30000" dirty="0"/>
              <a:t>th</a:t>
            </a:r>
            <a:r>
              <a:rPr lang="en-US" dirty="0"/>
              <a:t> EU-US </a:t>
            </a:r>
            <a:r>
              <a:rPr lang="en-US" dirty="0" err="1"/>
              <a:t>eHealth</a:t>
            </a:r>
            <a:r>
              <a:rPr lang="en-US" dirty="0"/>
              <a:t> Business Marketplace and Conference</a:t>
            </a:r>
          </a:p>
          <a:p>
            <a:r>
              <a:rPr lang="en-US" dirty="0"/>
              <a:t>October 21, 2014</a:t>
            </a:r>
          </a:p>
          <a:p>
            <a:endParaRPr lang="en-US" dirty="0"/>
          </a:p>
        </p:txBody>
      </p:sp>
    </p:spTree>
    <p:extLst>
      <p:ext uri="{BB962C8B-B14F-4D97-AF65-F5344CB8AC3E}">
        <p14:creationId xmlns:p14="http://schemas.microsoft.com/office/powerpoint/2010/main" val="3593570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graphics8.nytimes.com/newsgraphics/2014/07/31/ebola-qa/0b6b91ca82eb63ae3bbd2fe7a1de196f6fc24aea/outbreaks-Artboard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0"/>
            <a:ext cx="8216900" cy="35492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94250" y="1524000"/>
            <a:ext cx="692150" cy="276999"/>
          </a:xfrm>
          <a:prstGeom prst="rect">
            <a:avLst/>
          </a:prstGeom>
          <a:noFill/>
        </p:spPr>
        <p:txBody>
          <a:bodyPr wrap="square" rtlCol="0">
            <a:spAutoFit/>
          </a:bodyPr>
          <a:lstStyle/>
          <a:p>
            <a:r>
              <a:rPr lang="en-US" sz="1200" dirty="0" smtClean="0"/>
              <a:t>Cases</a:t>
            </a:r>
            <a:endParaRPr lang="en-US" sz="1200" dirty="0"/>
          </a:p>
        </p:txBody>
      </p:sp>
      <p:sp>
        <p:nvSpPr>
          <p:cNvPr id="7" name="TextBox 6"/>
          <p:cNvSpPr txBox="1"/>
          <p:nvPr/>
        </p:nvSpPr>
        <p:spPr>
          <a:xfrm>
            <a:off x="5715000" y="1514101"/>
            <a:ext cx="692150" cy="276999"/>
          </a:xfrm>
          <a:prstGeom prst="rect">
            <a:avLst/>
          </a:prstGeom>
          <a:noFill/>
        </p:spPr>
        <p:txBody>
          <a:bodyPr wrap="square" rtlCol="0">
            <a:spAutoFit/>
          </a:bodyPr>
          <a:lstStyle/>
          <a:p>
            <a:r>
              <a:rPr lang="en-US" sz="1200" dirty="0" smtClean="0"/>
              <a:t>Deaths</a:t>
            </a:r>
            <a:endParaRPr lang="en-US" sz="1200" dirty="0"/>
          </a:p>
        </p:txBody>
      </p:sp>
      <p:sp>
        <p:nvSpPr>
          <p:cNvPr id="3" name="TextBox 2"/>
          <p:cNvSpPr txBox="1"/>
          <p:nvPr/>
        </p:nvSpPr>
        <p:spPr>
          <a:xfrm>
            <a:off x="609600" y="1800999"/>
            <a:ext cx="685800" cy="276999"/>
          </a:xfrm>
          <a:prstGeom prst="rect">
            <a:avLst/>
          </a:prstGeom>
          <a:noFill/>
        </p:spPr>
        <p:txBody>
          <a:bodyPr wrap="square" rtlCol="0">
            <a:spAutoFit/>
          </a:bodyPr>
          <a:lstStyle/>
          <a:p>
            <a:pPr algn="ctr"/>
            <a:r>
              <a:rPr lang="en-US" sz="1200" dirty="0" smtClean="0"/>
              <a:t>1976</a:t>
            </a:r>
            <a:endParaRPr lang="en-US" sz="1200" dirty="0"/>
          </a:p>
        </p:txBody>
      </p:sp>
      <p:sp>
        <p:nvSpPr>
          <p:cNvPr id="9" name="TextBox 8"/>
          <p:cNvSpPr txBox="1"/>
          <p:nvPr/>
        </p:nvSpPr>
        <p:spPr>
          <a:xfrm>
            <a:off x="4343400" y="1791100"/>
            <a:ext cx="685800" cy="276999"/>
          </a:xfrm>
          <a:prstGeom prst="rect">
            <a:avLst/>
          </a:prstGeom>
          <a:noFill/>
        </p:spPr>
        <p:txBody>
          <a:bodyPr wrap="square" rtlCol="0">
            <a:spAutoFit/>
          </a:bodyPr>
          <a:lstStyle/>
          <a:p>
            <a:pPr algn="ctr"/>
            <a:r>
              <a:rPr lang="en-US" sz="1200" dirty="0" smtClean="0"/>
              <a:t>1995</a:t>
            </a:r>
            <a:endParaRPr lang="en-US" sz="1200" dirty="0"/>
          </a:p>
        </p:txBody>
      </p:sp>
      <p:sp>
        <p:nvSpPr>
          <p:cNvPr id="10" name="TextBox 9"/>
          <p:cNvSpPr txBox="1"/>
          <p:nvPr/>
        </p:nvSpPr>
        <p:spPr>
          <a:xfrm>
            <a:off x="5349875" y="1791100"/>
            <a:ext cx="685800" cy="276999"/>
          </a:xfrm>
          <a:prstGeom prst="rect">
            <a:avLst/>
          </a:prstGeom>
          <a:noFill/>
        </p:spPr>
        <p:txBody>
          <a:bodyPr wrap="square" rtlCol="0">
            <a:spAutoFit/>
          </a:bodyPr>
          <a:lstStyle/>
          <a:p>
            <a:pPr algn="ctr"/>
            <a:r>
              <a:rPr lang="en-US" sz="1200" dirty="0" smtClean="0"/>
              <a:t>2000</a:t>
            </a:r>
            <a:endParaRPr lang="en-US" sz="1200" dirty="0"/>
          </a:p>
        </p:txBody>
      </p:sp>
      <p:sp>
        <p:nvSpPr>
          <p:cNvPr id="11" name="TextBox 10"/>
          <p:cNvSpPr txBox="1"/>
          <p:nvPr/>
        </p:nvSpPr>
        <p:spPr>
          <a:xfrm>
            <a:off x="6781800" y="1791099"/>
            <a:ext cx="685800" cy="276999"/>
          </a:xfrm>
          <a:prstGeom prst="rect">
            <a:avLst/>
          </a:prstGeom>
          <a:noFill/>
        </p:spPr>
        <p:txBody>
          <a:bodyPr wrap="square" rtlCol="0">
            <a:spAutoFit/>
          </a:bodyPr>
          <a:lstStyle/>
          <a:p>
            <a:pPr algn="ctr"/>
            <a:r>
              <a:rPr lang="en-US" sz="1200" dirty="0" smtClean="0"/>
              <a:t>2007</a:t>
            </a:r>
            <a:endParaRPr lang="en-US" sz="1200" dirty="0"/>
          </a:p>
        </p:txBody>
      </p:sp>
      <p:sp>
        <p:nvSpPr>
          <p:cNvPr id="12" name="TextBox 11"/>
          <p:cNvSpPr txBox="1"/>
          <p:nvPr/>
        </p:nvSpPr>
        <p:spPr>
          <a:xfrm>
            <a:off x="8153400" y="1791098"/>
            <a:ext cx="685800" cy="276999"/>
          </a:xfrm>
          <a:prstGeom prst="rect">
            <a:avLst/>
          </a:prstGeom>
          <a:noFill/>
        </p:spPr>
        <p:txBody>
          <a:bodyPr wrap="square" rtlCol="0">
            <a:spAutoFit/>
          </a:bodyPr>
          <a:lstStyle/>
          <a:p>
            <a:pPr algn="ctr"/>
            <a:r>
              <a:rPr lang="en-US" sz="1200" dirty="0" smtClean="0"/>
              <a:t>2014</a:t>
            </a:r>
            <a:endParaRPr lang="en-US" sz="1200" dirty="0"/>
          </a:p>
        </p:txBody>
      </p:sp>
      <p:sp>
        <p:nvSpPr>
          <p:cNvPr id="4" name="TextBox 3"/>
          <p:cNvSpPr txBox="1"/>
          <p:nvPr/>
        </p:nvSpPr>
        <p:spPr>
          <a:xfrm>
            <a:off x="609600" y="3124200"/>
            <a:ext cx="2209800" cy="646331"/>
          </a:xfrm>
          <a:prstGeom prst="rect">
            <a:avLst/>
          </a:prstGeom>
          <a:noFill/>
        </p:spPr>
        <p:txBody>
          <a:bodyPr wrap="square" rtlCol="0">
            <a:spAutoFit/>
          </a:bodyPr>
          <a:lstStyle/>
          <a:p>
            <a:r>
              <a:rPr lang="en-US" sz="1200" b="1" dirty="0" smtClean="0"/>
              <a:t>2</a:t>
            </a:r>
            <a:r>
              <a:rPr lang="en-US" sz="1200" b="1" baseline="30000" dirty="0" smtClean="0"/>
              <a:t>nd</a:t>
            </a:r>
            <a:r>
              <a:rPr lang="en-US" sz="1200" b="1" dirty="0" smtClean="0"/>
              <a:t> worst year</a:t>
            </a:r>
          </a:p>
          <a:p>
            <a:r>
              <a:rPr lang="en-US" sz="1200" dirty="0" smtClean="0"/>
              <a:t>Sudan, Democratic </a:t>
            </a:r>
          </a:p>
          <a:p>
            <a:r>
              <a:rPr lang="en-US" sz="1200" dirty="0" smtClean="0"/>
              <a:t>Republic of Congo</a:t>
            </a:r>
            <a:endParaRPr lang="en-US" sz="1200" dirty="0"/>
          </a:p>
        </p:txBody>
      </p:sp>
      <p:sp>
        <p:nvSpPr>
          <p:cNvPr id="5" name="TextBox 4"/>
          <p:cNvSpPr txBox="1"/>
          <p:nvPr/>
        </p:nvSpPr>
        <p:spPr>
          <a:xfrm>
            <a:off x="3581400" y="3141133"/>
            <a:ext cx="1295400" cy="830997"/>
          </a:xfrm>
          <a:prstGeom prst="rect">
            <a:avLst/>
          </a:prstGeom>
          <a:noFill/>
        </p:spPr>
        <p:txBody>
          <a:bodyPr wrap="square" rtlCol="0">
            <a:spAutoFit/>
          </a:bodyPr>
          <a:lstStyle/>
          <a:p>
            <a:pPr algn="r"/>
            <a:r>
              <a:rPr lang="en-US" sz="1200" b="1" dirty="0" smtClean="0"/>
              <a:t>5</a:t>
            </a:r>
            <a:r>
              <a:rPr lang="en-US" sz="1200" b="1" baseline="30000" dirty="0" smtClean="0"/>
              <a:t>th</a:t>
            </a:r>
          </a:p>
          <a:p>
            <a:pPr algn="r"/>
            <a:r>
              <a:rPr lang="en-US" sz="1200" dirty="0" smtClean="0"/>
              <a:t>Democratic Republic of Congo</a:t>
            </a:r>
            <a:r>
              <a:rPr lang="en-US" sz="1200" b="1" dirty="0" smtClean="0"/>
              <a:t> </a:t>
            </a:r>
            <a:endParaRPr lang="en-US" sz="1200" b="1" dirty="0"/>
          </a:p>
        </p:txBody>
      </p:sp>
      <p:sp>
        <p:nvSpPr>
          <p:cNvPr id="15" name="TextBox 14"/>
          <p:cNvSpPr txBox="1"/>
          <p:nvPr/>
        </p:nvSpPr>
        <p:spPr>
          <a:xfrm>
            <a:off x="4572000" y="3124200"/>
            <a:ext cx="1295400" cy="461665"/>
          </a:xfrm>
          <a:prstGeom prst="rect">
            <a:avLst/>
          </a:prstGeom>
          <a:noFill/>
        </p:spPr>
        <p:txBody>
          <a:bodyPr wrap="square" rtlCol="0">
            <a:spAutoFit/>
          </a:bodyPr>
          <a:lstStyle/>
          <a:p>
            <a:pPr algn="r"/>
            <a:r>
              <a:rPr lang="en-US" sz="1200" b="1" dirty="0" smtClean="0"/>
              <a:t>3</a:t>
            </a:r>
            <a:r>
              <a:rPr lang="en-US" sz="1200" b="1" baseline="30000" dirty="0" smtClean="0"/>
              <a:t>rd</a:t>
            </a:r>
          </a:p>
          <a:p>
            <a:pPr algn="r"/>
            <a:r>
              <a:rPr lang="en-US" sz="1200" dirty="0" smtClean="0"/>
              <a:t>Uganda</a:t>
            </a:r>
            <a:r>
              <a:rPr lang="en-US" sz="1200" b="1" dirty="0" smtClean="0"/>
              <a:t> </a:t>
            </a:r>
            <a:endParaRPr lang="en-US" sz="1200" b="1" dirty="0"/>
          </a:p>
        </p:txBody>
      </p:sp>
      <p:sp>
        <p:nvSpPr>
          <p:cNvPr id="16" name="TextBox 15"/>
          <p:cNvSpPr txBox="1"/>
          <p:nvPr/>
        </p:nvSpPr>
        <p:spPr>
          <a:xfrm>
            <a:off x="5791200" y="3120822"/>
            <a:ext cx="1507066" cy="646331"/>
          </a:xfrm>
          <a:prstGeom prst="rect">
            <a:avLst/>
          </a:prstGeom>
          <a:noFill/>
        </p:spPr>
        <p:txBody>
          <a:bodyPr wrap="square" rtlCol="0">
            <a:spAutoFit/>
          </a:bodyPr>
          <a:lstStyle/>
          <a:p>
            <a:pPr algn="r"/>
            <a:r>
              <a:rPr lang="en-US" sz="1200" b="1" dirty="0" smtClean="0"/>
              <a:t>4</a:t>
            </a:r>
            <a:r>
              <a:rPr lang="en-US" sz="1200" b="1" baseline="30000" dirty="0" smtClean="0"/>
              <a:t>th</a:t>
            </a:r>
          </a:p>
          <a:p>
            <a:pPr algn="r"/>
            <a:r>
              <a:rPr lang="en-US" sz="1200" dirty="0" smtClean="0"/>
              <a:t>Uganda, Democratic Republic of Cong</a:t>
            </a:r>
            <a:r>
              <a:rPr lang="en-US" sz="1200" b="1" dirty="0" smtClean="0"/>
              <a:t> </a:t>
            </a:r>
            <a:endParaRPr lang="en-US" sz="1200" b="1" dirty="0"/>
          </a:p>
        </p:txBody>
      </p:sp>
      <p:sp>
        <p:nvSpPr>
          <p:cNvPr id="17" name="TextBox 16"/>
          <p:cNvSpPr txBox="1"/>
          <p:nvPr/>
        </p:nvSpPr>
        <p:spPr>
          <a:xfrm>
            <a:off x="7162800" y="3137242"/>
            <a:ext cx="1507066" cy="830997"/>
          </a:xfrm>
          <a:prstGeom prst="rect">
            <a:avLst/>
          </a:prstGeom>
          <a:noFill/>
        </p:spPr>
        <p:txBody>
          <a:bodyPr wrap="square" rtlCol="0">
            <a:spAutoFit/>
          </a:bodyPr>
          <a:lstStyle/>
          <a:p>
            <a:pPr algn="r"/>
            <a:r>
              <a:rPr lang="en-US" sz="1200" b="1" dirty="0" smtClean="0"/>
              <a:t>1</a:t>
            </a:r>
            <a:r>
              <a:rPr lang="en-US" sz="1200" b="1" baseline="30000" dirty="0" smtClean="0"/>
              <a:t>st</a:t>
            </a:r>
          </a:p>
          <a:p>
            <a:pPr algn="r"/>
            <a:r>
              <a:rPr lang="en-US" sz="1200" dirty="0" smtClean="0"/>
              <a:t>Sierra Leone,</a:t>
            </a:r>
          </a:p>
          <a:p>
            <a:pPr algn="r"/>
            <a:r>
              <a:rPr lang="en-US" sz="1200" dirty="0" smtClean="0"/>
              <a:t>Guinea, Liberia, Nigeria</a:t>
            </a:r>
            <a:endParaRPr lang="en-US" sz="1200" b="1" dirty="0"/>
          </a:p>
        </p:txBody>
      </p:sp>
      <p:sp>
        <p:nvSpPr>
          <p:cNvPr id="6" name="TextBox 5"/>
          <p:cNvSpPr txBox="1"/>
          <p:nvPr/>
        </p:nvSpPr>
        <p:spPr>
          <a:xfrm>
            <a:off x="609600" y="4876800"/>
            <a:ext cx="1371600" cy="553998"/>
          </a:xfrm>
          <a:prstGeom prst="rect">
            <a:avLst/>
          </a:prstGeom>
          <a:noFill/>
        </p:spPr>
        <p:txBody>
          <a:bodyPr wrap="square" rtlCol="0">
            <a:spAutoFit/>
          </a:bodyPr>
          <a:lstStyle/>
          <a:p>
            <a:r>
              <a:rPr lang="en-US" sz="1000" dirty="0" smtClean="0"/>
              <a:t>602 cases</a:t>
            </a:r>
          </a:p>
          <a:p>
            <a:r>
              <a:rPr lang="en-US" sz="1000" dirty="0" smtClean="0"/>
              <a:t>431 deaths</a:t>
            </a:r>
          </a:p>
          <a:p>
            <a:r>
              <a:rPr lang="en-US" sz="1000" dirty="0" smtClean="0"/>
              <a:t>71.5% mortality</a:t>
            </a:r>
            <a:endParaRPr lang="en-US" sz="1000" dirty="0"/>
          </a:p>
        </p:txBody>
      </p:sp>
      <p:sp>
        <p:nvSpPr>
          <p:cNvPr id="19" name="TextBox 18"/>
          <p:cNvSpPr txBox="1"/>
          <p:nvPr/>
        </p:nvSpPr>
        <p:spPr>
          <a:xfrm>
            <a:off x="3530600" y="4796245"/>
            <a:ext cx="1371600" cy="553998"/>
          </a:xfrm>
          <a:prstGeom prst="rect">
            <a:avLst/>
          </a:prstGeom>
          <a:noFill/>
        </p:spPr>
        <p:txBody>
          <a:bodyPr wrap="square" rtlCol="0">
            <a:spAutoFit/>
          </a:bodyPr>
          <a:lstStyle/>
          <a:p>
            <a:pPr algn="r"/>
            <a:r>
              <a:rPr lang="en-US" sz="1000" dirty="0" smtClean="0"/>
              <a:t>315 cases</a:t>
            </a:r>
          </a:p>
          <a:p>
            <a:pPr algn="r"/>
            <a:r>
              <a:rPr lang="en-US" sz="1000" dirty="0" smtClean="0"/>
              <a:t>254 deaths</a:t>
            </a:r>
          </a:p>
          <a:p>
            <a:pPr algn="r"/>
            <a:r>
              <a:rPr lang="en-US" sz="1000" dirty="0" smtClean="0"/>
              <a:t>80.6% mortality</a:t>
            </a:r>
            <a:endParaRPr lang="en-US" sz="1000" dirty="0"/>
          </a:p>
        </p:txBody>
      </p:sp>
      <p:sp>
        <p:nvSpPr>
          <p:cNvPr id="20" name="TextBox 19"/>
          <p:cNvSpPr txBox="1"/>
          <p:nvPr/>
        </p:nvSpPr>
        <p:spPr>
          <a:xfrm>
            <a:off x="4634442" y="4796245"/>
            <a:ext cx="1371600" cy="553998"/>
          </a:xfrm>
          <a:prstGeom prst="rect">
            <a:avLst/>
          </a:prstGeom>
          <a:noFill/>
        </p:spPr>
        <p:txBody>
          <a:bodyPr wrap="square" rtlCol="0">
            <a:spAutoFit/>
          </a:bodyPr>
          <a:lstStyle/>
          <a:p>
            <a:pPr algn="r"/>
            <a:r>
              <a:rPr lang="en-US" sz="1000" dirty="0" smtClean="0"/>
              <a:t>425 cases</a:t>
            </a:r>
          </a:p>
          <a:p>
            <a:pPr algn="r"/>
            <a:r>
              <a:rPr lang="en-US" sz="1000" dirty="0" smtClean="0"/>
              <a:t>224 deaths</a:t>
            </a:r>
          </a:p>
          <a:p>
            <a:pPr algn="r"/>
            <a:r>
              <a:rPr lang="en-US" sz="1000" dirty="0" smtClean="0"/>
              <a:t>52.7% mortality</a:t>
            </a:r>
            <a:endParaRPr lang="en-US" sz="1000" dirty="0"/>
          </a:p>
        </p:txBody>
      </p:sp>
      <p:sp>
        <p:nvSpPr>
          <p:cNvPr id="21" name="TextBox 20"/>
          <p:cNvSpPr txBox="1"/>
          <p:nvPr/>
        </p:nvSpPr>
        <p:spPr>
          <a:xfrm>
            <a:off x="5963709" y="4796245"/>
            <a:ext cx="1371600" cy="553998"/>
          </a:xfrm>
          <a:prstGeom prst="rect">
            <a:avLst/>
          </a:prstGeom>
          <a:noFill/>
        </p:spPr>
        <p:txBody>
          <a:bodyPr wrap="square" rtlCol="0">
            <a:spAutoFit/>
          </a:bodyPr>
          <a:lstStyle/>
          <a:p>
            <a:pPr algn="r"/>
            <a:r>
              <a:rPr lang="en-US" sz="1000" dirty="0" smtClean="0"/>
              <a:t>413 cases</a:t>
            </a:r>
          </a:p>
          <a:p>
            <a:pPr algn="r"/>
            <a:r>
              <a:rPr lang="en-US" sz="1000" dirty="0" smtClean="0"/>
              <a:t>224 deaths</a:t>
            </a:r>
          </a:p>
          <a:p>
            <a:pPr algn="r"/>
            <a:r>
              <a:rPr lang="en-US" sz="1000" dirty="0" smtClean="0"/>
              <a:t>54.2% mortality</a:t>
            </a:r>
            <a:endParaRPr lang="en-US" sz="1000" dirty="0"/>
          </a:p>
        </p:txBody>
      </p:sp>
      <p:sp>
        <p:nvSpPr>
          <p:cNvPr id="22" name="TextBox 21"/>
          <p:cNvSpPr txBox="1"/>
          <p:nvPr/>
        </p:nvSpPr>
        <p:spPr>
          <a:xfrm>
            <a:off x="7487709" y="4796245"/>
            <a:ext cx="1371600" cy="553998"/>
          </a:xfrm>
          <a:prstGeom prst="rect">
            <a:avLst/>
          </a:prstGeom>
          <a:noFill/>
        </p:spPr>
        <p:txBody>
          <a:bodyPr wrap="square" rtlCol="0">
            <a:spAutoFit/>
          </a:bodyPr>
          <a:lstStyle/>
          <a:p>
            <a:pPr algn="r"/>
            <a:r>
              <a:rPr lang="en-US" sz="1000" dirty="0" smtClean="0"/>
              <a:t>9216 </a:t>
            </a:r>
            <a:r>
              <a:rPr lang="en-US" sz="1000" dirty="0" smtClean="0"/>
              <a:t>cases*</a:t>
            </a:r>
          </a:p>
          <a:p>
            <a:pPr algn="r"/>
            <a:r>
              <a:rPr lang="en-US" sz="1000" dirty="0" smtClean="0"/>
              <a:t>4555 </a:t>
            </a:r>
            <a:r>
              <a:rPr lang="en-US" sz="1000" dirty="0" smtClean="0"/>
              <a:t>deaths</a:t>
            </a:r>
          </a:p>
          <a:p>
            <a:pPr algn="r"/>
            <a:r>
              <a:rPr lang="en-US" sz="1000" dirty="0" smtClean="0"/>
              <a:t>50% </a:t>
            </a:r>
            <a:r>
              <a:rPr lang="en-US" sz="1000" dirty="0" smtClean="0"/>
              <a:t>mortality</a:t>
            </a:r>
            <a:endParaRPr lang="en-US" sz="1000" dirty="0"/>
          </a:p>
        </p:txBody>
      </p:sp>
      <p:sp>
        <p:nvSpPr>
          <p:cNvPr id="8" name="TextBox 7"/>
          <p:cNvSpPr txBox="1"/>
          <p:nvPr/>
        </p:nvSpPr>
        <p:spPr>
          <a:xfrm>
            <a:off x="6737349" y="5988964"/>
            <a:ext cx="2357967" cy="246221"/>
          </a:xfrm>
          <a:prstGeom prst="rect">
            <a:avLst/>
          </a:prstGeom>
          <a:noFill/>
        </p:spPr>
        <p:txBody>
          <a:bodyPr wrap="square" rtlCol="0">
            <a:spAutoFit/>
          </a:bodyPr>
          <a:lstStyle/>
          <a:p>
            <a:pPr algn="r"/>
            <a:r>
              <a:rPr lang="en-US" sz="1000" dirty="0" smtClean="0"/>
              <a:t>* As of October </a:t>
            </a:r>
            <a:r>
              <a:rPr lang="en-US" sz="1000" dirty="0" smtClean="0"/>
              <a:t>17, </a:t>
            </a:r>
            <a:r>
              <a:rPr lang="en-US" sz="1000" dirty="0" smtClean="0"/>
              <a:t>2014</a:t>
            </a:r>
            <a:endParaRPr lang="en-US" sz="1000" dirty="0"/>
          </a:p>
        </p:txBody>
      </p:sp>
      <p:sp>
        <p:nvSpPr>
          <p:cNvPr id="13" name="Title 12"/>
          <p:cNvSpPr>
            <a:spLocks noGrp="1"/>
          </p:cNvSpPr>
          <p:nvPr>
            <p:ph type="title"/>
          </p:nvPr>
        </p:nvSpPr>
        <p:spPr/>
        <p:txBody>
          <a:bodyPr>
            <a:normAutofit fontScale="90000"/>
          </a:bodyPr>
          <a:lstStyle/>
          <a:p>
            <a:pPr algn="l"/>
            <a:r>
              <a:rPr lang="en-US" sz="3200" dirty="0" smtClean="0"/>
              <a:t>Ebola Outbreaks, 1976-present</a:t>
            </a:r>
            <a:endParaRPr lang="en-US" sz="3200" dirty="0"/>
          </a:p>
        </p:txBody>
      </p:sp>
      <p:sp>
        <p:nvSpPr>
          <p:cNvPr id="24" name="Text Placeholder 23"/>
          <p:cNvSpPr>
            <a:spLocks noGrp="1"/>
          </p:cNvSpPr>
          <p:nvPr>
            <p:ph type="body" sz="quarter" idx="13"/>
          </p:nvPr>
        </p:nvSpPr>
        <p:spPr/>
        <p:txBody>
          <a:bodyPr>
            <a:normAutofit fontScale="77500" lnSpcReduction="20000"/>
          </a:bodyPr>
          <a:lstStyle/>
          <a:p>
            <a:r>
              <a:rPr lang="en-US" dirty="0"/>
              <a:t>Adapted from </a:t>
            </a:r>
            <a:r>
              <a:rPr lang="en-US" dirty="0" err="1"/>
              <a:t>NYTimes</a:t>
            </a:r>
            <a:r>
              <a:rPr lang="en-US" dirty="0" smtClean="0"/>
              <a:t>:.com </a:t>
            </a:r>
            <a:r>
              <a:rPr lang="en-US" dirty="0"/>
              <a:t>http://www.nytimes.com/interactive/2014/07/31/world/africa/ebola-virus-outbreak-qa.html</a:t>
            </a:r>
          </a:p>
          <a:p>
            <a:endParaRPr lang="en-US" dirty="0"/>
          </a:p>
        </p:txBody>
      </p:sp>
    </p:spTree>
    <p:extLst>
      <p:ext uri="{BB962C8B-B14F-4D97-AF65-F5344CB8AC3E}">
        <p14:creationId xmlns:p14="http://schemas.microsoft.com/office/powerpoint/2010/main" val="3771286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Characteristics of 2014 Ebola Outbreak</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Unprecedented geographical spread: major global health security concern</a:t>
            </a:r>
          </a:p>
          <a:p>
            <a:pPr lvl="1"/>
            <a:r>
              <a:rPr lang="en-US" dirty="0" smtClean="0"/>
              <a:t>3 countries with intense transmission, including the capital cities of Guinea, Liberia, and Sierra Leone</a:t>
            </a:r>
          </a:p>
          <a:p>
            <a:pPr lvl="1"/>
            <a:r>
              <a:rPr lang="en-US" dirty="0" smtClean="0"/>
              <a:t>5 countries with imported cases as of </a:t>
            </a:r>
            <a:r>
              <a:rPr lang="en-US" dirty="0" smtClean="0"/>
              <a:t>10/10/14*:</a:t>
            </a:r>
            <a:endParaRPr lang="en-US" dirty="0" smtClean="0"/>
          </a:p>
          <a:p>
            <a:pPr lvl="2"/>
            <a:r>
              <a:rPr lang="en-US" dirty="0" smtClean="0"/>
              <a:t>Nigeria, Senegal, Macedonia, Spain and US</a:t>
            </a:r>
          </a:p>
          <a:p>
            <a:pPr lvl="2"/>
            <a:r>
              <a:rPr lang="en-US" dirty="0" smtClean="0"/>
              <a:t>Secondary transmission seen in Spain and US as of </a:t>
            </a:r>
            <a:r>
              <a:rPr lang="en-US" dirty="0" smtClean="0"/>
              <a:t>10/12/14**</a:t>
            </a:r>
            <a:endParaRPr lang="en-US" dirty="0" smtClean="0"/>
          </a:p>
          <a:p>
            <a:pPr marL="914400" lvl="2" indent="0">
              <a:buNone/>
            </a:pPr>
            <a:endParaRPr lang="en-US" dirty="0" smtClean="0"/>
          </a:p>
          <a:p>
            <a:r>
              <a:rPr lang="en-US" dirty="0" smtClean="0"/>
              <a:t>Unrelated recent outbreak: Democratic Republic of Congo</a:t>
            </a:r>
          </a:p>
          <a:p>
            <a:pPr lvl="1"/>
            <a:endParaRPr lang="en-US" dirty="0" smtClean="0"/>
          </a:p>
          <a:p>
            <a:r>
              <a:rPr lang="en-US" dirty="0" smtClean="0"/>
              <a:t>Burden on health system infrastructure</a:t>
            </a:r>
          </a:p>
          <a:p>
            <a:pPr lvl="1"/>
            <a:r>
              <a:rPr lang="en-US" dirty="0" smtClean="0"/>
              <a:t>High number of healthcare workers infected impacting an already weak system</a:t>
            </a:r>
          </a:p>
          <a:p>
            <a:pPr lvl="1"/>
            <a:r>
              <a:rPr lang="en-US" dirty="0" smtClean="0"/>
              <a:t>Specific protocols and infection control procedures difficult to follow and require sustainable supplies (Isolation wards, PPE, disinfectants)</a:t>
            </a:r>
          </a:p>
          <a:p>
            <a:pPr lvl="1"/>
            <a:r>
              <a:rPr lang="en-US" dirty="0" smtClean="0"/>
              <a:t>Primary healthcare services not sustainable including IV tubing, IV fluids, retractable needle devices, bedding, laboratory services.</a:t>
            </a:r>
            <a:endParaRPr lang="en-US" dirty="0"/>
          </a:p>
        </p:txBody>
      </p:sp>
      <p:sp>
        <p:nvSpPr>
          <p:cNvPr id="4" name="TextBox 3"/>
          <p:cNvSpPr txBox="1"/>
          <p:nvPr/>
        </p:nvSpPr>
        <p:spPr>
          <a:xfrm>
            <a:off x="1143000" y="5638800"/>
            <a:ext cx="7831667" cy="646331"/>
          </a:xfrm>
          <a:prstGeom prst="rect">
            <a:avLst/>
          </a:prstGeom>
          <a:noFill/>
          <a:ln w="22225" cap="rnd">
            <a:solidFill>
              <a:srgbClr val="00B050"/>
            </a:solidFill>
          </a:ln>
          <a:effectLst>
            <a:outerShdw blurRad="76200" dist="12700" dir="8100000" sy="-23000" kx="800400" algn="br" rotWithShape="0">
              <a:prstClr val="black">
                <a:alpha val="20000"/>
              </a:prstClr>
            </a:outerShdw>
          </a:effectLst>
        </p:spPr>
        <p:txBody>
          <a:bodyPr wrap="square" rtlCol="0">
            <a:spAutoFit/>
          </a:bodyPr>
          <a:lstStyle/>
          <a:p>
            <a:r>
              <a:rPr lang="en-US" dirty="0" smtClean="0"/>
              <a:t>*Positive News: Senegal and Nigeria report Ebola eradicated from their countries; Quarantine period for 43 Healthcare Workers in Dallas ends </a:t>
            </a:r>
            <a:endParaRPr lang="en-US" dirty="0"/>
          </a:p>
        </p:txBody>
      </p:sp>
      <p:sp>
        <p:nvSpPr>
          <p:cNvPr id="5" name="TextBox 4"/>
          <p:cNvSpPr txBox="1"/>
          <p:nvPr/>
        </p:nvSpPr>
        <p:spPr>
          <a:xfrm>
            <a:off x="1828799" y="6400800"/>
            <a:ext cx="7145867" cy="246221"/>
          </a:xfrm>
          <a:prstGeom prst="rect">
            <a:avLst/>
          </a:prstGeom>
          <a:noFill/>
        </p:spPr>
        <p:txBody>
          <a:bodyPr wrap="square" rtlCol="0">
            <a:spAutoFit/>
          </a:bodyPr>
          <a:lstStyle/>
          <a:p>
            <a:pPr algn="r"/>
            <a:r>
              <a:rPr lang="en-US" sz="1000" i="1" dirty="0" smtClean="0"/>
              <a:t>*Source</a:t>
            </a:r>
            <a:r>
              <a:rPr lang="en-US" sz="1000" i="1" dirty="0"/>
              <a:t>: http://www.cnn.com/2014/10/20/health/ebola-outbreak-roundup/index.html</a:t>
            </a:r>
          </a:p>
        </p:txBody>
      </p:sp>
    </p:spTree>
    <p:extLst>
      <p:ext uri="{BB962C8B-B14F-4D97-AF65-F5344CB8AC3E}">
        <p14:creationId xmlns:p14="http://schemas.microsoft.com/office/powerpoint/2010/main" val="31630634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Burden on Health Systems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84586983"/>
              </p:ext>
            </p:extLst>
          </p:nvPr>
        </p:nvGraphicFramePr>
        <p:xfrm>
          <a:off x="457200" y="1752600"/>
          <a:ext cx="8229600" cy="261112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dirty="0" smtClean="0"/>
                        <a:t>Country</a:t>
                      </a:r>
                      <a:endParaRPr lang="en-US" dirty="0"/>
                    </a:p>
                  </a:txBody>
                  <a:tcPr/>
                </a:tc>
                <a:tc>
                  <a:txBody>
                    <a:bodyPr/>
                    <a:lstStyle/>
                    <a:p>
                      <a:pPr algn="ctr"/>
                      <a:r>
                        <a:rPr lang="en-US" dirty="0" smtClean="0"/>
                        <a:t>Physician Density</a:t>
                      </a:r>
                    </a:p>
                    <a:p>
                      <a:pPr algn="ctr"/>
                      <a:r>
                        <a:rPr lang="en-US" sz="1600" dirty="0" smtClean="0"/>
                        <a:t>Number per 100 000</a:t>
                      </a:r>
                      <a:r>
                        <a:rPr lang="en-US" sz="1600" baseline="0" dirty="0" smtClean="0"/>
                        <a:t> population</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Nurse and</a:t>
                      </a:r>
                      <a:r>
                        <a:rPr lang="en-US" baseline="0" dirty="0" smtClean="0"/>
                        <a:t> Nurse Extender Density: </a:t>
                      </a:r>
                      <a:r>
                        <a:rPr lang="en-US" sz="1600" dirty="0" smtClean="0"/>
                        <a:t>Number per 100 000</a:t>
                      </a:r>
                      <a:r>
                        <a:rPr lang="en-US" sz="1600" baseline="0" dirty="0" smtClean="0"/>
                        <a:t> population</a:t>
                      </a:r>
                      <a:endParaRPr lang="en-US" dirty="0"/>
                    </a:p>
                  </a:txBody>
                  <a:tcPr/>
                </a:tc>
                <a:tc>
                  <a:txBody>
                    <a:bodyPr/>
                    <a:lstStyle/>
                    <a:p>
                      <a:r>
                        <a:rPr lang="en-US" dirty="0" smtClean="0"/>
                        <a:t>Total Population</a:t>
                      </a:r>
                      <a:endParaRPr lang="en-US" dirty="0"/>
                    </a:p>
                  </a:txBody>
                  <a:tcPr/>
                </a:tc>
              </a:tr>
              <a:tr h="370840">
                <a:tc>
                  <a:txBody>
                    <a:bodyPr/>
                    <a:lstStyle/>
                    <a:p>
                      <a:r>
                        <a:rPr lang="en-US" dirty="0" smtClean="0"/>
                        <a:t>Guinea</a:t>
                      </a:r>
                      <a:endParaRPr lang="en-US" dirty="0"/>
                    </a:p>
                  </a:txBody>
                  <a:tcPr/>
                </a:tc>
                <a:tc>
                  <a:txBody>
                    <a:bodyPr/>
                    <a:lstStyle/>
                    <a:p>
                      <a:r>
                        <a:rPr lang="en-US" dirty="0" smtClean="0"/>
                        <a:t>1/100,000</a:t>
                      </a:r>
                      <a:endParaRPr lang="en-US" dirty="0"/>
                    </a:p>
                  </a:txBody>
                  <a:tcPr/>
                </a:tc>
                <a:tc>
                  <a:txBody>
                    <a:bodyPr/>
                    <a:lstStyle/>
                    <a:p>
                      <a:r>
                        <a:rPr lang="en-US" dirty="0" smtClean="0"/>
                        <a:t>No data</a:t>
                      </a:r>
                      <a:endParaRPr lang="en-US" dirty="0"/>
                    </a:p>
                  </a:txBody>
                  <a:tcPr/>
                </a:tc>
                <a:tc>
                  <a:txBody>
                    <a:bodyPr/>
                    <a:lstStyle/>
                    <a:p>
                      <a:r>
                        <a:rPr lang="en-US" dirty="0" smtClean="0"/>
                        <a:t>11,451,000</a:t>
                      </a:r>
                      <a:endParaRPr lang="en-US" dirty="0"/>
                    </a:p>
                  </a:txBody>
                  <a:tcPr/>
                </a:tc>
              </a:tr>
              <a:tr h="370840">
                <a:tc>
                  <a:txBody>
                    <a:bodyPr/>
                    <a:lstStyle/>
                    <a:p>
                      <a:r>
                        <a:rPr lang="en-US" dirty="0" smtClean="0"/>
                        <a:t>Liberia</a:t>
                      </a:r>
                      <a:endParaRPr lang="en-US" dirty="0"/>
                    </a:p>
                  </a:txBody>
                  <a:tcPr/>
                </a:tc>
                <a:tc>
                  <a:txBody>
                    <a:bodyPr/>
                    <a:lstStyle/>
                    <a:p>
                      <a:r>
                        <a:rPr lang="en-US" dirty="0" smtClean="0"/>
                        <a:t>1/100,000</a:t>
                      </a:r>
                      <a:endParaRPr lang="en-US" dirty="0"/>
                    </a:p>
                  </a:txBody>
                  <a:tcPr/>
                </a:tc>
                <a:tc>
                  <a:txBody>
                    <a:bodyPr/>
                    <a:lstStyle/>
                    <a:p>
                      <a:r>
                        <a:rPr lang="en-US" dirty="0" smtClean="0"/>
                        <a:t>27/100,000</a:t>
                      </a:r>
                      <a:endParaRPr lang="en-US" dirty="0"/>
                    </a:p>
                  </a:txBody>
                  <a:tcPr/>
                </a:tc>
                <a:tc>
                  <a:txBody>
                    <a:bodyPr/>
                    <a:lstStyle/>
                    <a:p>
                      <a:r>
                        <a:rPr lang="en-US" dirty="0" smtClean="0"/>
                        <a:t>4,190,000</a:t>
                      </a:r>
                      <a:endParaRPr lang="en-US" dirty="0"/>
                    </a:p>
                  </a:txBody>
                  <a:tcPr/>
                </a:tc>
              </a:tr>
              <a:tr h="370840">
                <a:tc>
                  <a:txBody>
                    <a:bodyPr/>
                    <a:lstStyle/>
                    <a:p>
                      <a:r>
                        <a:rPr lang="en-US" dirty="0" smtClean="0"/>
                        <a:t>Sierra Leone</a:t>
                      </a:r>
                      <a:endParaRPr lang="en-US" dirty="0"/>
                    </a:p>
                  </a:txBody>
                  <a:tcPr/>
                </a:tc>
                <a:tc>
                  <a:txBody>
                    <a:bodyPr/>
                    <a:lstStyle/>
                    <a:p>
                      <a:r>
                        <a:rPr lang="en-US" dirty="0" smtClean="0"/>
                        <a:t>2/100,000</a:t>
                      </a:r>
                      <a:endParaRPr lang="en-US" dirty="0"/>
                    </a:p>
                  </a:txBody>
                  <a:tcPr/>
                </a:tc>
                <a:tc>
                  <a:txBody>
                    <a:bodyPr/>
                    <a:lstStyle/>
                    <a:p>
                      <a:r>
                        <a:rPr lang="en-US" dirty="0" smtClean="0"/>
                        <a:t>17/100,000</a:t>
                      </a:r>
                      <a:endParaRPr lang="en-US" dirty="0"/>
                    </a:p>
                  </a:txBody>
                  <a:tcPr/>
                </a:tc>
                <a:tc>
                  <a:txBody>
                    <a:bodyPr/>
                    <a:lstStyle/>
                    <a:p>
                      <a:r>
                        <a:rPr lang="en-US" dirty="0" smtClean="0"/>
                        <a:t>5,979,000</a:t>
                      </a:r>
                      <a:endParaRPr lang="en-US" dirty="0"/>
                    </a:p>
                  </a:txBody>
                  <a:tcPr/>
                </a:tc>
              </a:tr>
              <a:tr h="370840">
                <a:tc>
                  <a:txBody>
                    <a:bodyPr/>
                    <a:lstStyle/>
                    <a:p>
                      <a:r>
                        <a:rPr lang="en-US" b="1" dirty="0" smtClean="0"/>
                        <a:t>United States</a:t>
                      </a:r>
                      <a:endParaRPr lang="en-US" b="1" dirty="0"/>
                    </a:p>
                  </a:txBody>
                  <a:tcPr/>
                </a:tc>
                <a:tc>
                  <a:txBody>
                    <a:bodyPr/>
                    <a:lstStyle/>
                    <a:p>
                      <a:r>
                        <a:rPr lang="en-US" b="1" dirty="0" smtClean="0"/>
                        <a:t>2.4/1000</a:t>
                      </a:r>
                      <a:endParaRPr lang="en-US" b="1" dirty="0"/>
                    </a:p>
                  </a:txBody>
                  <a:tcPr/>
                </a:tc>
                <a:tc>
                  <a:txBody>
                    <a:bodyPr/>
                    <a:lstStyle/>
                    <a:p>
                      <a:r>
                        <a:rPr lang="en-US" b="1" dirty="0" smtClean="0"/>
                        <a:t>9.8/1000</a:t>
                      </a:r>
                      <a:endParaRPr lang="en-US" b="1" dirty="0"/>
                    </a:p>
                  </a:txBody>
                  <a:tcPr/>
                </a:tc>
                <a:tc>
                  <a:txBody>
                    <a:bodyPr/>
                    <a:lstStyle/>
                    <a:p>
                      <a:r>
                        <a:rPr lang="en-US" b="1" dirty="0" smtClean="0"/>
                        <a:t>319,052,968</a:t>
                      </a:r>
                      <a:endParaRPr lang="en-US" b="1" dirty="0"/>
                    </a:p>
                  </a:txBody>
                  <a:tcPr/>
                </a:tc>
              </a:tr>
            </a:tbl>
          </a:graphicData>
        </a:graphic>
      </p:graphicFrame>
      <p:sp>
        <p:nvSpPr>
          <p:cNvPr id="3" name="Text Placeholder 2"/>
          <p:cNvSpPr>
            <a:spLocks noGrp="1"/>
          </p:cNvSpPr>
          <p:nvPr>
            <p:ph type="body" sz="quarter" idx="13"/>
          </p:nvPr>
        </p:nvSpPr>
        <p:spPr>
          <a:xfrm>
            <a:off x="2971800" y="4343400"/>
            <a:ext cx="5562600" cy="246221"/>
          </a:xfrm>
        </p:spPr>
        <p:txBody>
          <a:bodyPr/>
          <a:lstStyle/>
          <a:p>
            <a:pPr algn="r"/>
            <a:r>
              <a:rPr lang="en-US" i="1" dirty="0"/>
              <a:t>Data source: WHO countries profiles/CIA World </a:t>
            </a:r>
            <a:r>
              <a:rPr lang="en-US" i="1" dirty="0" err="1"/>
              <a:t>Factbook</a:t>
            </a:r>
            <a:r>
              <a:rPr lang="en-US" i="1" dirty="0"/>
              <a:t>, 2014.</a:t>
            </a:r>
          </a:p>
          <a:p>
            <a:pPr algn="r"/>
            <a:endParaRPr lang="en-US" dirty="0"/>
          </a:p>
        </p:txBody>
      </p:sp>
      <p:sp>
        <p:nvSpPr>
          <p:cNvPr id="6" name="TextBox 5"/>
          <p:cNvSpPr txBox="1"/>
          <p:nvPr/>
        </p:nvSpPr>
        <p:spPr>
          <a:xfrm>
            <a:off x="533400" y="4876800"/>
            <a:ext cx="8153400" cy="1477328"/>
          </a:xfrm>
          <a:prstGeom prst="rect">
            <a:avLst/>
          </a:prstGeom>
          <a:noFill/>
        </p:spPr>
        <p:txBody>
          <a:bodyPr wrap="square" rtlCol="0">
            <a:spAutoFit/>
          </a:bodyPr>
          <a:lstStyle/>
          <a:p>
            <a:r>
              <a:rPr lang="en-US" dirty="0" smtClean="0"/>
              <a:t>Ebola impact on HCWs as of 1 September 2014:</a:t>
            </a:r>
          </a:p>
          <a:p>
            <a:r>
              <a:rPr lang="en-US" dirty="0"/>
              <a:t>	</a:t>
            </a:r>
            <a:r>
              <a:rPr lang="en-US" dirty="0" smtClean="0"/>
              <a:t>Country		# Deaths</a:t>
            </a:r>
          </a:p>
          <a:p>
            <a:r>
              <a:rPr lang="en-US" dirty="0"/>
              <a:t>	</a:t>
            </a:r>
            <a:r>
              <a:rPr lang="en-US" dirty="0" smtClean="0"/>
              <a:t>Guinea		45</a:t>
            </a:r>
          </a:p>
          <a:p>
            <a:r>
              <a:rPr lang="en-US" dirty="0"/>
              <a:t>	</a:t>
            </a:r>
            <a:r>
              <a:rPr lang="en-US" dirty="0" smtClean="0"/>
              <a:t>Liberia		145</a:t>
            </a:r>
          </a:p>
          <a:p>
            <a:r>
              <a:rPr lang="en-US" dirty="0"/>
              <a:t>	</a:t>
            </a:r>
            <a:r>
              <a:rPr lang="en-US" dirty="0" smtClean="0"/>
              <a:t>Sierra Leone	55</a:t>
            </a:r>
            <a:endParaRPr lang="en-US" dirty="0"/>
          </a:p>
        </p:txBody>
      </p:sp>
    </p:spTree>
    <p:extLst>
      <p:ext uri="{BB962C8B-B14F-4D97-AF65-F5344CB8AC3E}">
        <p14:creationId xmlns:p14="http://schemas.microsoft.com/office/powerpoint/2010/main" val="4012040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1600200"/>
            <a:ext cx="8229600" cy="4525963"/>
          </a:xfrm>
        </p:spPr>
        <p:txBody>
          <a:bodyPr/>
          <a:lstStyle/>
          <a:p>
            <a:pPr marL="0" indent="0">
              <a:buNone/>
            </a:pPr>
            <a:endParaRPr lang="en-US" dirty="0"/>
          </a:p>
          <a:p>
            <a:pPr marL="0" indent="0">
              <a:buNone/>
            </a:pPr>
            <a:endParaRPr lang="en-US" dirty="0"/>
          </a:p>
        </p:txBody>
      </p:sp>
      <p:sp>
        <p:nvSpPr>
          <p:cNvPr id="3" name="Rectangle 3"/>
          <p:cNvSpPr>
            <a:spLocks noChangeArrowheads="1"/>
          </p:cNvSpPr>
          <p:nvPr/>
        </p:nvSpPr>
        <p:spPr bwMode="auto">
          <a:xfrm>
            <a:off x="41275" y="555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cs typeface="Arial" charset="0"/>
            </a:endParaRPr>
          </a:p>
        </p:txBody>
      </p:sp>
      <p:pic>
        <p:nvPicPr>
          <p:cNvPr id="1026" name="Picture 2" descr="http://graphics8.nytimes.com/newsgraphics/2014/08/09/ebola-spread-map/b5e3d53f0e17607223b5bcf18663703bf9adc263/0810-for-EBOLAweb-6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667" y="84237"/>
            <a:ext cx="8229600" cy="65009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55563"/>
            <a:ext cx="3048000" cy="307777"/>
          </a:xfrm>
          <a:prstGeom prst="rect">
            <a:avLst/>
          </a:prstGeom>
          <a:noFill/>
        </p:spPr>
        <p:txBody>
          <a:bodyPr wrap="square" rtlCol="0">
            <a:spAutoFit/>
          </a:bodyPr>
          <a:lstStyle/>
          <a:p>
            <a:r>
              <a:rPr lang="en-US" sz="1400" dirty="0" err="1" smtClean="0"/>
              <a:t>Melaindou</a:t>
            </a:r>
            <a:r>
              <a:rPr lang="en-US" sz="1400" dirty="0" smtClean="0"/>
              <a:t> Village, </a:t>
            </a:r>
            <a:r>
              <a:rPr lang="en-US" sz="1400" dirty="0" err="1" smtClean="0"/>
              <a:t>Gueckedou</a:t>
            </a:r>
            <a:r>
              <a:rPr lang="en-US" sz="1400" dirty="0" smtClean="0"/>
              <a:t>, Guinea</a:t>
            </a:r>
            <a:endParaRPr lang="en-US" sz="1400" dirty="0"/>
          </a:p>
        </p:txBody>
      </p:sp>
      <p:sp>
        <p:nvSpPr>
          <p:cNvPr id="6" name="TextBox 5"/>
          <p:cNvSpPr txBox="1"/>
          <p:nvPr/>
        </p:nvSpPr>
        <p:spPr>
          <a:xfrm>
            <a:off x="3877733" y="58837"/>
            <a:ext cx="2057400" cy="307777"/>
          </a:xfrm>
          <a:prstGeom prst="rect">
            <a:avLst/>
          </a:prstGeom>
          <a:noFill/>
        </p:spPr>
        <p:txBody>
          <a:bodyPr wrap="square" rtlCol="0">
            <a:spAutoFit/>
          </a:bodyPr>
          <a:lstStyle/>
          <a:p>
            <a:r>
              <a:rPr lang="en-US" sz="1400" dirty="0" err="1" smtClean="0"/>
              <a:t>Macenta</a:t>
            </a:r>
            <a:r>
              <a:rPr lang="en-US" sz="1400" dirty="0" smtClean="0"/>
              <a:t>, Guinea</a:t>
            </a:r>
            <a:endParaRPr lang="en-US" sz="1400" dirty="0"/>
          </a:p>
        </p:txBody>
      </p:sp>
      <p:sp>
        <p:nvSpPr>
          <p:cNvPr id="8" name="TextBox 7"/>
          <p:cNvSpPr txBox="1"/>
          <p:nvPr/>
        </p:nvSpPr>
        <p:spPr>
          <a:xfrm>
            <a:off x="6299200" y="54836"/>
            <a:ext cx="2057400" cy="307777"/>
          </a:xfrm>
          <a:prstGeom prst="rect">
            <a:avLst/>
          </a:prstGeom>
          <a:noFill/>
        </p:spPr>
        <p:txBody>
          <a:bodyPr wrap="square" rtlCol="0">
            <a:spAutoFit/>
          </a:bodyPr>
          <a:lstStyle/>
          <a:p>
            <a:r>
              <a:rPr lang="en-US" sz="1400" dirty="0" err="1" smtClean="0"/>
              <a:t>Nzerekore</a:t>
            </a:r>
            <a:r>
              <a:rPr lang="en-US" sz="1400" dirty="0" smtClean="0"/>
              <a:t>, Guinea</a:t>
            </a:r>
            <a:endParaRPr lang="en-US" sz="1400" dirty="0"/>
          </a:p>
        </p:txBody>
      </p:sp>
      <p:sp>
        <p:nvSpPr>
          <p:cNvPr id="7" name="TextBox 6"/>
          <p:cNvSpPr txBox="1"/>
          <p:nvPr/>
        </p:nvSpPr>
        <p:spPr>
          <a:xfrm>
            <a:off x="533400" y="362613"/>
            <a:ext cx="228600" cy="215444"/>
          </a:xfrm>
          <a:prstGeom prst="rect">
            <a:avLst/>
          </a:prstGeom>
          <a:noFill/>
        </p:spPr>
        <p:txBody>
          <a:bodyPr wrap="square" rtlCol="0">
            <a:spAutoFit/>
          </a:bodyPr>
          <a:lstStyle/>
          <a:p>
            <a:r>
              <a:rPr lang="en-US" sz="800" dirty="0" smtClean="0">
                <a:solidFill>
                  <a:schemeClr val="bg1"/>
                </a:solidFill>
              </a:rPr>
              <a:t>1</a:t>
            </a:r>
            <a:endParaRPr lang="en-US" sz="800" dirty="0">
              <a:solidFill>
                <a:schemeClr val="bg1"/>
              </a:solidFill>
            </a:endParaRPr>
          </a:p>
        </p:txBody>
      </p:sp>
      <p:sp>
        <p:nvSpPr>
          <p:cNvPr id="10" name="TextBox 9"/>
          <p:cNvSpPr txBox="1"/>
          <p:nvPr/>
        </p:nvSpPr>
        <p:spPr>
          <a:xfrm>
            <a:off x="1524000" y="1371600"/>
            <a:ext cx="228600" cy="215444"/>
          </a:xfrm>
          <a:prstGeom prst="rect">
            <a:avLst/>
          </a:prstGeom>
          <a:noFill/>
        </p:spPr>
        <p:txBody>
          <a:bodyPr wrap="square" rtlCol="0">
            <a:spAutoFit/>
          </a:bodyPr>
          <a:lstStyle/>
          <a:p>
            <a:r>
              <a:rPr lang="en-US" sz="800" dirty="0" smtClean="0">
                <a:solidFill>
                  <a:schemeClr val="bg1"/>
                </a:solidFill>
              </a:rPr>
              <a:t>2</a:t>
            </a:r>
            <a:endParaRPr lang="en-US" sz="800" dirty="0">
              <a:solidFill>
                <a:schemeClr val="bg1"/>
              </a:solidFill>
            </a:endParaRPr>
          </a:p>
        </p:txBody>
      </p:sp>
      <p:sp>
        <p:nvSpPr>
          <p:cNvPr id="11" name="TextBox 10"/>
          <p:cNvSpPr txBox="1"/>
          <p:nvPr/>
        </p:nvSpPr>
        <p:spPr>
          <a:xfrm>
            <a:off x="3826933" y="366614"/>
            <a:ext cx="228600" cy="215444"/>
          </a:xfrm>
          <a:prstGeom prst="rect">
            <a:avLst/>
          </a:prstGeom>
          <a:noFill/>
        </p:spPr>
        <p:txBody>
          <a:bodyPr wrap="square" rtlCol="0">
            <a:spAutoFit/>
          </a:bodyPr>
          <a:lstStyle/>
          <a:p>
            <a:r>
              <a:rPr lang="en-US" sz="800" dirty="0">
                <a:solidFill>
                  <a:schemeClr val="bg1"/>
                </a:solidFill>
              </a:rPr>
              <a:t>3</a:t>
            </a:r>
          </a:p>
        </p:txBody>
      </p:sp>
      <p:sp>
        <p:nvSpPr>
          <p:cNvPr id="12" name="TextBox 11"/>
          <p:cNvSpPr txBox="1"/>
          <p:nvPr/>
        </p:nvSpPr>
        <p:spPr>
          <a:xfrm>
            <a:off x="685800" y="515013"/>
            <a:ext cx="228600" cy="215444"/>
          </a:xfrm>
          <a:prstGeom prst="rect">
            <a:avLst/>
          </a:prstGeom>
          <a:noFill/>
        </p:spPr>
        <p:txBody>
          <a:bodyPr wrap="square" rtlCol="0">
            <a:spAutoFit/>
          </a:bodyPr>
          <a:lstStyle/>
          <a:p>
            <a:r>
              <a:rPr lang="en-US" sz="800" dirty="0" smtClean="0">
                <a:solidFill>
                  <a:schemeClr val="bg1"/>
                </a:solidFill>
              </a:rPr>
              <a:t>1</a:t>
            </a:r>
            <a:endParaRPr lang="en-US" sz="800" dirty="0">
              <a:solidFill>
                <a:schemeClr val="bg1"/>
              </a:solidFill>
            </a:endParaRPr>
          </a:p>
        </p:txBody>
      </p:sp>
      <p:sp>
        <p:nvSpPr>
          <p:cNvPr id="13" name="TextBox 12"/>
          <p:cNvSpPr txBox="1"/>
          <p:nvPr/>
        </p:nvSpPr>
        <p:spPr>
          <a:xfrm>
            <a:off x="4470400" y="1371600"/>
            <a:ext cx="228600" cy="215444"/>
          </a:xfrm>
          <a:prstGeom prst="rect">
            <a:avLst/>
          </a:prstGeom>
          <a:noFill/>
        </p:spPr>
        <p:txBody>
          <a:bodyPr wrap="square" rtlCol="0">
            <a:spAutoFit/>
          </a:bodyPr>
          <a:lstStyle/>
          <a:p>
            <a:r>
              <a:rPr lang="en-US" sz="800" dirty="0" smtClean="0">
                <a:solidFill>
                  <a:schemeClr val="bg1"/>
                </a:solidFill>
              </a:rPr>
              <a:t>4</a:t>
            </a:r>
            <a:endParaRPr lang="en-US" sz="800" dirty="0">
              <a:solidFill>
                <a:schemeClr val="bg1"/>
              </a:solidFill>
            </a:endParaRPr>
          </a:p>
        </p:txBody>
      </p:sp>
      <p:sp>
        <p:nvSpPr>
          <p:cNvPr id="14" name="TextBox 13"/>
          <p:cNvSpPr txBox="1"/>
          <p:nvPr/>
        </p:nvSpPr>
        <p:spPr>
          <a:xfrm>
            <a:off x="6256866" y="362613"/>
            <a:ext cx="228600" cy="215444"/>
          </a:xfrm>
          <a:prstGeom prst="rect">
            <a:avLst/>
          </a:prstGeom>
          <a:noFill/>
        </p:spPr>
        <p:txBody>
          <a:bodyPr wrap="square" rtlCol="0">
            <a:spAutoFit/>
          </a:bodyPr>
          <a:lstStyle/>
          <a:p>
            <a:r>
              <a:rPr lang="en-US" sz="800" dirty="0" smtClean="0">
                <a:solidFill>
                  <a:schemeClr val="bg1"/>
                </a:solidFill>
              </a:rPr>
              <a:t>5</a:t>
            </a:r>
            <a:endParaRPr lang="en-US" sz="800" dirty="0">
              <a:solidFill>
                <a:schemeClr val="bg1"/>
              </a:solidFill>
            </a:endParaRPr>
          </a:p>
        </p:txBody>
      </p:sp>
      <p:sp>
        <p:nvSpPr>
          <p:cNvPr id="15" name="TextBox 14"/>
          <p:cNvSpPr txBox="1"/>
          <p:nvPr/>
        </p:nvSpPr>
        <p:spPr>
          <a:xfrm>
            <a:off x="6934200" y="1561847"/>
            <a:ext cx="228600" cy="215444"/>
          </a:xfrm>
          <a:prstGeom prst="rect">
            <a:avLst/>
          </a:prstGeom>
          <a:noFill/>
        </p:spPr>
        <p:txBody>
          <a:bodyPr wrap="square" rtlCol="0">
            <a:spAutoFit/>
          </a:bodyPr>
          <a:lstStyle/>
          <a:p>
            <a:r>
              <a:rPr lang="en-US" sz="800" dirty="0" smtClean="0">
                <a:solidFill>
                  <a:schemeClr val="bg1"/>
                </a:solidFill>
              </a:rPr>
              <a:t>6</a:t>
            </a:r>
            <a:endParaRPr lang="en-US" sz="800" dirty="0">
              <a:solidFill>
                <a:schemeClr val="bg1"/>
              </a:solidFill>
            </a:endParaRPr>
          </a:p>
        </p:txBody>
      </p:sp>
      <p:sp>
        <p:nvSpPr>
          <p:cNvPr id="16" name="TextBox 15"/>
          <p:cNvSpPr txBox="1"/>
          <p:nvPr/>
        </p:nvSpPr>
        <p:spPr>
          <a:xfrm>
            <a:off x="5410200" y="5029200"/>
            <a:ext cx="228600" cy="215444"/>
          </a:xfrm>
          <a:prstGeom prst="rect">
            <a:avLst/>
          </a:prstGeom>
          <a:noFill/>
        </p:spPr>
        <p:txBody>
          <a:bodyPr wrap="square" rtlCol="0">
            <a:spAutoFit/>
          </a:bodyPr>
          <a:lstStyle/>
          <a:p>
            <a:r>
              <a:rPr lang="en-US" sz="800" dirty="0" smtClean="0">
                <a:solidFill>
                  <a:schemeClr val="bg1"/>
                </a:solidFill>
              </a:rPr>
              <a:t>1</a:t>
            </a:r>
            <a:endParaRPr lang="en-US" sz="800" dirty="0">
              <a:solidFill>
                <a:schemeClr val="bg1"/>
              </a:solidFill>
            </a:endParaRPr>
          </a:p>
        </p:txBody>
      </p:sp>
      <p:sp>
        <p:nvSpPr>
          <p:cNvPr id="17" name="TextBox 16"/>
          <p:cNvSpPr txBox="1"/>
          <p:nvPr/>
        </p:nvSpPr>
        <p:spPr>
          <a:xfrm>
            <a:off x="5647267" y="5029200"/>
            <a:ext cx="228600" cy="215444"/>
          </a:xfrm>
          <a:prstGeom prst="rect">
            <a:avLst/>
          </a:prstGeom>
          <a:noFill/>
        </p:spPr>
        <p:txBody>
          <a:bodyPr wrap="square" rtlCol="0">
            <a:spAutoFit/>
          </a:bodyPr>
          <a:lstStyle/>
          <a:p>
            <a:r>
              <a:rPr lang="en-US" sz="800" dirty="0" smtClean="0">
                <a:solidFill>
                  <a:schemeClr val="bg1"/>
                </a:solidFill>
              </a:rPr>
              <a:t>2</a:t>
            </a:r>
            <a:endParaRPr lang="en-US" sz="800" dirty="0">
              <a:solidFill>
                <a:schemeClr val="bg1"/>
              </a:solidFill>
            </a:endParaRPr>
          </a:p>
        </p:txBody>
      </p:sp>
      <p:sp>
        <p:nvSpPr>
          <p:cNvPr id="18" name="TextBox 17"/>
          <p:cNvSpPr txBox="1"/>
          <p:nvPr/>
        </p:nvSpPr>
        <p:spPr>
          <a:xfrm>
            <a:off x="6265332" y="5029200"/>
            <a:ext cx="228600" cy="215444"/>
          </a:xfrm>
          <a:prstGeom prst="rect">
            <a:avLst/>
          </a:prstGeom>
          <a:noFill/>
        </p:spPr>
        <p:txBody>
          <a:bodyPr wrap="square" rtlCol="0">
            <a:spAutoFit/>
          </a:bodyPr>
          <a:lstStyle/>
          <a:p>
            <a:r>
              <a:rPr lang="en-US" sz="800" dirty="0">
                <a:solidFill>
                  <a:schemeClr val="bg1"/>
                </a:solidFill>
              </a:rPr>
              <a:t>3</a:t>
            </a:r>
          </a:p>
        </p:txBody>
      </p:sp>
      <p:sp>
        <p:nvSpPr>
          <p:cNvPr id="20" name="TextBox 19"/>
          <p:cNvSpPr txBox="1"/>
          <p:nvPr/>
        </p:nvSpPr>
        <p:spPr>
          <a:xfrm>
            <a:off x="6447366" y="5029200"/>
            <a:ext cx="228600" cy="215444"/>
          </a:xfrm>
          <a:prstGeom prst="rect">
            <a:avLst/>
          </a:prstGeom>
          <a:noFill/>
        </p:spPr>
        <p:txBody>
          <a:bodyPr wrap="square" rtlCol="0">
            <a:spAutoFit/>
          </a:bodyPr>
          <a:lstStyle/>
          <a:p>
            <a:r>
              <a:rPr lang="en-US" sz="800" dirty="0" smtClean="0">
                <a:solidFill>
                  <a:schemeClr val="bg1"/>
                </a:solidFill>
              </a:rPr>
              <a:t>4</a:t>
            </a:r>
            <a:endParaRPr lang="en-US" sz="800" dirty="0">
              <a:solidFill>
                <a:schemeClr val="bg1"/>
              </a:solidFill>
            </a:endParaRPr>
          </a:p>
        </p:txBody>
      </p:sp>
      <p:sp>
        <p:nvSpPr>
          <p:cNvPr id="21" name="TextBox 20"/>
          <p:cNvSpPr txBox="1"/>
          <p:nvPr/>
        </p:nvSpPr>
        <p:spPr>
          <a:xfrm>
            <a:off x="7048499" y="5715000"/>
            <a:ext cx="228600" cy="215444"/>
          </a:xfrm>
          <a:prstGeom prst="rect">
            <a:avLst/>
          </a:prstGeom>
          <a:noFill/>
        </p:spPr>
        <p:txBody>
          <a:bodyPr wrap="square" rtlCol="0">
            <a:spAutoFit/>
          </a:bodyPr>
          <a:lstStyle/>
          <a:p>
            <a:r>
              <a:rPr lang="en-US" sz="800" dirty="0" smtClean="0">
                <a:solidFill>
                  <a:schemeClr val="bg1"/>
                </a:solidFill>
              </a:rPr>
              <a:t>5</a:t>
            </a:r>
            <a:endParaRPr lang="en-US" sz="800" dirty="0">
              <a:solidFill>
                <a:schemeClr val="bg1"/>
              </a:solidFill>
            </a:endParaRPr>
          </a:p>
        </p:txBody>
      </p:sp>
      <p:sp>
        <p:nvSpPr>
          <p:cNvPr id="22" name="TextBox 21"/>
          <p:cNvSpPr txBox="1"/>
          <p:nvPr/>
        </p:nvSpPr>
        <p:spPr>
          <a:xfrm>
            <a:off x="5609167" y="4495800"/>
            <a:ext cx="228600" cy="215444"/>
          </a:xfrm>
          <a:prstGeom prst="rect">
            <a:avLst/>
          </a:prstGeom>
          <a:noFill/>
        </p:spPr>
        <p:txBody>
          <a:bodyPr wrap="square" rtlCol="0">
            <a:spAutoFit/>
          </a:bodyPr>
          <a:lstStyle/>
          <a:p>
            <a:r>
              <a:rPr lang="en-US" sz="800" dirty="0" smtClean="0">
                <a:solidFill>
                  <a:schemeClr val="bg1"/>
                </a:solidFill>
              </a:rPr>
              <a:t>6</a:t>
            </a:r>
            <a:endParaRPr lang="en-US" sz="800" dirty="0">
              <a:solidFill>
                <a:schemeClr val="bg1"/>
              </a:solidFill>
            </a:endParaRPr>
          </a:p>
        </p:txBody>
      </p:sp>
      <p:sp>
        <p:nvSpPr>
          <p:cNvPr id="9" name="TextBox 8"/>
          <p:cNvSpPr txBox="1"/>
          <p:nvPr/>
        </p:nvSpPr>
        <p:spPr>
          <a:xfrm>
            <a:off x="1752600" y="4190999"/>
            <a:ext cx="1295400" cy="246221"/>
          </a:xfrm>
          <a:prstGeom prst="rect">
            <a:avLst/>
          </a:prstGeom>
          <a:noFill/>
        </p:spPr>
        <p:txBody>
          <a:bodyPr wrap="square" rtlCol="0">
            <a:spAutoFit/>
          </a:bodyPr>
          <a:lstStyle/>
          <a:p>
            <a:r>
              <a:rPr lang="en-US" sz="1000" dirty="0" err="1" smtClean="0"/>
              <a:t>Conarky</a:t>
            </a:r>
            <a:endParaRPr lang="en-US" sz="1000" dirty="0"/>
          </a:p>
        </p:txBody>
      </p:sp>
      <p:sp>
        <p:nvSpPr>
          <p:cNvPr id="24" name="TextBox 23"/>
          <p:cNvSpPr txBox="1"/>
          <p:nvPr/>
        </p:nvSpPr>
        <p:spPr>
          <a:xfrm>
            <a:off x="3031067" y="4890701"/>
            <a:ext cx="1295400" cy="276999"/>
          </a:xfrm>
          <a:prstGeom prst="rect">
            <a:avLst/>
          </a:prstGeom>
          <a:noFill/>
        </p:spPr>
        <p:txBody>
          <a:bodyPr wrap="square" rtlCol="0">
            <a:spAutoFit/>
          </a:bodyPr>
          <a:lstStyle/>
          <a:p>
            <a:pPr algn="ctr"/>
            <a:r>
              <a:rPr lang="en-US" sz="1200" dirty="0" smtClean="0"/>
              <a:t>SIERRA LEONE</a:t>
            </a:r>
            <a:endParaRPr lang="en-US" sz="1200" dirty="0"/>
          </a:p>
        </p:txBody>
      </p:sp>
      <p:sp>
        <p:nvSpPr>
          <p:cNvPr id="25" name="TextBox 24"/>
          <p:cNvSpPr txBox="1"/>
          <p:nvPr/>
        </p:nvSpPr>
        <p:spPr>
          <a:xfrm>
            <a:off x="5151966" y="6172200"/>
            <a:ext cx="1295400" cy="276999"/>
          </a:xfrm>
          <a:prstGeom prst="rect">
            <a:avLst/>
          </a:prstGeom>
          <a:noFill/>
        </p:spPr>
        <p:txBody>
          <a:bodyPr wrap="square" rtlCol="0">
            <a:spAutoFit/>
          </a:bodyPr>
          <a:lstStyle/>
          <a:p>
            <a:pPr algn="ctr"/>
            <a:r>
              <a:rPr lang="en-US" sz="1200" dirty="0" smtClean="0"/>
              <a:t>LIBERIA</a:t>
            </a:r>
            <a:endParaRPr lang="en-US" sz="1200" dirty="0"/>
          </a:p>
        </p:txBody>
      </p:sp>
      <p:sp>
        <p:nvSpPr>
          <p:cNvPr id="26" name="TextBox 25"/>
          <p:cNvSpPr txBox="1"/>
          <p:nvPr/>
        </p:nvSpPr>
        <p:spPr>
          <a:xfrm>
            <a:off x="7923741" y="3953245"/>
            <a:ext cx="890059" cy="461665"/>
          </a:xfrm>
          <a:prstGeom prst="rect">
            <a:avLst/>
          </a:prstGeom>
          <a:noFill/>
        </p:spPr>
        <p:txBody>
          <a:bodyPr wrap="square" rtlCol="0">
            <a:spAutoFit/>
          </a:bodyPr>
          <a:lstStyle/>
          <a:p>
            <a:pPr algn="ctr"/>
            <a:r>
              <a:rPr lang="en-US" sz="1200" dirty="0" smtClean="0"/>
              <a:t>COTE D’IVOIRE</a:t>
            </a:r>
            <a:endParaRPr lang="en-US" sz="1200" dirty="0"/>
          </a:p>
        </p:txBody>
      </p:sp>
      <p:sp>
        <p:nvSpPr>
          <p:cNvPr id="27" name="TextBox 26"/>
          <p:cNvSpPr txBox="1"/>
          <p:nvPr/>
        </p:nvSpPr>
        <p:spPr>
          <a:xfrm>
            <a:off x="5664200" y="3715491"/>
            <a:ext cx="1295400" cy="276999"/>
          </a:xfrm>
          <a:prstGeom prst="rect">
            <a:avLst/>
          </a:prstGeom>
          <a:noFill/>
        </p:spPr>
        <p:txBody>
          <a:bodyPr wrap="square" rtlCol="0">
            <a:spAutoFit/>
          </a:bodyPr>
          <a:lstStyle/>
          <a:p>
            <a:pPr algn="ctr"/>
            <a:r>
              <a:rPr lang="en-US" sz="1200" dirty="0" smtClean="0"/>
              <a:t>GUINEA</a:t>
            </a:r>
            <a:endParaRPr lang="en-US" sz="1200" dirty="0"/>
          </a:p>
        </p:txBody>
      </p:sp>
      <p:sp>
        <p:nvSpPr>
          <p:cNvPr id="28" name="TextBox 27"/>
          <p:cNvSpPr txBox="1"/>
          <p:nvPr/>
        </p:nvSpPr>
        <p:spPr>
          <a:xfrm>
            <a:off x="5731932" y="4340196"/>
            <a:ext cx="1295400" cy="246221"/>
          </a:xfrm>
          <a:prstGeom prst="rect">
            <a:avLst/>
          </a:prstGeom>
          <a:noFill/>
        </p:spPr>
        <p:txBody>
          <a:bodyPr wrap="square" rtlCol="0">
            <a:spAutoFit/>
          </a:bodyPr>
          <a:lstStyle/>
          <a:p>
            <a:r>
              <a:rPr lang="en-US" sz="1000" dirty="0" err="1" smtClean="0"/>
              <a:t>Kissidougou</a:t>
            </a:r>
            <a:endParaRPr lang="en-US" sz="1000" dirty="0"/>
          </a:p>
        </p:txBody>
      </p:sp>
      <p:sp>
        <p:nvSpPr>
          <p:cNvPr id="29" name="TextBox 28"/>
          <p:cNvSpPr txBox="1"/>
          <p:nvPr/>
        </p:nvSpPr>
        <p:spPr>
          <a:xfrm>
            <a:off x="5266266" y="4890699"/>
            <a:ext cx="1295400" cy="246221"/>
          </a:xfrm>
          <a:prstGeom prst="rect">
            <a:avLst/>
          </a:prstGeom>
          <a:noFill/>
        </p:spPr>
        <p:txBody>
          <a:bodyPr wrap="square" rtlCol="0">
            <a:spAutoFit/>
          </a:bodyPr>
          <a:lstStyle/>
          <a:p>
            <a:r>
              <a:rPr lang="en-US" sz="1000" b="1" dirty="0" err="1" smtClean="0"/>
              <a:t>Guedkedou</a:t>
            </a:r>
            <a:endParaRPr lang="en-US" sz="1000" b="1" dirty="0"/>
          </a:p>
        </p:txBody>
      </p:sp>
      <p:sp>
        <p:nvSpPr>
          <p:cNvPr id="30" name="TextBox 29"/>
          <p:cNvSpPr txBox="1"/>
          <p:nvPr/>
        </p:nvSpPr>
        <p:spPr>
          <a:xfrm>
            <a:off x="6515099" y="4887667"/>
            <a:ext cx="1295400" cy="246221"/>
          </a:xfrm>
          <a:prstGeom prst="rect">
            <a:avLst/>
          </a:prstGeom>
          <a:noFill/>
        </p:spPr>
        <p:txBody>
          <a:bodyPr wrap="square" rtlCol="0">
            <a:spAutoFit/>
          </a:bodyPr>
          <a:lstStyle/>
          <a:p>
            <a:r>
              <a:rPr lang="en-US" sz="1000" dirty="0" err="1" smtClean="0"/>
              <a:t>Macenta</a:t>
            </a:r>
            <a:endParaRPr lang="en-US" sz="1000" dirty="0"/>
          </a:p>
        </p:txBody>
      </p:sp>
      <p:sp>
        <p:nvSpPr>
          <p:cNvPr id="31" name="TextBox 30"/>
          <p:cNvSpPr txBox="1"/>
          <p:nvPr/>
        </p:nvSpPr>
        <p:spPr>
          <a:xfrm>
            <a:off x="6858000" y="5463400"/>
            <a:ext cx="1295400" cy="246221"/>
          </a:xfrm>
          <a:prstGeom prst="rect">
            <a:avLst/>
          </a:prstGeom>
          <a:noFill/>
        </p:spPr>
        <p:txBody>
          <a:bodyPr wrap="square" rtlCol="0">
            <a:spAutoFit/>
          </a:bodyPr>
          <a:lstStyle/>
          <a:p>
            <a:r>
              <a:rPr lang="en-US" sz="1000" dirty="0" err="1" smtClean="0"/>
              <a:t>Nzerekore</a:t>
            </a:r>
            <a:endParaRPr lang="en-US" sz="1000" dirty="0"/>
          </a:p>
        </p:txBody>
      </p:sp>
      <p:sp>
        <p:nvSpPr>
          <p:cNvPr id="23" name="TextBox 22"/>
          <p:cNvSpPr txBox="1"/>
          <p:nvPr/>
        </p:nvSpPr>
        <p:spPr>
          <a:xfrm>
            <a:off x="732367" y="299643"/>
            <a:ext cx="2239433" cy="938719"/>
          </a:xfrm>
          <a:prstGeom prst="rect">
            <a:avLst/>
          </a:prstGeom>
          <a:noFill/>
        </p:spPr>
        <p:txBody>
          <a:bodyPr wrap="square" rtlCol="0">
            <a:spAutoFit/>
          </a:bodyPr>
          <a:lstStyle/>
          <a:p>
            <a:r>
              <a:rPr lang="en-US" sz="1100" dirty="0" smtClean="0">
                <a:solidFill>
                  <a:schemeClr val="tx1">
                    <a:lumMod val="50000"/>
                    <a:lumOff val="50000"/>
                  </a:schemeClr>
                </a:solidFill>
              </a:rPr>
              <a:t>Dec 6, 2013</a:t>
            </a:r>
          </a:p>
          <a:p>
            <a:r>
              <a:rPr lang="en-US" sz="1100" dirty="0" smtClean="0"/>
              <a:t>The suspected first case, a 2 </a:t>
            </a:r>
            <a:r>
              <a:rPr lang="en-US" sz="1100" dirty="0" err="1" smtClean="0"/>
              <a:t>yr</a:t>
            </a:r>
            <a:r>
              <a:rPr lang="en-US" sz="1100" dirty="0" smtClean="0"/>
              <a:t> old child living in </a:t>
            </a:r>
            <a:r>
              <a:rPr lang="en-US" sz="1100" dirty="0" err="1" smtClean="0"/>
              <a:t>Meliandou</a:t>
            </a:r>
            <a:r>
              <a:rPr lang="en-US" sz="1100" dirty="0" smtClean="0"/>
              <a:t> Village, </a:t>
            </a:r>
            <a:r>
              <a:rPr lang="en-US" sz="1100" dirty="0" err="1" smtClean="0"/>
              <a:t>Gueckedou</a:t>
            </a:r>
            <a:r>
              <a:rPr lang="en-US" sz="1100" dirty="0" smtClean="0"/>
              <a:t>, dies after being sick for 4 days</a:t>
            </a:r>
            <a:endParaRPr lang="en-US" sz="1100" dirty="0"/>
          </a:p>
        </p:txBody>
      </p:sp>
      <p:sp>
        <p:nvSpPr>
          <p:cNvPr id="33" name="TextBox 32"/>
          <p:cNvSpPr txBox="1"/>
          <p:nvPr/>
        </p:nvSpPr>
        <p:spPr>
          <a:xfrm>
            <a:off x="3951816" y="345736"/>
            <a:ext cx="2220384" cy="938719"/>
          </a:xfrm>
          <a:prstGeom prst="rect">
            <a:avLst/>
          </a:prstGeom>
          <a:noFill/>
        </p:spPr>
        <p:txBody>
          <a:bodyPr wrap="square" rtlCol="0">
            <a:spAutoFit/>
          </a:bodyPr>
          <a:lstStyle/>
          <a:p>
            <a:r>
              <a:rPr lang="en-US" sz="1100" dirty="0" smtClean="0">
                <a:solidFill>
                  <a:schemeClr val="tx1">
                    <a:lumMod val="50000"/>
                    <a:lumOff val="50000"/>
                  </a:schemeClr>
                </a:solidFill>
              </a:rPr>
              <a:t>Feb 10, 2014</a:t>
            </a:r>
          </a:p>
          <a:p>
            <a:r>
              <a:rPr lang="en-US" sz="1100" dirty="0" smtClean="0"/>
              <a:t>A health care worker from </a:t>
            </a:r>
            <a:r>
              <a:rPr lang="en-US" sz="1100" dirty="0" err="1" smtClean="0"/>
              <a:t>Gueckedou</a:t>
            </a:r>
            <a:r>
              <a:rPr lang="en-US" sz="1100" dirty="0" smtClean="0"/>
              <a:t> hospital dies at </a:t>
            </a:r>
            <a:r>
              <a:rPr lang="en-US" sz="1100" dirty="0" err="1" smtClean="0"/>
              <a:t>Macenta</a:t>
            </a:r>
            <a:r>
              <a:rPr lang="en-US" sz="1100" dirty="0" smtClean="0"/>
              <a:t> hospital after being sick for 5 days</a:t>
            </a:r>
            <a:endParaRPr lang="en-US" sz="1100" dirty="0"/>
          </a:p>
        </p:txBody>
      </p:sp>
      <p:sp>
        <p:nvSpPr>
          <p:cNvPr id="34" name="TextBox 33"/>
          <p:cNvSpPr txBox="1"/>
          <p:nvPr/>
        </p:nvSpPr>
        <p:spPr>
          <a:xfrm>
            <a:off x="6447366" y="345736"/>
            <a:ext cx="1909234" cy="769441"/>
          </a:xfrm>
          <a:prstGeom prst="rect">
            <a:avLst/>
          </a:prstGeom>
          <a:noFill/>
        </p:spPr>
        <p:txBody>
          <a:bodyPr wrap="square" rtlCol="0">
            <a:spAutoFit/>
          </a:bodyPr>
          <a:lstStyle/>
          <a:p>
            <a:r>
              <a:rPr lang="en-US" sz="1100" dirty="0" smtClean="0">
                <a:solidFill>
                  <a:schemeClr val="tx1">
                    <a:lumMod val="50000"/>
                    <a:lumOff val="50000"/>
                  </a:schemeClr>
                </a:solidFill>
              </a:rPr>
              <a:t>Feb 28, 2014</a:t>
            </a:r>
          </a:p>
          <a:p>
            <a:r>
              <a:rPr lang="en-US" sz="1100" dirty="0" smtClean="0"/>
              <a:t>A relative of the </a:t>
            </a:r>
            <a:r>
              <a:rPr lang="en-US" sz="1100" dirty="0" err="1" smtClean="0"/>
              <a:t>Macenta</a:t>
            </a:r>
            <a:r>
              <a:rPr lang="en-US" sz="1100" dirty="0" smtClean="0"/>
              <a:t> hospital doctor dies in </a:t>
            </a:r>
            <a:r>
              <a:rPr lang="en-US" sz="1100" dirty="0" err="1" smtClean="0"/>
              <a:t>Nzerekore</a:t>
            </a:r>
            <a:endParaRPr lang="en-US" sz="1100" dirty="0"/>
          </a:p>
        </p:txBody>
      </p:sp>
      <p:sp>
        <p:nvSpPr>
          <p:cNvPr id="35" name="TextBox 34"/>
          <p:cNvSpPr txBox="1"/>
          <p:nvPr/>
        </p:nvSpPr>
        <p:spPr>
          <a:xfrm>
            <a:off x="6959600" y="1217711"/>
            <a:ext cx="2057400" cy="307777"/>
          </a:xfrm>
          <a:prstGeom prst="rect">
            <a:avLst/>
          </a:prstGeom>
          <a:noFill/>
        </p:spPr>
        <p:txBody>
          <a:bodyPr wrap="square" rtlCol="0">
            <a:spAutoFit/>
          </a:bodyPr>
          <a:lstStyle/>
          <a:p>
            <a:r>
              <a:rPr lang="en-US" sz="1400" dirty="0" err="1" smtClean="0"/>
              <a:t>Kissidougou</a:t>
            </a:r>
            <a:r>
              <a:rPr lang="en-US" sz="1400" dirty="0" smtClean="0"/>
              <a:t>, Guinea</a:t>
            </a:r>
            <a:endParaRPr lang="en-US" sz="1400" dirty="0"/>
          </a:p>
        </p:txBody>
      </p:sp>
      <p:sp>
        <p:nvSpPr>
          <p:cNvPr id="36" name="TextBox 35"/>
          <p:cNvSpPr txBox="1"/>
          <p:nvPr/>
        </p:nvSpPr>
        <p:spPr>
          <a:xfrm>
            <a:off x="1701800" y="1353585"/>
            <a:ext cx="1574800" cy="1615827"/>
          </a:xfrm>
          <a:prstGeom prst="rect">
            <a:avLst/>
          </a:prstGeom>
          <a:noFill/>
        </p:spPr>
        <p:txBody>
          <a:bodyPr wrap="square" rtlCol="0">
            <a:spAutoFit/>
          </a:bodyPr>
          <a:lstStyle/>
          <a:p>
            <a:r>
              <a:rPr lang="en-US" sz="1100" dirty="0" smtClean="0">
                <a:solidFill>
                  <a:schemeClr val="tx1">
                    <a:lumMod val="50000"/>
                    <a:lumOff val="50000"/>
                  </a:schemeClr>
                </a:solidFill>
              </a:rPr>
              <a:t>Dec 13, 2013 to </a:t>
            </a:r>
          </a:p>
          <a:p>
            <a:r>
              <a:rPr lang="en-US" sz="1100" dirty="0" smtClean="0">
                <a:solidFill>
                  <a:schemeClr val="tx1">
                    <a:lumMod val="50000"/>
                    <a:lumOff val="50000"/>
                  </a:schemeClr>
                </a:solidFill>
              </a:rPr>
              <a:t>Feb 2, 2014</a:t>
            </a:r>
          </a:p>
          <a:p>
            <a:r>
              <a:rPr lang="en-US" sz="1100" dirty="0" smtClean="0"/>
              <a:t>The child’s sister, mother and grandmother die.  The village midwife is hospitalized in </a:t>
            </a:r>
            <a:r>
              <a:rPr lang="en-US" sz="1100" dirty="0" err="1" smtClean="0"/>
              <a:t>Gueckedou</a:t>
            </a:r>
            <a:r>
              <a:rPr lang="en-US" sz="1100" dirty="0" smtClean="0"/>
              <a:t> and also dies</a:t>
            </a:r>
            <a:endParaRPr lang="en-US" sz="1100" dirty="0"/>
          </a:p>
        </p:txBody>
      </p:sp>
      <p:sp>
        <p:nvSpPr>
          <p:cNvPr id="37" name="TextBox 36"/>
          <p:cNvSpPr txBox="1"/>
          <p:nvPr/>
        </p:nvSpPr>
        <p:spPr>
          <a:xfrm>
            <a:off x="4673599" y="1284455"/>
            <a:ext cx="1574800" cy="1107996"/>
          </a:xfrm>
          <a:prstGeom prst="rect">
            <a:avLst/>
          </a:prstGeom>
          <a:noFill/>
        </p:spPr>
        <p:txBody>
          <a:bodyPr wrap="square" rtlCol="0">
            <a:spAutoFit/>
          </a:bodyPr>
          <a:lstStyle/>
          <a:p>
            <a:r>
              <a:rPr lang="en-US" sz="1100" dirty="0" smtClean="0">
                <a:solidFill>
                  <a:schemeClr val="tx1">
                    <a:lumMod val="50000"/>
                    <a:lumOff val="50000"/>
                  </a:schemeClr>
                </a:solidFill>
              </a:rPr>
              <a:t>Feb 24, 2104</a:t>
            </a:r>
          </a:p>
          <a:p>
            <a:r>
              <a:rPr lang="en-US" sz="1100" dirty="0" smtClean="0"/>
              <a:t>A doctor at </a:t>
            </a:r>
            <a:r>
              <a:rPr lang="en-US" sz="1100" dirty="0" err="1" smtClean="0"/>
              <a:t>Macenta</a:t>
            </a:r>
            <a:r>
              <a:rPr lang="en-US" sz="1100" dirty="0" smtClean="0"/>
              <a:t> hospital who treated the health care worker dies.  His funeral is held in </a:t>
            </a:r>
            <a:r>
              <a:rPr lang="en-US" sz="1100" dirty="0" err="1" smtClean="0"/>
              <a:t>Kissidougou</a:t>
            </a:r>
            <a:endParaRPr lang="en-US" sz="1100" dirty="0"/>
          </a:p>
        </p:txBody>
      </p:sp>
      <p:sp>
        <p:nvSpPr>
          <p:cNvPr id="38" name="TextBox 37"/>
          <p:cNvSpPr txBox="1"/>
          <p:nvPr/>
        </p:nvSpPr>
        <p:spPr>
          <a:xfrm>
            <a:off x="7162800" y="1525488"/>
            <a:ext cx="1574800" cy="769441"/>
          </a:xfrm>
          <a:prstGeom prst="rect">
            <a:avLst/>
          </a:prstGeom>
          <a:noFill/>
        </p:spPr>
        <p:txBody>
          <a:bodyPr wrap="square" rtlCol="0">
            <a:spAutoFit/>
          </a:bodyPr>
          <a:lstStyle/>
          <a:p>
            <a:r>
              <a:rPr lang="en-US" sz="1100" dirty="0" smtClean="0">
                <a:solidFill>
                  <a:schemeClr val="tx1">
                    <a:lumMod val="50000"/>
                    <a:lumOff val="50000"/>
                  </a:schemeClr>
                </a:solidFill>
              </a:rPr>
              <a:t>Mar 7 and 8, 2014</a:t>
            </a:r>
          </a:p>
          <a:p>
            <a:r>
              <a:rPr lang="en-US" sz="1100" dirty="0" smtClean="0"/>
              <a:t>Two of the </a:t>
            </a:r>
            <a:r>
              <a:rPr lang="en-US" sz="1100" dirty="0" err="1" smtClean="0"/>
              <a:t>Macenta</a:t>
            </a:r>
            <a:r>
              <a:rPr lang="en-US" sz="1100" dirty="0" smtClean="0"/>
              <a:t> doctor’s brothers die in </a:t>
            </a:r>
            <a:r>
              <a:rPr lang="en-US" sz="1100" dirty="0" err="1" smtClean="0"/>
              <a:t>Kissidougou</a:t>
            </a:r>
            <a:endParaRPr lang="en-US" sz="1100" dirty="0"/>
          </a:p>
        </p:txBody>
      </p:sp>
      <p:sp>
        <p:nvSpPr>
          <p:cNvPr id="32" name="TextBox 31"/>
          <p:cNvSpPr txBox="1"/>
          <p:nvPr/>
        </p:nvSpPr>
        <p:spPr>
          <a:xfrm>
            <a:off x="584200" y="3047143"/>
            <a:ext cx="1981200" cy="261610"/>
          </a:xfrm>
          <a:prstGeom prst="rect">
            <a:avLst/>
          </a:prstGeom>
          <a:noFill/>
        </p:spPr>
        <p:txBody>
          <a:bodyPr wrap="square" rtlCol="0">
            <a:spAutoFit/>
          </a:bodyPr>
          <a:lstStyle/>
          <a:p>
            <a:r>
              <a:rPr lang="en-US" sz="1100" dirty="0" smtClean="0">
                <a:solidFill>
                  <a:schemeClr val="tx1">
                    <a:lumMod val="50000"/>
                    <a:lumOff val="50000"/>
                  </a:schemeClr>
                </a:solidFill>
              </a:rPr>
              <a:t>December 2013</a:t>
            </a:r>
            <a:endParaRPr lang="en-US" sz="1100" dirty="0">
              <a:solidFill>
                <a:schemeClr val="tx1">
                  <a:lumMod val="50000"/>
                  <a:lumOff val="50000"/>
                </a:schemeClr>
              </a:solidFill>
            </a:endParaRPr>
          </a:p>
        </p:txBody>
      </p:sp>
      <p:sp>
        <p:nvSpPr>
          <p:cNvPr id="40" name="TextBox 39"/>
          <p:cNvSpPr txBox="1"/>
          <p:nvPr/>
        </p:nvSpPr>
        <p:spPr>
          <a:xfrm>
            <a:off x="2717800" y="3047143"/>
            <a:ext cx="1981200" cy="261610"/>
          </a:xfrm>
          <a:prstGeom prst="rect">
            <a:avLst/>
          </a:prstGeom>
          <a:noFill/>
        </p:spPr>
        <p:txBody>
          <a:bodyPr wrap="square" rtlCol="0">
            <a:spAutoFit/>
          </a:bodyPr>
          <a:lstStyle/>
          <a:p>
            <a:r>
              <a:rPr lang="en-US" sz="1100" dirty="0" smtClean="0">
                <a:solidFill>
                  <a:schemeClr val="tx1">
                    <a:lumMod val="50000"/>
                    <a:lumOff val="50000"/>
                  </a:schemeClr>
                </a:solidFill>
              </a:rPr>
              <a:t>January 2014</a:t>
            </a:r>
            <a:endParaRPr lang="en-US" sz="1100" dirty="0">
              <a:solidFill>
                <a:schemeClr val="tx1">
                  <a:lumMod val="50000"/>
                  <a:lumOff val="50000"/>
                </a:schemeClr>
              </a:solidFill>
            </a:endParaRPr>
          </a:p>
        </p:txBody>
      </p:sp>
      <p:sp>
        <p:nvSpPr>
          <p:cNvPr id="41" name="TextBox 40"/>
          <p:cNvSpPr txBox="1"/>
          <p:nvPr/>
        </p:nvSpPr>
        <p:spPr>
          <a:xfrm>
            <a:off x="4809066" y="3036963"/>
            <a:ext cx="1981200" cy="261610"/>
          </a:xfrm>
          <a:prstGeom prst="rect">
            <a:avLst/>
          </a:prstGeom>
          <a:noFill/>
        </p:spPr>
        <p:txBody>
          <a:bodyPr wrap="square" rtlCol="0">
            <a:spAutoFit/>
          </a:bodyPr>
          <a:lstStyle/>
          <a:p>
            <a:r>
              <a:rPr lang="en-US" sz="1100" dirty="0" smtClean="0">
                <a:solidFill>
                  <a:schemeClr val="tx1">
                    <a:lumMod val="50000"/>
                    <a:lumOff val="50000"/>
                  </a:schemeClr>
                </a:solidFill>
              </a:rPr>
              <a:t>February 2014</a:t>
            </a:r>
            <a:endParaRPr lang="en-US" sz="1100" dirty="0">
              <a:solidFill>
                <a:schemeClr val="tx1">
                  <a:lumMod val="50000"/>
                  <a:lumOff val="50000"/>
                </a:schemeClr>
              </a:solidFill>
            </a:endParaRPr>
          </a:p>
        </p:txBody>
      </p:sp>
      <p:sp>
        <p:nvSpPr>
          <p:cNvPr id="42" name="TextBox 41"/>
          <p:cNvSpPr txBox="1"/>
          <p:nvPr/>
        </p:nvSpPr>
        <p:spPr>
          <a:xfrm>
            <a:off x="6747932" y="3036963"/>
            <a:ext cx="1981200" cy="261610"/>
          </a:xfrm>
          <a:prstGeom prst="rect">
            <a:avLst/>
          </a:prstGeom>
          <a:noFill/>
        </p:spPr>
        <p:txBody>
          <a:bodyPr wrap="square" rtlCol="0">
            <a:spAutoFit/>
          </a:bodyPr>
          <a:lstStyle/>
          <a:p>
            <a:r>
              <a:rPr lang="en-US" sz="1100" dirty="0" smtClean="0">
                <a:solidFill>
                  <a:schemeClr val="tx1">
                    <a:lumMod val="50000"/>
                    <a:lumOff val="50000"/>
                  </a:schemeClr>
                </a:solidFill>
              </a:rPr>
              <a:t>March 2014</a:t>
            </a:r>
            <a:endParaRPr lang="en-US" sz="1100" dirty="0">
              <a:solidFill>
                <a:schemeClr val="tx1">
                  <a:lumMod val="50000"/>
                  <a:lumOff val="50000"/>
                </a:schemeClr>
              </a:solidFill>
            </a:endParaRPr>
          </a:p>
        </p:txBody>
      </p:sp>
      <p:sp>
        <p:nvSpPr>
          <p:cNvPr id="39" name="TextBox 38"/>
          <p:cNvSpPr txBox="1"/>
          <p:nvPr/>
        </p:nvSpPr>
        <p:spPr>
          <a:xfrm>
            <a:off x="990600" y="5463400"/>
            <a:ext cx="1295400" cy="276999"/>
          </a:xfrm>
          <a:prstGeom prst="rect">
            <a:avLst/>
          </a:prstGeom>
          <a:noFill/>
        </p:spPr>
        <p:txBody>
          <a:bodyPr wrap="square" rtlCol="0">
            <a:spAutoFit/>
          </a:bodyPr>
          <a:lstStyle/>
          <a:p>
            <a:r>
              <a:rPr lang="en-US" sz="1200" b="1" dirty="0" smtClean="0"/>
              <a:t>Area of Detail</a:t>
            </a:r>
            <a:endParaRPr lang="en-US" sz="1200" b="1" dirty="0"/>
          </a:p>
        </p:txBody>
      </p:sp>
      <p:sp>
        <p:nvSpPr>
          <p:cNvPr id="43" name="TextBox 42"/>
          <p:cNvSpPr txBox="1"/>
          <p:nvPr/>
        </p:nvSpPr>
        <p:spPr>
          <a:xfrm>
            <a:off x="647700" y="4800600"/>
            <a:ext cx="800100" cy="253916"/>
          </a:xfrm>
          <a:prstGeom prst="rect">
            <a:avLst/>
          </a:prstGeom>
          <a:noFill/>
        </p:spPr>
        <p:txBody>
          <a:bodyPr wrap="square" rtlCol="0">
            <a:spAutoFit/>
          </a:bodyPr>
          <a:lstStyle/>
          <a:p>
            <a:r>
              <a:rPr lang="en-US" sz="1050" dirty="0" smtClean="0"/>
              <a:t>SENEGAL</a:t>
            </a:r>
            <a:endParaRPr lang="en-US" sz="1050" dirty="0"/>
          </a:p>
        </p:txBody>
      </p:sp>
      <p:sp>
        <p:nvSpPr>
          <p:cNvPr id="45" name="TextBox 44"/>
          <p:cNvSpPr txBox="1"/>
          <p:nvPr/>
        </p:nvSpPr>
        <p:spPr>
          <a:xfrm>
            <a:off x="1852083" y="4826042"/>
            <a:ext cx="800100" cy="253916"/>
          </a:xfrm>
          <a:prstGeom prst="rect">
            <a:avLst/>
          </a:prstGeom>
          <a:noFill/>
        </p:spPr>
        <p:txBody>
          <a:bodyPr wrap="square" rtlCol="0">
            <a:spAutoFit/>
          </a:bodyPr>
          <a:lstStyle/>
          <a:p>
            <a:r>
              <a:rPr lang="en-US" sz="1050" dirty="0" smtClean="0"/>
              <a:t>MALI</a:t>
            </a:r>
            <a:endParaRPr lang="en-US" sz="1050" dirty="0"/>
          </a:p>
        </p:txBody>
      </p:sp>
      <p:sp>
        <p:nvSpPr>
          <p:cNvPr id="46" name="TextBox 45"/>
          <p:cNvSpPr txBox="1"/>
          <p:nvPr/>
        </p:nvSpPr>
        <p:spPr>
          <a:xfrm>
            <a:off x="1356783" y="6049089"/>
            <a:ext cx="1295400" cy="246221"/>
          </a:xfrm>
          <a:prstGeom prst="rect">
            <a:avLst/>
          </a:prstGeom>
          <a:noFill/>
        </p:spPr>
        <p:txBody>
          <a:bodyPr wrap="square" rtlCol="0">
            <a:spAutoFit/>
          </a:bodyPr>
          <a:lstStyle/>
          <a:p>
            <a:pPr algn="ctr"/>
            <a:r>
              <a:rPr lang="en-US" sz="1000" dirty="0" smtClean="0"/>
              <a:t>LIBERIA</a:t>
            </a:r>
            <a:endParaRPr lang="en-US" sz="1000" dirty="0"/>
          </a:p>
        </p:txBody>
      </p:sp>
      <p:sp>
        <p:nvSpPr>
          <p:cNvPr id="47" name="TextBox 46"/>
          <p:cNvSpPr txBox="1"/>
          <p:nvPr/>
        </p:nvSpPr>
        <p:spPr>
          <a:xfrm>
            <a:off x="1005416" y="5224958"/>
            <a:ext cx="1295400" cy="246221"/>
          </a:xfrm>
          <a:prstGeom prst="rect">
            <a:avLst/>
          </a:prstGeom>
          <a:noFill/>
        </p:spPr>
        <p:txBody>
          <a:bodyPr wrap="square" rtlCol="0">
            <a:spAutoFit/>
          </a:bodyPr>
          <a:lstStyle/>
          <a:p>
            <a:pPr algn="ctr"/>
            <a:r>
              <a:rPr lang="en-US" sz="1000" dirty="0" smtClean="0"/>
              <a:t>GUINEA</a:t>
            </a:r>
            <a:endParaRPr lang="en-US" sz="1000" dirty="0"/>
          </a:p>
        </p:txBody>
      </p:sp>
      <p:sp>
        <p:nvSpPr>
          <p:cNvPr id="44" name="TextBox 43"/>
          <p:cNvSpPr txBox="1"/>
          <p:nvPr/>
        </p:nvSpPr>
        <p:spPr>
          <a:xfrm>
            <a:off x="762000" y="5822722"/>
            <a:ext cx="762000" cy="215444"/>
          </a:xfrm>
          <a:prstGeom prst="rect">
            <a:avLst/>
          </a:prstGeom>
          <a:noFill/>
        </p:spPr>
        <p:txBody>
          <a:bodyPr wrap="square" rtlCol="0">
            <a:spAutoFit/>
          </a:bodyPr>
          <a:lstStyle/>
          <a:p>
            <a:r>
              <a:rPr lang="en-US" sz="800" dirty="0" smtClean="0"/>
              <a:t>Freetown</a:t>
            </a:r>
            <a:endParaRPr lang="en-US" sz="800" dirty="0"/>
          </a:p>
        </p:txBody>
      </p:sp>
      <p:sp>
        <p:nvSpPr>
          <p:cNvPr id="48" name="TextBox 47"/>
          <p:cNvSpPr txBox="1"/>
          <p:nvPr/>
        </p:nvSpPr>
        <p:spPr>
          <a:xfrm>
            <a:off x="7923741" y="6310699"/>
            <a:ext cx="805391" cy="276999"/>
          </a:xfrm>
          <a:prstGeom prst="rect">
            <a:avLst/>
          </a:prstGeom>
          <a:noFill/>
        </p:spPr>
        <p:txBody>
          <a:bodyPr wrap="square" rtlCol="0">
            <a:spAutoFit/>
          </a:bodyPr>
          <a:lstStyle/>
          <a:p>
            <a:r>
              <a:rPr lang="en-US" sz="1200" dirty="0" smtClean="0"/>
              <a:t>50 miles</a:t>
            </a:r>
            <a:endParaRPr lang="en-US" sz="1200" dirty="0"/>
          </a:p>
        </p:txBody>
      </p:sp>
      <p:sp>
        <p:nvSpPr>
          <p:cNvPr id="50" name="TextBox 49"/>
          <p:cNvSpPr txBox="1"/>
          <p:nvPr/>
        </p:nvSpPr>
        <p:spPr>
          <a:xfrm>
            <a:off x="617009" y="6359898"/>
            <a:ext cx="805391" cy="230832"/>
          </a:xfrm>
          <a:prstGeom prst="rect">
            <a:avLst/>
          </a:prstGeom>
          <a:noFill/>
        </p:spPr>
        <p:txBody>
          <a:bodyPr wrap="square" rtlCol="0">
            <a:spAutoFit/>
          </a:bodyPr>
          <a:lstStyle/>
          <a:p>
            <a:r>
              <a:rPr lang="en-US" sz="900" dirty="0" smtClean="0"/>
              <a:t>200 miles</a:t>
            </a:r>
            <a:endParaRPr lang="en-US" sz="900" dirty="0"/>
          </a:p>
        </p:txBody>
      </p:sp>
      <p:sp>
        <p:nvSpPr>
          <p:cNvPr id="49" name="TextBox 48"/>
          <p:cNvSpPr txBox="1"/>
          <p:nvPr/>
        </p:nvSpPr>
        <p:spPr>
          <a:xfrm>
            <a:off x="639233" y="6582489"/>
            <a:ext cx="7917391" cy="246221"/>
          </a:xfrm>
          <a:prstGeom prst="rect">
            <a:avLst/>
          </a:prstGeom>
          <a:noFill/>
        </p:spPr>
        <p:txBody>
          <a:bodyPr wrap="square" rtlCol="0">
            <a:spAutoFit/>
          </a:bodyPr>
          <a:lstStyle/>
          <a:p>
            <a:r>
              <a:rPr lang="en-US" sz="1000" dirty="0"/>
              <a:t>NY Times, http://www.nytimes.com/2014/08/13/world/africa/ebola.html?_r=1#story-continues-1</a:t>
            </a:r>
          </a:p>
        </p:txBody>
      </p:sp>
    </p:spTree>
    <p:extLst>
      <p:ext uri="{BB962C8B-B14F-4D97-AF65-F5344CB8AC3E}">
        <p14:creationId xmlns:p14="http://schemas.microsoft.com/office/powerpoint/2010/main" val="15016612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0917" y="1752600"/>
            <a:ext cx="5382166" cy="4038600"/>
          </a:xfrm>
        </p:spPr>
      </p:pic>
      <p:sp>
        <p:nvSpPr>
          <p:cNvPr id="6" name="Text Placeholder 5"/>
          <p:cNvSpPr txBox="1">
            <a:spLocks noGrp="1"/>
          </p:cNvSpPr>
          <p:nvPr>
            <p:ph type="body" sz="quarter" idx="13"/>
          </p:nvPr>
        </p:nvSpPr>
        <p:spPr>
          <a:prstGeom prst="rect">
            <a:avLst/>
          </a:prstGeom>
          <a:noFill/>
        </p:spPr>
        <p:txBody>
          <a:bodyPr wrap="square" rtlCol="0">
            <a:spAutoFit/>
          </a:bodyPr>
          <a:lstStyle/>
          <a:p>
            <a:pPr algn="r"/>
            <a:r>
              <a:rPr lang="en-US" dirty="0" smtClean="0"/>
              <a:t>Data based upon internal surveillance programs.</a:t>
            </a:r>
            <a:endParaRPr lang="en-US" dirty="0"/>
          </a:p>
        </p:txBody>
      </p:sp>
    </p:spTree>
    <p:extLst>
      <p:ext uri="{BB962C8B-B14F-4D97-AF65-F5344CB8AC3E}">
        <p14:creationId xmlns:p14="http://schemas.microsoft.com/office/powerpoint/2010/main" val="2874909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9600" y="1752600"/>
            <a:ext cx="5384800" cy="4038600"/>
          </a:xfrm>
        </p:spPr>
      </p:pic>
      <p:sp>
        <p:nvSpPr>
          <p:cNvPr id="9" name="Text Placeholder 8"/>
          <p:cNvSpPr txBox="1">
            <a:spLocks noGrp="1"/>
          </p:cNvSpPr>
          <p:nvPr>
            <p:ph type="body" sz="quarter" idx="13"/>
          </p:nvPr>
        </p:nvSpPr>
        <p:spPr>
          <a:prstGeom prst="rect">
            <a:avLst/>
          </a:prstGeom>
          <a:noFill/>
        </p:spPr>
        <p:txBody>
          <a:bodyPr wrap="square" rtlCol="0">
            <a:spAutoFit/>
          </a:bodyPr>
          <a:lstStyle/>
          <a:p>
            <a:r>
              <a:rPr lang="en-US" dirty="0" smtClean="0"/>
              <a:t>Data obtained AFTER specific international and WHO based steps started.</a:t>
            </a:r>
            <a:endParaRPr lang="en-US" dirty="0"/>
          </a:p>
        </p:txBody>
      </p:sp>
    </p:spTree>
    <p:extLst>
      <p:ext uri="{BB962C8B-B14F-4D97-AF65-F5344CB8AC3E}">
        <p14:creationId xmlns:p14="http://schemas.microsoft.com/office/powerpoint/2010/main" val="2331775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First outbreak in West Africa; therefore unlike DRC, there is a lack of understanding within local communities, lack of experience among HCWs, and limited capacities for rapid response.</a:t>
            </a:r>
          </a:p>
          <a:p>
            <a:r>
              <a:rPr lang="en-US" dirty="0" smtClean="0"/>
              <a:t>High level of community exposure– through household care and customary burial practices, leading to fear, panic and resistance to proposed response measures</a:t>
            </a:r>
          </a:p>
          <a:p>
            <a:r>
              <a:rPr lang="en-US" dirty="0" smtClean="0"/>
              <a:t>Close community ties across border areas impacting on care-seeking behaviors and contact tracing</a:t>
            </a:r>
          </a:p>
          <a:p>
            <a:r>
              <a:rPr lang="en-US" dirty="0" smtClean="0"/>
              <a:t>Magnitude and spread of the outbreak in the 3 most affected countries requires enormous commitment of resources and robust sustained response capacities</a:t>
            </a:r>
          </a:p>
          <a:p>
            <a:r>
              <a:rPr lang="en-US" dirty="0" smtClean="0"/>
              <a:t>Surveillance systems flawed: rely on reporting of cases that come to medical attention, and as we’ve learned, self reporting is significantly sub-optimal, borders are highly porous, and because of misbeliefs and stigma associated with the diagnosis, many are not stepping forward for early testing. </a:t>
            </a:r>
          </a:p>
          <a:p>
            <a:r>
              <a:rPr lang="en-US" dirty="0" smtClean="0"/>
              <a:t>Already international spread into 5 countries; 4 with secondary infections including Senegal, Nigeria, Spain and US</a:t>
            </a:r>
          </a:p>
          <a:p>
            <a:pPr lvl="1"/>
            <a:r>
              <a:rPr lang="en-US" dirty="0" smtClean="0"/>
              <a:t>EG: Senegal: 1 patient with up to 75 contacts; 34 being family members, remainder HCWs distributed across 36 homes in 5 districts</a:t>
            </a:r>
          </a:p>
          <a:p>
            <a:pPr lvl="1"/>
            <a:r>
              <a:rPr lang="en-US" dirty="0" smtClean="0"/>
              <a:t>US: 1 case with 84 contacts including ~40 HCWs from first presentation, as of Oct 14, 2014, 2 HCW documented with Ebola infection.</a:t>
            </a:r>
            <a:endParaRPr lang="en-US" dirty="0"/>
          </a:p>
        </p:txBody>
      </p:sp>
    </p:spTree>
    <p:extLst>
      <p:ext uri="{BB962C8B-B14F-4D97-AF65-F5344CB8AC3E}">
        <p14:creationId xmlns:p14="http://schemas.microsoft.com/office/powerpoint/2010/main" val="39668353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Response</a:t>
            </a:r>
            <a:endParaRPr lang="en-US" dirty="0"/>
          </a:p>
        </p:txBody>
      </p:sp>
      <p:sp>
        <p:nvSpPr>
          <p:cNvPr id="3" name="Content Placeholder 2"/>
          <p:cNvSpPr>
            <a:spLocks noGrp="1"/>
          </p:cNvSpPr>
          <p:nvPr>
            <p:ph idx="1"/>
          </p:nvPr>
        </p:nvSpPr>
        <p:spPr>
          <a:xfrm>
            <a:off x="457200" y="1409700"/>
            <a:ext cx="8229600" cy="4610100"/>
          </a:xfrm>
        </p:spPr>
        <p:txBody>
          <a:bodyPr>
            <a:normAutofit fontScale="70000" lnSpcReduction="20000"/>
          </a:bodyPr>
          <a:lstStyle/>
          <a:p>
            <a:r>
              <a:rPr lang="en-US" dirty="0" smtClean="0"/>
              <a:t>2-3 July: Emergency Ministerial meeting in Accra, Ghana with 13 Ministers of Health</a:t>
            </a:r>
          </a:p>
          <a:p>
            <a:endParaRPr lang="en-US" dirty="0" smtClean="0"/>
          </a:p>
          <a:p>
            <a:r>
              <a:rPr lang="en-US" dirty="0" smtClean="0"/>
              <a:t>8 August: WHO declares Public Health Emergency of International Concern</a:t>
            </a:r>
          </a:p>
          <a:p>
            <a:pPr lvl="1"/>
            <a:r>
              <a:rPr lang="en-US" dirty="0" smtClean="0"/>
              <a:t>IHR Recommendations on outbreak response and travel in affected countries, to neighboring countries and all countries</a:t>
            </a:r>
          </a:p>
          <a:p>
            <a:pPr lvl="1"/>
            <a:endParaRPr lang="en-US" dirty="0" smtClean="0"/>
          </a:p>
          <a:p>
            <a:r>
              <a:rPr lang="en-US" dirty="0" smtClean="0"/>
              <a:t>11 August: WHO Advisory Panel meets and develops plan for ethical use of investigational agents for Ebola countermeasures.</a:t>
            </a:r>
          </a:p>
          <a:p>
            <a:pPr lvl="1"/>
            <a:r>
              <a:rPr lang="en-US" i="1" dirty="0" smtClean="0"/>
              <a:t>“in the current context it is ethical to offer unproven interventions with unknown efficacy and adverse effects as potential treatment or prevention”</a:t>
            </a:r>
          </a:p>
          <a:p>
            <a:pPr lvl="1"/>
            <a:endParaRPr lang="en-US" i="1" dirty="0" smtClean="0"/>
          </a:p>
          <a:p>
            <a:r>
              <a:rPr lang="en-US" dirty="0" smtClean="0"/>
              <a:t>28 August: WHO issues Ebola Response road Map</a:t>
            </a:r>
          </a:p>
          <a:p>
            <a:pPr lvl="1"/>
            <a:r>
              <a:rPr lang="en-US" dirty="0" smtClean="0"/>
              <a:t>Goal: to stop Ebola transmission globally within 6-9 months, while addressing broader socioeconomic impact in intense transmission areas and rapidly managing consequences of international spread.</a:t>
            </a:r>
          </a:p>
          <a:p>
            <a:pPr lvl="1"/>
            <a:endParaRPr lang="en-US" dirty="0" smtClean="0"/>
          </a:p>
          <a:p>
            <a:r>
              <a:rPr lang="en-US" dirty="0" smtClean="0"/>
              <a:t>4-5 September: WHO holds Ebola Task Force Consultancy</a:t>
            </a:r>
          </a:p>
          <a:p>
            <a:endParaRPr lang="en-US" dirty="0" smtClean="0"/>
          </a:p>
          <a:p>
            <a:r>
              <a:rPr lang="en-US" dirty="0" smtClean="0"/>
              <a:t>7 October: US institutes screening upon entry at 5 airport hubs</a:t>
            </a:r>
          </a:p>
          <a:p>
            <a:endParaRPr lang="en-US" dirty="0" smtClean="0"/>
          </a:p>
          <a:p>
            <a:r>
              <a:rPr lang="en-US" dirty="0" smtClean="0"/>
              <a:t>9 October: USG approves $700M for Ebola aid</a:t>
            </a:r>
            <a:endParaRPr lang="en-US" dirty="0"/>
          </a:p>
        </p:txBody>
      </p:sp>
    </p:spTree>
    <p:extLst>
      <p:ext uri="{BB962C8B-B14F-4D97-AF65-F5344CB8AC3E}">
        <p14:creationId xmlns:p14="http://schemas.microsoft.com/office/powerpoint/2010/main" val="3484410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9201" y="1447799"/>
            <a:ext cx="6427796" cy="4858165"/>
          </a:xfrm>
        </p:spPr>
      </p:pic>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5261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lessons can we learn?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Did not recognize the significance of Ebola occurring in urban settings.</a:t>
            </a:r>
          </a:p>
          <a:p>
            <a:r>
              <a:rPr lang="en-US" dirty="0" smtClean="0"/>
              <a:t>Did not provide human and healthcare resources early in the epidemic. </a:t>
            </a:r>
          </a:p>
          <a:p>
            <a:r>
              <a:rPr lang="en-US" dirty="0" smtClean="0"/>
              <a:t>Assumptions made regarding the healthcare and public health infrastructures and cultural norms of the Western African peoples and nations that were extrapolations of US and European systems. </a:t>
            </a:r>
          </a:p>
          <a:p>
            <a:r>
              <a:rPr lang="en-US" dirty="0" smtClean="0"/>
              <a:t>Did not communicate epidemiologic and transmission information well within the affected regions or in the global response</a:t>
            </a:r>
          </a:p>
          <a:p>
            <a:pPr lvl="1"/>
            <a:r>
              <a:rPr lang="en-US" dirty="0" smtClean="0"/>
              <a:t>The WHO declared Ebola a public health emergency in August 2014.  The epidemic started in December 2013.</a:t>
            </a:r>
          </a:p>
          <a:p>
            <a:pPr lvl="1"/>
            <a:r>
              <a:rPr lang="en-US" dirty="0" smtClean="0"/>
              <a:t>CDC support did not start until July 2014.</a:t>
            </a:r>
          </a:p>
          <a:p>
            <a:pPr lvl="1"/>
            <a:r>
              <a:rPr lang="en-US" dirty="0" smtClean="0"/>
              <a:t>Global Response did not start in earnest until July 2014</a:t>
            </a:r>
          </a:p>
          <a:p>
            <a:pPr lvl="1"/>
            <a:r>
              <a:rPr lang="en-US" dirty="0" smtClean="0"/>
              <a:t>USG approves $700M for Ebola countermeasures October 2014</a:t>
            </a:r>
          </a:p>
          <a:p>
            <a:pPr lvl="1"/>
            <a:endParaRPr lang="en-US" dirty="0"/>
          </a:p>
          <a:p>
            <a:pPr lvl="1"/>
            <a:r>
              <a:rPr lang="en-US" dirty="0" smtClean="0"/>
              <a:t>Internally, significant miscommunication about disease:</a:t>
            </a:r>
          </a:p>
          <a:p>
            <a:pPr lvl="2"/>
            <a:r>
              <a:rPr lang="en-US" dirty="0" smtClean="0"/>
              <a:t>Ebola infection = Death</a:t>
            </a:r>
          </a:p>
          <a:p>
            <a:pPr lvl="2"/>
            <a:r>
              <a:rPr lang="en-US" dirty="0" smtClean="0"/>
              <a:t>Poor messaging regarding early diagnosis, role of the Ebola Treatment Centers, or how to prevent infection in burial practices.</a:t>
            </a:r>
          </a:p>
        </p:txBody>
      </p:sp>
    </p:spTree>
    <p:extLst>
      <p:ext uri="{BB962C8B-B14F-4D97-AF65-F5344CB8AC3E}">
        <p14:creationId xmlns:p14="http://schemas.microsoft.com/office/powerpoint/2010/main" val="2361386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Ebola as a Public Health Threat</a:t>
            </a:r>
          </a:p>
          <a:p>
            <a:r>
              <a:rPr lang="en-US" dirty="0" smtClean="0"/>
              <a:t>Background</a:t>
            </a:r>
          </a:p>
          <a:p>
            <a:r>
              <a:rPr lang="en-US" dirty="0" smtClean="0"/>
              <a:t>Timeline and WHO response</a:t>
            </a:r>
          </a:p>
          <a:p>
            <a:r>
              <a:rPr lang="en-US" dirty="0" smtClean="0"/>
              <a:t>“Isolation”: Protection, mismessaging, and stigma</a:t>
            </a:r>
          </a:p>
          <a:p>
            <a:r>
              <a:rPr lang="en-US" dirty="0" smtClean="0"/>
              <a:t>Potential Therapeutics and Preventive Vaccines</a:t>
            </a:r>
          </a:p>
          <a:p>
            <a:r>
              <a:rPr lang="en-US" dirty="0" smtClean="0"/>
              <a:t>World response and role for harmonization</a:t>
            </a:r>
          </a:p>
          <a:p>
            <a:endParaRPr lang="en-US" dirty="0"/>
          </a:p>
        </p:txBody>
      </p:sp>
    </p:spTree>
    <p:extLst>
      <p:ext uri="{BB962C8B-B14F-4D97-AF65-F5344CB8AC3E}">
        <p14:creationId xmlns:p14="http://schemas.microsoft.com/office/powerpoint/2010/main" val="17291944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Ebola Vaccines in Development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40218442"/>
              </p:ext>
            </p:extLst>
          </p:nvPr>
        </p:nvGraphicFramePr>
        <p:xfrm>
          <a:off x="304800" y="1778000"/>
          <a:ext cx="8534400" cy="3937000"/>
        </p:xfrm>
        <a:graphic>
          <a:graphicData uri="http://schemas.openxmlformats.org/drawingml/2006/table">
            <a:tbl>
              <a:tblPr firstRow="1" bandRow="1">
                <a:tableStyleId>{5C22544A-7EE6-4342-B048-85BDC9FD1C3A}</a:tableStyleId>
              </a:tblPr>
              <a:tblGrid>
                <a:gridCol w="1422400"/>
                <a:gridCol w="1422400"/>
                <a:gridCol w="1422400"/>
                <a:gridCol w="1422400"/>
                <a:gridCol w="1422400"/>
                <a:gridCol w="1422400"/>
              </a:tblGrid>
              <a:tr h="492125">
                <a:tc>
                  <a:txBody>
                    <a:bodyPr/>
                    <a:lstStyle/>
                    <a:p>
                      <a:r>
                        <a:rPr lang="en-US" dirty="0" smtClean="0"/>
                        <a:t>Drug</a:t>
                      </a:r>
                      <a:endParaRPr lang="en-US" dirty="0"/>
                    </a:p>
                  </a:txBody>
                  <a:tcPr/>
                </a:tc>
                <a:tc>
                  <a:txBody>
                    <a:bodyPr/>
                    <a:lstStyle/>
                    <a:p>
                      <a:r>
                        <a:rPr lang="en-US" dirty="0" smtClean="0"/>
                        <a:t>MOA</a:t>
                      </a:r>
                      <a:endParaRPr lang="en-US" dirty="0"/>
                    </a:p>
                  </a:txBody>
                  <a:tcPr/>
                </a:tc>
                <a:tc>
                  <a:txBody>
                    <a:bodyPr/>
                    <a:lstStyle/>
                    <a:p>
                      <a:r>
                        <a:rPr lang="en-US" dirty="0" smtClean="0"/>
                        <a:t>Company</a:t>
                      </a:r>
                      <a:endParaRPr lang="en-US" dirty="0"/>
                    </a:p>
                  </a:txBody>
                  <a:tcPr/>
                </a:tc>
                <a:tc>
                  <a:txBody>
                    <a:bodyPr/>
                    <a:lstStyle/>
                    <a:p>
                      <a:r>
                        <a:rPr lang="en-US" dirty="0" smtClean="0"/>
                        <a:t>Country</a:t>
                      </a:r>
                      <a:endParaRPr lang="en-US" dirty="0"/>
                    </a:p>
                  </a:txBody>
                  <a:tcPr/>
                </a:tc>
                <a:tc>
                  <a:txBody>
                    <a:bodyPr/>
                    <a:lstStyle/>
                    <a:p>
                      <a:r>
                        <a:rPr lang="en-US" dirty="0" smtClean="0"/>
                        <a:t>Gov’t Fund</a:t>
                      </a:r>
                      <a:endParaRPr lang="en-US" dirty="0"/>
                    </a:p>
                  </a:txBody>
                  <a:tcPr/>
                </a:tc>
                <a:tc>
                  <a:txBody>
                    <a:bodyPr/>
                    <a:lstStyle/>
                    <a:p>
                      <a:r>
                        <a:rPr lang="en-US" dirty="0" smtClean="0"/>
                        <a:t>Status</a:t>
                      </a:r>
                      <a:endParaRPr lang="en-US" dirty="0"/>
                    </a:p>
                  </a:txBody>
                  <a:tcPr/>
                </a:tc>
              </a:tr>
              <a:tr h="492125">
                <a:tc>
                  <a:txBody>
                    <a:bodyPr/>
                    <a:lstStyle/>
                    <a:p>
                      <a:r>
                        <a:rPr lang="en-US" dirty="0" err="1" smtClean="0"/>
                        <a:t>Vaxart</a:t>
                      </a:r>
                      <a:endParaRPr lang="en-US" dirty="0"/>
                    </a:p>
                  </a:txBody>
                  <a:tcPr/>
                </a:tc>
                <a:tc>
                  <a:txBody>
                    <a:bodyPr/>
                    <a:lstStyle/>
                    <a:p>
                      <a:r>
                        <a:rPr lang="en-US" dirty="0" smtClean="0"/>
                        <a:t>Ad-5 vector</a:t>
                      </a:r>
                      <a:endParaRPr lang="en-US" dirty="0"/>
                    </a:p>
                  </a:txBody>
                  <a:tcPr/>
                </a:tc>
                <a:tc>
                  <a:txBody>
                    <a:bodyPr/>
                    <a:lstStyle/>
                    <a:p>
                      <a:r>
                        <a:rPr lang="en-US" dirty="0" err="1" smtClean="0"/>
                        <a:t>Vaxart</a:t>
                      </a:r>
                      <a:endParaRPr lang="en-US" dirty="0"/>
                    </a:p>
                  </a:txBody>
                  <a:tcPr/>
                </a:tc>
                <a:tc>
                  <a:txBody>
                    <a:bodyPr/>
                    <a:lstStyle/>
                    <a:p>
                      <a:r>
                        <a:rPr lang="en-US" dirty="0" smtClean="0"/>
                        <a:t>U.S.</a:t>
                      </a:r>
                      <a:endParaRPr lang="en-US" dirty="0"/>
                    </a:p>
                  </a:txBody>
                  <a:tcPr/>
                </a:tc>
                <a:tc>
                  <a:txBody>
                    <a:bodyPr/>
                    <a:lstStyle/>
                    <a:p>
                      <a:endParaRPr lang="en-US"/>
                    </a:p>
                  </a:txBody>
                  <a:tcPr/>
                </a:tc>
                <a:tc>
                  <a:txBody>
                    <a:bodyPr/>
                    <a:lstStyle/>
                    <a:p>
                      <a:r>
                        <a:rPr lang="en-US" dirty="0" smtClean="0"/>
                        <a:t>Preclinical</a:t>
                      </a:r>
                      <a:endParaRPr lang="en-US" dirty="0"/>
                    </a:p>
                  </a:txBody>
                  <a:tcPr/>
                </a:tc>
              </a:tr>
              <a:tr h="492125">
                <a:tc>
                  <a:txBody>
                    <a:bodyPr/>
                    <a:lstStyle/>
                    <a:p>
                      <a:endParaRPr lang="en-US" dirty="0"/>
                    </a:p>
                  </a:txBody>
                  <a:tcPr/>
                </a:tc>
                <a:tc>
                  <a:txBody>
                    <a:bodyPr/>
                    <a:lstStyle/>
                    <a:p>
                      <a:r>
                        <a:rPr lang="en-US" dirty="0" err="1" smtClean="0"/>
                        <a:t>Ebov</a:t>
                      </a:r>
                      <a:r>
                        <a:rPr lang="en-US" dirty="0" smtClean="0"/>
                        <a:t> vaccine</a:t>
                      </a:r>
                      <a:endParaRPr lang="en-US" dirty="0"/>
                    </a:p>
                  </a:txBody>
                  <a:tcPr/>
                </a:tc>
                <a:tc>
                  <a:txBody>
                    <a:bodyPr/>
                    <a:lstStyle/>
                    <a:p>
                      <a:r>
                        <a:rPr lang="en-US" dirty="0" smtClean="0"/>
                        <a:t>SKAU </a:t>
                      </a:r>
                      <a:r>
                        <a:rPr lang="en-US" dirty="0" err="1" smtClean="0"/>
                        <a:t>ApS</a:t>
                      </a:r>
                      <a:endParaRPr lang="en-US" dirty="0"/>
                    </a:p>
                  </a:txBody>
                  <a:tcPr/>
                </a:tc>
                <a:tc>
                  <a:txBody>
                    <a:bodyPr/>
                    <a:lstStyle/>
                    <a:p>
                      <a:r>
                        <a:rPr lang="en-US" dirty="0" smtClean="0"/>
                        <a:t>Denmark</a:t>
                      </a:r>
                      <a:endParaRPr lang="en-US" dirty="0"/>
                    </a:p>
                  </a:txBody>
                  <a:tcPr/>
                </a:tc>
                <a:tc>
                  <a:txBody>
                    <a:bodyPr/>
                    <a:lstStyle/>
                    <a:p>
                      <a:endParaRPr lang="en-US" dirty="0"/>
                    </a:p>
                  </a:txBody>
                  <a:tcPr/>
                </a:tc>
                <a:tc>
                  <a:txBody>
                    <a:bodyPr/>
                    <a:lstStyle/>
                    <a:p>
                      <a:r>
                        <a:rPr lang="en-US" dirty="0" smtClean="0"/>
                        <a:t>Preclinical</a:t>
                      </a:r>
                      <a:endParaRPr lang="en-US" dirty="0"/>
                    </a:p>
                  </a:txBody>
                  <a:tcPr/>
                </a:tc>
              </a:tr>
              <a:tr h="492125">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Ebov</a:t>
                      </a:r>
                      <a:r>
                        <a:rPr lang="en-US" dirty="0" smtClean="0"/>
                        <a:t> vaccine</a:t>
                      </a:r>
                    </a:p>
                  </a:txBody>
                  <a:tcPr/>
                </a:tc>
                <a:tc>
                  <a:txBody>
                    <a:bodyPr/>
                    <a:lstStyle/>
                    <a:p>
                      <a:r>
                        <a:rPr lang="en-US" dirty="0" err="1" smtClean="0"/>
                        <a:t>Greffex</a:t>
                      </a:r>
                      <a:r>
                        <a:rPr lang="en-US" dirty="0" smtClean="0"/>
                        <a:t> </a:t>
                      </a:r>
                      <a:r>
                        <a:rPr lang="en-US" dirty="0" err="1" smtClean="0"/>
                        <a:t>Inc</a:t>
                      </a:r>
                      <a:endParaRPr lang="en-US" dirty="0"/>
                    </a:p>
                  </a:txBody>
                  <a:tcPr/>
                </a:tc>
                <a:tc>
                  <a:txBody>
                    <a:bodyPr/>
                    <a:lstStyle/>
                    <a:p>
                      <a:r>
                        <a:rPr lang="en-US" dirty="0" smtClean="0"/>
                        <a:t>U.S.</a:t>
                      </a:r>
                      <a:endParaRPr lang="en-US" dirty="0"/>
                    </a:p>
                  </a:txBody>
                  <a:tcPr/>
                </a:tc>
                <a:tc>
                  <a:txBody>
                    <a:bodyPr/>
                    <a:lstStyle/>
                    <a:p>
                      <a:endParaRPr lang="en-US" dirty="0"/>
                    </a:p>
                  </a:txBody>
                  <a:tcPr/>
                </a:tc>
                <a:tc>
                  <a:txBody>
                    <a:bodyPr/>
                    <a:lstStyle/>
                    <a:p>
                      <a:r>
                        <a:rPr lang="en-US" dirty="0" smtClean="0"/>
                        <a:t>Preclinical</a:t>
                      </a:r>
                      <a:endParaRPr lang="en-US" dirty="0"/>
                    </a:p>
                  </a:txBody>
                  <a:tcPr/>
                </a:tc>
              </a:tr>
              <a:tr h="492125">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Ebov</a:t>
                      </a:r>
                      <a:r>
                        <a:rPr lang="en-US" dirty="0" smtClean="0"/>
                        <a:t> vaccine</a:t>
                      </a:r>
                    </a:p>
                  </a:txBody>
                  <a:tcPr/>
                </a:tc>
                <a:tc>
                  <a:txBody>
                    <a:bodyPr/>
                    <a:lstStyle/>
                    <a:p>
                      <a:r>
                        <a:rPr lang="en-US" dirty="0" smtClean="0"/>
                        <a:t>PHS Canada</a:t>
                      </a:r>
                      <a:endParaRPr lang="en-US" dirty="0"/>
                    </a:p>
                  </a:txBody>
                  <a:tcPr/>
                </a:tc>
                <a:tc>
                  <a:txBody>
                    <a:bodyPr/>
                    <a:lstStyle/>
                    <a:p>
                      <a:r>
                        <a:rPr lang="en-US" dirty="0" smtClean="0"/>
                        <a:t>Canada</a:t>
                      </a:r>
                      <a:endParaRPr lang="en-US" dirty="0"/>
                    </a:p>
                  </a:txBody>
                  <a:tcPr/>
                </a:tc>
                <a:tc>
                  <a:txBody>
                    <a:bodyPr/>
                    <a:lstStyle/>
                    <a:p>
                      <a:endParaRPr lang="en-US" dirty="0"/>
                    </a:p>
                  </a:txBody>
                  <a:tcPr/>
                </a:tc>
                <a:tc>
                  <a:txBody>
                    <a:bodyPr/>
                    <a:lstStyle/>
                    <a:p>
                      <a:r>
                        <a:rPr lang="en-US" dirty="0" smtClean="0"/>
                        <a:t>Phase 1</a:t>
                      </a:r>
                      <a:endParaRPr lang="en-US" dirty="0"/>
                    </a:p>
                  </a:txBody>
                  <a:tcPr/>
                </a:tc>
              </a:tr>
              <a:tr h="492125">
                <a:tc>
                  <a:txBody>
                    <a:bodyPr/>
                    <a:lstStyle/>
                    <a:p>
                      <a:r>
                        <a:rPr lang="en-US" dirty="0" smtClean="0"/>
                        <a:t>Nucleic Acid</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Ebov</a:t>
                      </a:r>
                      <a:r>
                        <a:rPr lang="en-US" dirty="0" smtClean="0"/>
                        <a:t> vaccine</a:t>
                      </a:r>
                    </a:p>
                  </a:txBody>
                  <a:tcPr/>
                </a:tc>
                <a:tc>
                  <a:txBody>
                    <a:bodyPr/>
                    <a:lstStyle/>
                    <a:p>
                      <a:r>
                        <a:rPr lang="en-US" dirty="0" smtClean="0"/>
                        <a:t>NIH</a:t>
                      </a:r>
                      <a:endParaRPr lang="en-US" dirty="0"/>
                    </a:p>
                  </a:txBody>
                  <a:tcPr/>
                </a:tc>
                <a:tc>
                  <a:txBody>
                    <a:bodyPr/>
                    <a:lstStyle/>
                    <a:p>
                      <a:r>
                        <a:rPr lang="en-US" dirty="0" smtClean="0"/>
                        <a:t>U.S.</a:t>
                      </a:r>
                      <a:endParaRPr lang="en-US" dirty="0"/>
                    </a:p>
                  </a:txBody>
                  <a:tcPr/>
                </a:tc>
                <a:tc>
                  <a:txBody>
                    <a:bodyPr/>
                    <a:lstStyle/>
                    <a:p>
                      <a:r>
                        <a:rPr lang="en-US" dirty="0" smtClean="0"/>
                        <a:t>NIH</a:t>
                      </a:r>
                      <a:endParaRPr lang="en-US" dirty="0"/>
                    </a:p>
                  </a:txBody>
                  <a:tcPr/>
                </a:tc>
                <a:tc>
                  <a:txBody>
                    <a:bodyPr/>
                    <a:lstStyle/>
                    <a:p>
                      <a:r>
                        <a:rPr lang="en-US" dirty="0" smtClean="0"/>
                        <a:t>Preclinical</a:t>
                      </a:r>
                      <a:endParaRPr lang="en-US" dirty="0"/>
                    </a:p>
                  </a:txBody>
                  <a:tcPr/>
                </a:tc>
              </a:tr>
              <a:tr h="492125">
                <a:tc>
                  <a:txBody>
                    <a:bodyPr/>
                    <a:lstStyle/>
                    <a:p>
                      <a:r>
                        <a:rPr lang="en-US" dirty="0" err="1" smtClean="0"/>
                        <a:t>FiloGP</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Ebov</a:t>
                      </a:r>
                      <a:r>
                        <a:rPr lang="en-US" dirty="0" smtClean="0"/>
                        <a:t> vaccine</a:t>
                      </a:r>
                    </a:p>
                  </a:txBody>
                  <a:tcPr/>
                </a:tc>
                <a:tc>
                  <a:txBody>
                    <a:bodyPr/>
                    <a:lstStyle/>
                    <a:p>
                      <a:r>
                        <a:rPr lang="en-US" dirty="0" smtClean="0"/>
                        <a:t>USAMRIID</a:t>
                      </a:r>
                      <a:endParaRPr lang="en-US" dirty="0"/>
                    </a:p>
                  </a:txBody>
                  <a:tcPr/>
                </a:tc>
                <a:tc>
                  <a:txBody>
                    <a:bodyPr/>
                    <a:lstStyle/>
                    <a:p>
                      <a:r>
                        <a:rPr lang="en-US" dirty="0" smtClean="0"/>
                        <a:t>U.S.</a:t>
                      </a:r>
                      <a:endParaRPr lang="en-US" dirty="0"/>
                    </a:p>
                  </a:txBody>
                  <a:tcPr/>
                </a:tc>
                <a:tc>
                  <a:txBody>
                    <a:bodyPr/>
                    <a:lstStyle/>
                    <a:p>
                      <a:r>
                        <a:rPr lang="en-US" dirty="0" smtClean="0"/>
                        <a:t>USAMRIID</a:t>
                      </a:r>
                      <a:endParaRPr lang="en-US" dirty="0"/>
                    </a:p>
                  </a:txBody>
                  <a:tcPr/>
                </a:tc>
                <a:tc>
                  <a:txBody>
                    <a:bodyPr/>
                    <a:lstStyle/>
                    <a:p>
                      <a:r>
                        <a:rPr lang="en-US" dirty="0" smtClean="0"/>
                        <a:t>Preclinical</a:t>
                      </a:r>
                      <a:endParaRPr lang="en-US" dirty="0"/>
                    </a:p>
                  </a:txBody>
                  <a:tcPr/>
                </a:tc>
              </a:tr>
              <a:tr h="492125">
                <a:tc>
                  <a:txBody>
                    <a:bodyPr/>
                    <a:lstStyle/>
                    <a:p>
                      <a:r>
                        <a:rPr lang="en-US" dirty="0" err="1" smtClean="0"/>
                        <a:t>ArV</a:t>
                      </a:r>
                      <a:r>
                        <a:rPr lang="en-US" dirty="0" smtClean="0"/>
                        <a:t> VEE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Ebov</a:t>
                      </a:r>
                      <a:r>
                        <a:rPr lang="en-US" dirty="0" smtClean="0"/>
                        <a:t> vaccine</a:t>
                      </a:r>
                    </a:p>
                  </a:txBody>
                  <a:tcPr/>
                </a:tc>
                <a:tc>
                  <a:txBody>
                    <a:bodyPr/>
                    <a:lstStyle/>
                    <a:p>
                      <a:r>
                        <a:rPr lang="en-US" dirty="0" err="1" smtClean="0"/>
                        <a:t>Alphavax</a:t>
                      </a:r>
                      <a:endParaRPr lang="en-US" dirty="0"/>
                    </a:p>
                  </a:txBody>
                  <a:tcPr/>
                </a:tc>
                <a:tc>
                  <a:txBody>
                    <a:bodyPr/>
                    <a:lstStyle/>
                    <a:p>
                      <a:r>
                        <a:rPr lang="en-US" dirty="0" smtClean="0"/>
                        <a:t>U.S.</a:t>
                      </a:r>
                      <a:endParaRPr lang="en-US" dirty="0"/>
                    </a:p>
                  </a:txBody>
                  <a:tcPr/>
                </a:tc>
                <a:tc>
                  <a:txBody>
                    <a:bodyPr/>
                    <a:lstStyle/>
                    <a:p>
                      <a:endParaRPr lang="en-US" dirty="0"/>
                    </a:p>
                  </a:txBody>
                  <a:tcPr/>
                </a:tc>
                <a:tc>
                  <a:txBody>
                    <a:bodyPr/>
                    <a:lstStyle/>
                    <a:p>
                      <a:r>
                        <a:rPr lang="en-US" dirty="0" smtClean="0"/>
                        <a:t>Preclinical</a:t>
                      </a:r>
                      <a:endParaRPr lang="en-US" dirty="0"/>
                    </a:p>
                  </a:txBody>
                  <a:tcPr/>
                </a:tc>
              </a:tr>
            </a:tbl>
          </a:graphicData>
        </a:graphic>
      </p:graphicFrame>
    </p:spTree>
    <p:extLst>
      <p:ext uri="{BB962C8B-B14F-4D97-AF65-F5344CB8AC3E}">
        <p14:creationId xmlns:p14="http://schemas.microsoft.com/office/powerpoint/2010/main" val="41716836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Ebola Vaccines (Cont.)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956102817"/>
              </p:ext>
            </p:extLst>
          </p:nvPr>
        </p:nvGraphicFramePr>
        <p:xfrm>
          <a:off x="304800" y="1397000"/>
          <a:ext cx="8534400" cy="2638083"/>
        </p:xfrm>
        <a:graphic>
          <a:graphicData uri="http://schemas.openxmlformats.org/drawingml/2006/table">
            <a:tbl>
              <a:tblPr firstRow="1" bandRow="1">
                <a:tableStyleId>{5C22544A-7EE6-4342-B048-85BDC9FD1C3A}</a:tableStyleId>
              </a:tblPr>
              <a:tblGrid>
                <a:gridCol w="1219200"/>
                <a:gridCol w="1625600"/>
                <a:gridCol w="1422400"/>
                <a:gridCol w="1422400"/>
                <a:gridCol w="1422400"/>
                <a:gridCol w="1422400"/>
              </a:tblGrid>
              <a:tr h="460718">
                <a:tc>
                  <a:txBody>
                    <a:bodyPr/>
                    <a:lstStyle/>
                    <a:p>
                      <a:r>
                        <a:rPr lang="en-US" dirty="0" smtClean="0"/>
                        <a:t>Drug</a:t>
                      </a:r>
                      <a:endParaRPr lang="en-US" dirty="0"/>
                    </a:p>
                  </a:txBody>
                  <a:tcPr/>
                </a:tc>
                <a:tc>
                  <a:txBody>
                    <a:bodyPr/>
                    <a:lstStyle/>
                    <a:p>
                      <a:r>
                        <a:rPr lang="en-US" dirty="0" smtClean="0"/>
                        <a:t>MOA</a:t>
                      </a:r>
                      <a:endParaRPr lang="en-US" dirty="0"/>
                    </a:p>
                  </a:txBody>
                  <a:tcPr/>
                </a:tc>
                <a:tc>
                  <a:txBody>
                    <a:bodyPr/>
                    <a:lstStyle/>
                    <a:p>
                      <a:r>
                        <a:rPr lang="en-US" dirty="0" smtClean="0"/>
                        <a:t>Company</a:t>
                      </a:r>
                      <a:endParaRPr lang="en-US" dirty="0"/>
                    </a:p>
                  </a:txBody>
                  <a:tcPr/>
                </a:tc>
                <a:tc>
                  <a:txBody>
                    <a:bodyPr/>
                    <a:lstStyle/>
                    <a:p>
                      <a:r>
                        <a:rPr lang="en-US" dirty="0" smtClean="0"/>
                        <a:t>Country</a:t>
                      </a:r>
                      <a:endParaRPr lang="en-US" dirty="0"/>
                    </a:p>
                  </a:txBody>
                  <a:tcPr/>
                </a:tc>
                <a:tc>
                  <a:txBody>
                    <a:bodyPr/>
                    <a:lstStyle/>
                    <a:p>
                      <a:r>
                        <a:rPr lang="en-US" dirty="0" smtClean="0"/>
                        <a:t>Gov’t Fund</a:t>
                      </a:r>
                      <a:endParaRPr lang="en-US" dirty="0"/>
                    </a:p>
                  </a:txBody>
                  <a:tcPr/>
                </a:tc>
                <a:tc>
                  <a:txBody>
                    <a:bodyPr/>
                    <a:lstStyle/>
                    <a:p>
                      <a:r>
                        <a:rPr lang="en-US" dirty="0" smtClean="0"/>
                        <a:t>Status</a:t>
                      </a:r>
                      <a:endParaRPr lang="en-US" dirty="0"/>
                    </a:p>
                  </a:txBody>
                  <a:tcPr/>
                </a:tc>
              </a:tr>
              <a:tr h="460718">
                <a:tc>
                  <a:txBody>
                    <a:bodyPr/>
                    <a:lstStyle/>
                    <a:p>
                      <a:endParaRPr lang="en-US" dirty="0"/>
                    </a:p>
                  </a:txBody>
                  <a:tcPr/>
                </a:tc>
                <a:tc>
                  <a:txBody>
                    <a:bodyPr/>
                    <a:lstStyle/>
                    <a:p>
                      <a:r>
                        <a:rPr lang="en-US" dirty="0" smtClean="0"/>
                        <a:t>Ebola vaccine</a:t>
                      </a:r>
                      <a:endParaRPr lang="en-US" dirty="0"/>
                    </a:p>
                  </a:txBody>
                  <a:tcPr/>
                </a:tc>
                <a:tc>
                  <a:txBody>
                    <a:bodyPr/>
                    <a:lstStyle/>
                    <a:p>
                      <a:r>
                        <a:rPr lang="en-US" dirty="0" err="1" smtClean="0"/>
                        <a:t>Okairos</a:t>
                      </a:r>
                      <a:r>
                        <a:rPr lang="en-US" dirty="0" smtClean="0"/>
                        <a:t> AG</a:t>
                      </a:r>
                      <a:endParaRPr lang="en-US" dirty="0"/>
                    </a:p>
                  </a:txBody>
                  <a:tcPr/>
                </a:tc>
                <a:tc>
                  <a:txBody>
                    <a:bodyPr/>
                    <a:lstStyle/>
                    <a:p>
                      <a:r>
                        <a:rPr lang="en-US" dirty="0" smtClean="0"/>
                        <a:t>Switzerland</a:t>
                      </a:r>
                      <a:endParaRPr lang="en-US" dirty="0"/>
                    </a:p>
                  </a:txBody>
                  <a:tcPr/>
                </a:tc>
                <a:tc>
                  <a:txBody>
                    <a:bodyPr/>
                    <a:lstStyle/>
                    <a:p>
                      <a:r>
                        <a:rPr lang="en-US" dirty="0" smtClean="0"/>
                        <a:t>NIH</a:t>
                      </a:r>
                      <a:endParaRPr lang="en-US" dirty="0"/>
                    </a:p>
                  </a:txBody>
                  <a:tcPr/>
                </a:tc>
                <a:tc>
                  <a:txBody>
                    <a:bodyPr/>
                    <a:lstStyle/>
                    <a:p>
                      <a:r>
                        <a:rPr lang="en-US" dirty="0" smtClean="0"/>
                        <a:t>Preclinical</a:t>
                      </a:r>
                      <a:endParaRPr lang="en-US" dirty="0"/>
                    </a:p>
                  </a:txBody>
                  <a:tcPr/>
                </a:tc>
              </a:tr>
              <a:tr h="460718">
                <a:tc>
                  <a:txBody>
                    <a:bodyPr/>
                    <a:lstStyle/>
                    <a:p>
                      <a:endParaRPr lang="en-US" dirty="0"/>
                    </a:p>
                  </a:txBody>
                  <a:tcPr/>
                </a:tc>
                <a:tc>
                  <a:txBody>
                    <a:bodyPr/>
                    <a:lstStyle/>
                    <a:p>
                      <a:r>
                        <a:rPr lang="en-US" smtClean="0"/>
                        <a:t>Ebola vaccine</a:t>
                      </a:r>
                      <a:endParaRPr lang="en-US" dirty="0"/>
                    </a:p>
                  </a:txBody>
                  <a:tcPr/>
                </a:tc>
                <a:tc>
                  <a:txBody>
                    <a:bodyPr/>
                    <a:lstStyle/>
                    <a:p>
                      <a:r>
                        <a:rPr lang="en-US" dirty="0" err="1" smtClean="0"/>
                        <a:t>Newlink</a:t>
                      </a:r>
                      <a:r>
                        <a:rPr lang="en-US" dirty="0" smtClean="0"/>
                        <a:t> Gen</a:t>
                      </a:r>
                      <a:endParaRPr lang="en-US" dirty="0"/>
                    </a:p>
                  </a:txBody>
                  <a:tcPr/>
                </a:tc>
                <a:tc>
                  <a:txBody>
                    <a:bodyPr/>
                    <a:lstStyle/>
                    <a:p>
                      <a:r>
                        <a:rPr lang="en-US" dirty="0" smtClean="0"/>
                        <a:t>U.S.</a:t>
                      </a:r>
                      <a:endParaRPr lang="en-US" dirty="0"/>
                    </a:p>
                  </a:txBody>
                  <a:tcPr/>
                </a:tc>
                <a:tc>
                  <a:txBody>
                    <a:bodyPr/>
                    <a:lstStyle/>
                    <a:p>
                      <a:r>
                        <a:rPr lang="en-US" dirty="0" smtClean="0"/>
                        <a:t>DOD</a:t>
                      </a:r>
                      <a:endParaRPr lang="en-US" dirty="0"/>
                    </a:p>
                  </a:txBody>
                  <a:tcPr/>
                </a:tc>
                <a:tc>
                  <a:txBody>
                    <a:bodyPr/>
                    <a:lstStyle/>
                    <a:p>
                      <a:r>
                        <a:rPr lang="en-US" dirty="0" smtClean="0"/>
                        <a:t>Preclinical</a:t>
                      </a:r>
                      <a:endParaRPr lang="en-US" dirty="0"/>
                    </a:p>
                  </a:txBody>
                  <a:tcPr/>
                </a:tc>
              </a:tr>
              <a:tr h="795211">
                <a:tc>
                  <a:txBody>
                    <a:bodyPr/>
                    <a:lstStyle/>
                    <a:p>
                      <a:r>
                        <a:rPr lang="en-US" dirty="0" smtClean="0"/>
                        <a:t>Rabies </a:t>
                      </a:r>
                      <a:r>
                        <a:rPr lang="en-US" dirty="0" err="1" smtClean="0"/>
                        <a:t>Vec</a:t>
                      </a:r>
                      <a:endParaRPr lang="en-US" dirty="0"/>
                    </a:p>
                  </a:txBody>
                  <a:tcPr/>
                </a:tc>
                <a:tc>
                  <a:txBody>
                    <a:bodyPr/>
                    <a:lstStyle/>
                    <a:p>
                      <a:r>
                        <a:rPr lang="en-US" dirty="0" smtClean="0"/>
                        <a:t>Ebola vaccine</a:t>
                      </a:r>
                      <a:endParaRPr lang="en-US" dirty="0"/>
                    </a:p>
                  </a:txBody>
                  <a:tcPr/>
                </a:tc>
                <a:tc>
                  <a:txBody>
                    <a:bodyPr/>
                    <a:lstStyle/>
                    <a:p>
                      <a:r>
                        <a:rPr lang="en-US" dirty="0" smtClean="0"/>
                        <a:t>Thomas Jeff/ NIH</a:t>
                      </a:r>
                      <a:endParaRPr lang="en-US" dirty="0"/>
                    </a:p>
                  </a:txBody>
                  <a:tcPr/>
                </a:tc>
                <a:tc>
                  <a:txBody>
                    <a:bodyPr/>
                    <a:lstStyle/>
                    <a:p>
                      <a:r>
                        <a:rPr lang="en-US" dirty="0" smtClean="0"/>
                        <a:t>U.S.</a:t>
                      </a:r>
                      <a:endParaRPr lang="en-US" dirty="0"/>
                    </a:p>
                  </a:txBody>
                  <a:tcPr/>
                </a:tc>
                <a:tc>
                  <a:txBody>
                    <a:bodyPr/>
                    <a:lstStyle/>
                    <a:p>
                      <a:endParaRPr lang="en-US" dirty="0"/>
                    </a:p>
                  </a:txBody>
                  <a:tcPr/>
                </a:tc>
                <a:tc>
                  <a:txBody>
                    <a:bodyPr/>
                    <a:lstStyle/>
                    <a:p>
                      <a:r>
                        <a:rPr lang="en-US" dirty="0" smtClean="0"/>
                        <a:t>Preclinical</a:t>
                      </a:r>
                      <a:endParaRPr lang="en-US" dirty="0"/>
                    </a:p>
                  </a:txBody>
                  <a:tcPr/>
                </a:tc>
              </a:tr>
              <a:tr h="460718">
                <a:tc>
                  <a:txBody>
                    <a:bodyPr/>
                    <a:lstStyle/>
                    <a:p>
                      <a:endParaRPr lang="en-US"/>
                    </a:p>
                  </a:txBody>
                  <a:tcPr/>
                </a:tc>
                <a:tc>
                  <a:txBody>
                    <a:bodyPr/>
                    <a:lstStyle/>
                    <a:p>
                      <a:r>
                        <a:rPr lang="en-US" dirty="0" smtClean="0"/>
                        <a:t>Ebola vaccine</a:t>
                      </a:r>
                      <a:endParaRPr lang="en-US" dirty="0"/>
                    </a:p>
                  </a:txBody>
                  <a:tcPr/>
                </a:tc>
                <a:tc>
                  <a:txBody>
                    <a:bodyPr/>
                    <a:lstStyle/>
                    <a:p>
                      <a:r>
                        <a:rPr lang="en-US" dirty="0" err="1" smtClean="0"/>
                        <a:t>Profectus</a:t>
                      </a:r>
                      <a:endParaRPr lang="en-US" dirty="0"/>
                    </a:p>
                  </a:txBody>
                  <a:tcPr/>
                </a:tc>
                <a:tc>
                  <a:txBody>
                    <a:bodyPr/>
                    <a:lstStyle/>
                    <a:p>
                      <a:r>
                        <a:rPr lang="en-US" dirty="0" smtClean="0"/>
                        <a:t>U.S.</a:t>
                      </a:r>
                      <a:endParaRPr lang="en-US" dirty="0"/>
                    </a:p>
                  </a:txBody>
                  <a:tcPr/>
                </a:tc>
                <a:tc>
                  <a:txBody>
                    <a:bodyPr/>
                    <a:lstStyle/>
                    <a:p>
                      <a:r>
                        <a:rPr lang="en-US" dirty="0" smtClean="0"/>
                        <a:t>NIH</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9356601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Ebola Therapeutics in development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026851133"/>
              </p:ext>
            </p:extLst>
          </p:nvPr>
        </p:nvGraphicFramePr>
        <p:xfrm>
          <a:off x="228600" y="1143000"/>
          <a:ext cx="8763000" cy="5382542"/>
        </p:xfrm>
        <a:graphic>
          <a:graphicData uri="http://schemas.openxmlformats.org/drawingml/2006/table">
            <a:tbl>
              <a:tblPr firstRow="1" bandRow="1">
                <a:tableStyleId>{5C22544A-7EE6-4342-B048-85BDC9FD1C3A}</a:tableStyleId>
              </a:tblPr>
              <a:tblGrid>
                <a:gridCol w="1460500"/>
                <a:gridCol w="1460500"/>
                <a:gridCol w="1460500"/>
                <a:gridCol w="1460500"/>
                <a:gridCol w="1460500"/>
                <a:gridCol w="1460500"/>
              </a:tblGrid>
              <a:tr h="496711">
                <a:tc>
                  <a:txBody>
                    <a:bodyPr/>
                    <a:lstStyle/>
                    <a:p>
                      <a:r>
                        <a:rPr lang="en-US" dirty="0" smtClean="0"/>
                        <a:t>Drug</a:t>
                      </a:r>
                      <a:endParaRPr lang="en-US" dirty="0"/>
                    </a:p>
                  </a:txBody>
                  <a:tcPr/>
                </a:tc>
                <a:tc>
                  <a:txBody>
                    <a:bodyPr/>
                    <a:lstStyle/>
                    <a:p>
                      <a:r>
                        <a:rPr lang="en-US" dirty="0" smtClean="0"/>
                        <a:t>MOA</a:t>
                      </a:r>
                      <a:endParaRPr lang="en-US" dirty="0"/>
                    </a:p>
                  </a:txBody>
                  <a:tcPr/>
                </a:tc>
                <a:tc>
                  <a:txBody>
                    <a:bodyPr/>
                    <a:lstStyle/>
                    <a:p>
                      <a:r>
                        <a:rPr lang="en-US" dirty="0" smtClean="0"/>
                        <a:t>Company</a:t>
                      </a:r>
                      <a:endParaRPr lang="en-US" dirty="0"/>
                    </a:p>
                  </a:txBody>
                  <a:tcPr/>
                </a:tc>
                <a:tc>
                  <a:txBody>
                    <a:bodyPr/>
                    <a:lstStyle/>
                    <a:p>
                      <a:r>
                        <a:rPr lang="en-US" dirty="0" smtClean="0"/>
                        <a:t>Country</a:t>
                      </a:r>
                      <a:endParaRPr lang="en-US" dirty="0"/>
                    </a:p>
                  </a:txBody>
                  <a:tcPr/>
                </a:tc>
                <a:tc>
                  <a:txBody>
                    <a:bodyPr/>
                    <a:lstStyle/>
                    <a:p>
                      <a:r>
                        <a:rPr lang="en-US" dirty="0" smtClean="0"/>
                        <a:t>Gov’t Fund</a:t>
                      </a:r>
                      <a:endParaRPr lang="en-US" dirty="0"/>
                    </a:p>
                  </a:txBody>
                  <a:tcPr/>
                </a:tc>
                <a:tc>
                  <a:txBody>
                    <a:bodyPr/>
                    <a:lstStyle/>
                    <a:p>
                      <a:r>
                        <a:rPr lang="en-US" dirty="0" smtClean="0"/>
                        <a:t>Status</a:t>
                      </a:r>
                      <a:endParaRPr lang="en-US" dirty="0"/>
                    </a:p>
                  </a:txBody>
                  <a:tcPr/>
                </a:tc>
              </a:tr>
              <a:tr h="496711">
                <a:tc>
                  <a:txBody>
                    <a:bodyPr/>
                    <a:lstStyle/>
                    <a:p>
                      <a:r>
                        <a:rPr lang="en-US" dirty="0" smtClean="0"/>
                        <a:t>AVI-7537</a:t>
                      </a:r>
                      <a:endParaRPr lang="en-US" dirty="0"/>
                    </a:p>
                  </a:txBody>
                  <a:tcPr/>
                </a:tc>
                <a:tc>
                  <a:txBody>
                    <a:bodyPr/>
                    <a:lstStyle/>
                    <a:p>
                      <a:r>
                        <a:rPr lang="en-US" dirty="0" smtClean="0"/>
                        <a:t>Ebola VP24 inhibitor</a:t>
                      </a:r>
                      <a:endParaRPr lang="en-US" dirty="0"/>
                    </a:p>
                  </a:txBody>
                  <a:tcPr/>
                </a:tc>
                <a:tc>
                  <a:txBody>
                    <a:bodyPr/>
                    <a:lstStyle/>
                    <a:p>
                      <a:r>
                        <a:rPr lang="en-US" dirty="0" err="1" smtClean="0"/>
                        <a:t>Sarepta</a:t>
                      </a:r>
                      <a:r>
                        <a:rPr lang="en-US" dirty="0" smtClean="0"/>
                        <a:t> Therapeutics</a:t>
                      </a:r>
                      <a:endParaRPr lang="en-US" dirty="0"/>
                    </a:p>
                  </a:txBody>
                  <a:tcPr/>
                </a:tc>
                <a:tc>
                  <a:txBody>
                    <a:bodyPr/>
                    <a:lstStyle/>
                    <a:p>
                      <a:r>
                        <a:rPr lang="en-US" dirty="0" smtClean="0"/>
                        <a:t>U.S.</a:t>
                      </a:r>
                      <a:endParaRPr lang="en-US" dirty="0"/>
                    </a:p>
                  </a:txBody>
                  <a:tcPr/>
                </a:tc>
                <a:tc>
                  <a:txBody>
                    <a:bodyPr/>
                    <a:lstStyle/>
                    <a:p>
                      <a:r>
                        <a:rPr lang="en-US" dirty="0" smtClean="0"/>
                        <a:t>DOD</a:t>
                      </a:r>
                      <a:endParaRPr lang="en-US" dirty="0"/>
                    </a:p>
                  </a:txBody>
                  <a:tcPr/>
                </a:tc>
                <a:tc>
                  <a:txBody>
                    <a:bodyPr/>
                    <a:lstStyle/>
                    <a:p>
                      <a:r>
                        <a:rPr lang="en-US" dirty="0" smtClean="0"/>
                        <a:t>Phase I</a:t>
                      </a:r>
                      <a:endParaRPr lang="en-US" dirty="0"/>
                    </a:p>
                  </a:txBody>
                  <a:tcPr/>
                </a:tc>
              </a:tr>
              <a:tr h="496711">
                <a:tc>
                  <a:txBody>
                    <a:bodyPr/>
                    <a:lstStyle/>
                    <a:p>
                      <a:r>
                        <a:rPr lang="en-US" dirty="0" smtClean="0"/>
                        <a:t>BCX4430, </a:t>
                      </a:r>
                      <a:r>
                        <a:rPr lang="en-US" dirty="0" err="1" smtClean="0"/>
                        <a:t>brincidofovir</a:t>
                      </a:r>
                      <a:endParaRPr lang="en-US" dirty="0"/>
                    </a:p>
                  </a:txBody>
                  <a:tcPr/>
                </a:tc>
                <a:tc>
                  <a:txBody>
                    <a:bodyPr/>
                    <a:lstStyle/>
                    <a:p>
                      <a:r>
                        <a:rPr lang="en-US" dirty="0" smtClean="0"/>
                        <a:t>Polymerase</a:t>
                      </a:r>
                      <a:r>
                        <a:rPr lang="en-US" baseline="0" dirty="0" smtClean="0"/>
                        <a:t> inhibitor</a:t>
                      </a:r>
                      <a:endParaRPr lang="en-US" dirty="0"/>
                    </a:p>
                  </a:txBody>
                  <a:tcPr/>
                </a:tc>
                <a:tc>
                  <a:txBody>
                    <a:bodyPr/>
                    <a:lstStyle/>
                    <a:p>
                      <a:r>
                        <a:rPr lang="en-US" dirty="0" err="1" smtClean="0"/>
                        <a:t>Biocryst</a:t>
                      </a:r>
                      <a:endParaRPr lang="en-US" dirty="0"/>
                    </a:p>
                  </a:txBody>
                  <a:tcPr/>
                </a:tc>
                <a:tc>
                  <a:txBody>
                    <a:bodyPr/>
                    <a:lstStyle/>
                    <a:p>
                      <a:r>
                        <a:rPr lang="en-US" dirty="0" smtClean="0"/>
                        <a:t>U.S.</a:t>
                      </a:r>
                      <a:endParaRPr lang="en-US" dirty="0"/>
                    </a:p>
                  </a:txBody>
                  <a:tcPr/>
                </a:tc>
                <a:tc>
                  <a:txBody>
                    <a:bodyPr/>
                    <a:lstStyle/>
                    <a:p>
                      <a:r>
                        <a:rPr lang="en-US" dirty="0" smtClean="0"/>
                        <a:t>NIH</a:t>
                      </a:r>
                      <a:endParaRPr lang="en-US" dirty="0"/>
                    </a:p>
                  </a:txBody>
                  <a:tcPr/>
                </a:tc>
                <a:tc>
                  <a:txBody>
                    <a:bodyPr/>
                    <a:lstStyle/>
                    <a:p>
                      <a:r>
                        <a:rPr lang="en-US" dirty="0" smtClean="0"/>
                        <a:t>Preclinical/</a:t>
                      </a:r>
                    </a:p>
                    <a:p>
                      <a:r>
                        <a:rPr lang="en-US" dirty="0" smtClean="0"/>
                        <a:t>Phase</a:t>
                      </a:r>
                      <a:r>
                        <a:rPr lang="en-US" baseline="0" dirty="0" smtClean="0"/>
                        <a:t> III (CMV)</a:t>
                      </a:r>
                      <a:endParaRPr lang="en-US" dirty="0"/>
                    </a:p>
                  </a:txBody>
                  <a:tcPr/>
                </a:tc>
              </a:tr>
              <a:tr h="496711">
                <a:tc>
                  <a:txBody>
                    <a:bodyPr/>
                    <a:lstStyle/>
                    <a:p>
                      <a:r>
                        <a:rPr lang="en-US" dirty="0" err="1" smtClean="0"/>
                        <a:t>Favipiravir</a:t>
                      </a:r>
                      <a:endParaRPr lang="en-US" dirty="0"/>
                    </a:p>
                  </a:txBody>
                  <a:tcPr/>
                </a:tc>
                <a:tc>
                  <a:txBody>
                    <a:bodyPr/>
                    <a:lstStyle/>
                    <a:p>
                      <a:r>
                        <a:rPr lang="en-US" dirty="0" smtClean="0"/>
                        <a:t>Broad Spectrum</a:t>
                      </a:r>
                      <a:endParaRPr lang="en-US" dirty="0"/>
                    </a:p>
                  </a:txBody>
                  <a:tcPr/>
                </a:tc>
                <a:tc>
                  <a:txBody>
                    <a:bodyPr/>
                    <a:lstStyle/>
                    <a:p>
                      <a:r>
                        <a:rPr lang="en-US" dirty="0" smtClean="0"/>
                        <a:t>Fujifilm</a:t>
                      </a:r>
                      <a:endParaRPr lang="en-US" dirty="0"/>
                    </a:p>
                  </a:txBody>
                  <a:tcPr/>
                </a:tc>
                <a:tc>
                  <a:txBody>
                    <a:bodyPr/>
                    <a:lstStyle/>
                    <a:p>
                      <a:r>
                        <a:rPr lang="en-US" dirty="0" smtClean="0"/>
                        <a:t>Japan/</a:t>
                      </a:r>
                    </a:p>
                    <a:p>
                      <a:r>
                        <a:rPr lang="en-US" dirty="0" smtClean="0"/>
                        <a:t>U.S.</a:t>
                      </a:r>
                      <a:endParaRPr lang="en-US" dirty="0"/>
                    </a:p>
                  </a:txBody>
                  <a:tcPr/>
                </a:tc>
                <a:tc>
                  <a:txBody>
                    <a:bodyPr/>
                    <a:lstStyle/>
                    <a:p>
                      <a:r>
                        <a:rPr lang="en-US" dirty="0" smtClean="0"/>
                        <a:t>DOD</a:t>
                      </a:r>
                      <a:endParaRPr lang="en-US" dirty="0"/>
                    </a:p>
                  </a:txBody>
                  <a:tcPr/>
                </a:tc>
                <a:tc>
                  <a:txBody>
                    <a:bodyPr/>
                    <a:lstStyle/>
                    <a:p>
                      <a:r>
                        <a:rPr lang="en-US" dirty="0" smtClean="0"/>
                        <a:t>Preclinical/</a:t>
                      </a:r>
                    </a:p>
                    <a:p>
                      <a:r>
                        <a:rPr lang="en-US" dirty="0" smtClean="0"/>
                        <a:t>Phase III Influenza</a:t>
                      </a:r>
                      <a:endParaRPr lang="en-US" dirty="0"/>
                    </a:p>
                  </a:txBody>
                  <a:tcPr/>
                </a:tc>
              </a:tr>
              <a:tr h="496711">
                <a:tc>
                  <a:txBody>
                    <a:bodyPr/>
                    <a:lstStyle/>
                    <a:p>
                      <a:r>
                        <a:rPr lang="en-US" dirty="0" smtClean="0"/>
                        <a:t>TKM-Ebola</a:t>
                      </a:r>
                      <a:endParaRPr lang="en-US" dirty="0"/>
                    </a:p>
                  </a:txBody>
                  <a:tcPr/>
                </a:tc>
                <a:tc>
                  <a:txBody>
                    <a:bodyPr/>
                    <a:lstStyle/>
                    <a:p>
                      <a:r>
                        <a:rPr lang="en-US" dirty="0" err="1" smtClean="0"/>
                        <a:t>RNAi</a:t>
                      </a:r>
                      <a:r>
                        <a:rPr lang="en-US" dirty="0" smtClean="0"/>
                        <a:t>/SNALP</a:t>
                      </a:r>
                    </a:p>
                    <a:p>
                      <a:r>
                        <a:rPr lang="en-US" dirty="0" smtClean="0"/>
                        <a:t>L, VP30</a:t>
                      </a:r>
                      <a:endParaRPr lang="en-US" dirty="0"/>
                    </a:p>
                  </a:txBody>
                  <a:tcPr/>
                </a:tc>
                <a:tc>
                  <a:txBody>
                    <a:bodyPr/>
                    <a:lstStyle/>
                    <a:p>
                      <a:r>
                        <a:rPr lang="en-US" dirty="0" err="1" smtClean="0"/>
                        <a:t>Tekmira</a:t>
                      </a:r>
                      <a:endParaRPr lang="en-US" dirty="0"/>
                    </a:p>
                  </a:txBody>
                  <a:tcPr/>
                </a:tc>
                <a:tc>
                  <a:txBody>
                    <a:bodyPr/>
                    <a:lstStyle/>
                    <a:p>
                      <a:r>
                        <a:rPr lang="en-US" dirty="0" smtClean="0"/>
                        <a:t>Canada</a:t>
                      </a:r>
                      <a:endParaRPr lang="en-US" dirty="0"/>
                    </a:p>
                  </a:txBody>
                  <a:tcPr/>
                </a:tc>
                <a:tc>
                  <a:txBody>
                    <a:bodyPr/>
                    <a:lstStyle/>
                    <a:p>
                      <a:r>
                        <a:rPr lang="en-US" dirty="0" smtClean="0"/>
                        <a:t>DOD</a:t>
                      </a:r>
                      <a:endParaRPr lang="en-US" dirty="0"/>
                    </a:p>
                  </a:txBody>
                  <a:tcPr/>
                </a:tc>
                <a:tc>
                  <a:txBody>
                    <a:bodyPr/>
                    <a:lstStyle/>
                    <a:p>
                      <a:r>
                        <a:rPr lang="en-US" dirty="0" smtClean="0"/>
                        <a:t>Phase I</a:t>
                      </a:r>
                      <a:endParaRPr lang="en-US" dirty="0"/>
                    </a:p>
                  </a:txBody>
                  <a:tcPr/>
                </a:tc>
              </a:tr>
              <a:tr h="496711">
                <a:tc>
                  <a:txBody>
                    <a:bodyPr/>
                    <a:lstStyle/>
                    <a:p>
                      <a:r>
                        <a:rPr lang="en-US" dirty="0" err="1" smtClean="0"/>
                        <a:t>Zmapp</a:t>
                      </a:r>
                      <a:endParaRPr lang="en-US" dirty="0"/>
                    </a:p>
                  </a:txBody>
                  <a:tcPr/>
                </a:tc>
                <a:tc>
                  <a:txBody>
                    <a:bodyPr/>
                    <a:lstStyle/>
                    <a:p>
                      <a:r>
                        <a:rPr lang="en-US" dirty="0" smtClean="0"/>
                        <a:t>3-MAbs</a:t>
                      </a:r>
                      <a:endParaRPr lang="en-US" dirty="0"/>
                    </a:p>
                  </a:txBody>
                  <a:tcPr/>
                </a:tc>
                <a:tc>
                  <a:txBody>
                    <a:bodyPr/>
                    <a:lstStyle/>
                    <a:p>
                      <a:r>
                        <a:rPr lang="en-US" dirty="0" err="1" smtClean="0"/>
                        <a:t>Mapp</a:t>
                      </a:r>
                      <a:r>
                        <a:rPr lang="en-US" dirty="0" smtClean="0"/>
                        <a:t> </a:t>
                      </a:r>
                      <a:r>
                        <a:rPr lang="en-US" dirty="0" err="1" smtClean="0"/>
                        <a:t>BioPh</a:t>
                      </a:r>
                      <a:r>
                        <a:rPr lang="en-US" dirty="0" smtClean="0"/>
                        <a:t>.</a:t>
                      </a:r>
                      <a:endParaRPr lang="en-US" dirty="0"/>
                    </a:p>
                  </a:txBody>
                  <a:tcPr/>
                </a:tc>
                <a:tc>
                  <a:txBody>
                    <a:bodyPr/>
                    <a:lstStyle/>
                    <a:p>
                      <a:r>
                        <a:rPr lang="en-US" dirty="0" smtClean="0"/>
                        <a:t>U.S.</a:t>
                      </a:r>
                      <a:endParaRPr lang="en-US" dirty="0"/>
                    </a:p>
                  </a:txBody>
                  <a:tcPr/>
                </a:tc>
                <a:tc>
                  <a:txBody>
                    <a:bodyPr/>
                    <a:lstStyle/>
                    <a:p>
                      <a:r>
                        <a:rPr lang="en-US" dirty="0" smtClean="0"/>
                        <a:t>DOD</a:t>
                      </a:r>
                      <a:endParaRPr lang="en-US" dirty="0"/>
                    </a:p>
                  </a:txBody>
                  <a:tcPr/>
                </a:tc>
                <a:tc>
                  <a:txBody>
                    <a:bodyPr/>
                    <a:lstStyle/>
                    <a:p>
                      <a:r>
                        <a:rPr lang="en-US" dirty="0" smtClean="0"/>
                        <a:t>Preclinical*</a:t>
                      </a:r>
                      <a:endParaRPr lang="en-US" dirty="0"/>
                    </a:p>
                  </a:txBody>
                  <a:tcPr/>
                </a:tc>
              </a:tr>
              <a:tr h="496711">
                <a:tc>
                  <a:txBody>
                    <a:bodyPr/>
                    <a:lstStyle/>
                    <a:p>
                      <a:r>
                        <a:rPr lang="en-US" dirty="0" smtClean="0"/>
                        <a:t>Neutral </a:t>
                      </a:r>
                      <a:r>
                        <a:rPr lang="en-US" dirty="0" err="1" smtClean="0"/>
                        <a:t>Aby</a:t>
                      </a:r>
                      <a:endParaRPr lang="en-US" dirty="0"/>
                    </a:p>
                  </a:txBody>
                  <a:tcPr/>
                </a:tc>
                <a:tc>
                  <a:txBody>
                    <a:bodyPr/>
                    <a:lstStyle/>
                    <a:p>
                      <a:r>
                        <a:rPr lang="en-US" dirty="0" smtClean="0"/>
                        <a:t>Ebola Antibodies</a:t>
                      </a:r>
                      <a:endParaRPr lang="en-US" dirty="0"/>
                    </a:p>
                  </a:txBody>
                  <a:tcPr/>
                </a:tc>
                <a:tc>
                  <a:txBody>
                    <a:bodyPr/>
                    <a:lstStyle/>
                    <a:p>
                      <a:r>
                        <a:rPr lang="en-US" dirty="0" smtClean="0"/>
                        <a:t>Scripps RI</a:t>
                      </a:r>
                      <a:endParaRPr lang="en-US" dirty="0"/>
                    </a:p>
                  </a:txBody>
                  <a:tcPr/>
                </a:tc>
                <a:tc>
                  <a:txBody>
                    <a:bodyPr/>
                    <a:lstStyle/>
                    <a:p>
                      <a:r>
                        <a:rPr lang="en-US" dirty="0" smtClean="0"/>
                        <a:t>U.S.</a:t>
                      </a:r>
                      <a:endParaRPr lang="en-US" dirty="0"/>
                    </a:p>
                  </a:txBody>
                  <a:tcPr/>
                </a:tc>
                <a:tc>
                  <a:txBody>
                    <a:bodyPr/>
                    <a:lstStyle/>
                    <a:p>
                      <a:r>
                        <a:rPr lang="en-US" dirty="0" smtClean="0"/>
                        <a:t>USAMRIID</a:t>
                      </a:r>
                      <a:endParaRPr lang="en-US" dirty="0"/>
                    </a:p>
                  </a:txBody>
                  <a:tcPr/>
                </a:tc>
                <a:tc>
                  <a:txBody>
                    <a:bodyPr/>
                    <a:lstStyle/>
                    <a:p>
                      <a:r>
                        <a:rPr lang="en-US" dirty="0" smtClean="0"/>
                        <a:t>Preclinical</a:t>
                      </a:r>
                      <a:endParaRPr lang="en-US" dirty="0"/>
                    </a:p>
                  </a:txBody>
                  <a:tcPr/>
                </a:tc>
              </a:tr>
              <a:tr h="496711">
                <a:tc>
                  <a:txBody>
                    <a:bodyPr/>
                    <a:lstStyle/>
                    <a:p>
                      <a:r>
                        <a:rPr lang="en-US" dirty="0" smtClean="0"/>
                        <a:t>D-peptide</a:t>
                      </a:r>
                      <a:endParaRPr lang="en-US" dirty="0"/>
                    </a:p>
                  </a:txBody>
                  <a:tcPr/>
                </a:tc>
                <a:tc>
                  <a:txBody>
                    <a:bodyPr/>
                    <a:lstStyle/>
                    <a:p>
                      <a:r>
                        <a:rPr lang="en-US" dirty="0" smtClean="0"/>
                        <a:t>Viral Entry inhibitor</a:t>
                      </a:r>
                      <a:endParaRPr lang="en-US" dirty="0"/>
                    </a:p>
                  </a:txBody>
                  <a:tcPr/>
                </a:tc>
                <a:tc>
                  <a:txBody>
                    <a:bodyPr/>
                    <a:lstStyle/>
                    <a:p>
                      <a:r>
                        <a:rPr lang="en-US" dirty="0" err="1" smtClean="0"/>
                        <a:t>Navigen</a:t>
                      </a:r>
                      <a:endParaRPr lang="en-US" dirty="0"/>
                    </a:p>
                  </a:txBody>
                  <a:tcPr/>
                </a:tc>
                <a:tc>
                  <a:txBody>
                    <a:bodyPr/>
                    <a:lstStyle/>
                    <a:p>
                      <a:r>
                        <a:rPr lang="en-US" dirty="0" smtClean="0"/>
                        <a:t>U.S.</a:t>
                      </a:r>
                      <a:endParaRPr lang="en-US" dirty="0"/>
                    </a:p>
                  </a:txBody>
                  <a:tcPr/>
                </a:tc>
                <a:tc>
                  <a:txBody>
                    <a:bodyPr/>
                    <a:lstStyle/>
                    <a:p>
                      <a:r>
                        <a:rPr lang="en-US" dirty="0" smtClean="0"/>
                        <a:t>NIH</a:t>
                      </a:r>
                      <a:endParaRPr lang="en-US" dirty="0"/>
                    </a:p>
                  </a:txBody>
                  <a:tcPr/>
                </a:tc>
                <a:tc>
                  <a:txBody>
                    <a:bodyPr/>
                    <a:lstStyle/>
                    <a:p>
                      <a:r>
                        <a:rPr lang="en-US" dirty="0" smtClean="0"/>
                        <a:t>Preclinical</a:t>
                      </a:r>
                      <a:endParaRPr lang="en-US" dirty="0"/>
                    </a:p>
                  </a:txBody>
                  <a:tcPr/>
                </a:tc>
              </a:tr>
            </a:tbl>
          </a:graphicData>
        </a:graphic>
      </p:graphicFrame>
    </p:spTree>
    <p:extLst>
      <p:ext uri="{BB962C8B-B14F-4D97-AF65-F5344CB8AC3E}">
        <p14:creationId xmlns:p14="http://schemas.microsoft.com/office/powerpoint/2010/main" val="9162187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normAutofit/>
          </a:bodyPr>
          <a:lstStyle/>
          <a:p>
            <a:r>
              <a:rPr lang="en-US" dirty="0" smtClean="0"/>
              <a:t>Ebola Therapeutics in Development, continued</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940248761"/>
              </p:ext>
            </p:extLst>
          </p:nvPr>
        </p:nvGraphicFramePr>
        <p:xfrm>
          <a:off x="202224" y="1398468"/>
          <a:ext cx="8763000" cy="4398106"/>
        </p:xfrm>
        <a:graphic>
          <a:graphicData uri="http://schemas.openxmlformats.org/drawingml/2006/table">
            <a:tbl>
              <a:tblPr firstRow="1" bandRow="1">
                <a:tableStyleId>{5C22544A-7EE6-4342-B048-85BDC9FD1C3A}</a:tableStyleId>
              </a:tblPr>
              <a:tblGrid>
                <a:gridCol w="1143000"/>
                <a:gridCol w="2085474"/>
                <a:gridCol w="1674702"/>
                <a:gridCol w="1066800"/>
                <a:gridCol w="1600200"/>
                <a:gridCol w="1192824"/>
              </a:tblGrid>
              <a:tr h="469533">
                <a:tc>
                  <a:txBody>
                    <a:bodyPr/>
                    <a:lstStyle/>
                    <a:p>
                      <a:r>
                        <a:rPr lang="en-US" dirty="0" smtClean="0"/>
                        <a:t>Drug</a:t>
                      </a:r>
                      <a:endParaRPr lang="en-US" dirty="0"/>
                    </a:p>
                  </a:txBody>
                  <a:tcPr/>
                </a:tc>
                <a:tc>
                  <a:txBody>
                    <a:bodyPr/>
                    <a:lstStyle/>
                    <a:p>
                      <a:r>
                        <a:rPr lang="en-US" dirty="0" smtClean="0"/>
                        <a:t>MOA</a:t>
                      </a:r>
                      <a:endParaRPr lang="en-US" dirty="0"/>
                    </a:p>
                  </a:txBody>
                  <a:tcPr/>
                </a:tc>
                <a:tc>
                  <a:txBody>
                    <a:bodyPr/>
                    <a:lstStyle/>
                    <a:p>
                      <a:r>
                        <a:rPr lang="en-US" dirty="0" smtClean="0"/>
                        <a:t>Company</a:t>
                      </a:r>
                      <a:endParaRPr lang="en-US" dirty="0"/>
                    </a:p>
                  </a:txBody>
                  <a:tcPr/>
                </a:tc>
                <a:tc>
                  <a:txBody>
                    <a:bodyPr/>
                    <a:lstStyle/>
                    <a:p>
                      <a:r>
                        <a:rPr lang="en-US" dirty="0" smtClean="0"/>
                        <a:t>Country</a:t>
                      </a:r>
                      <a:endParaRPr lang="en-US" dirty="0"/>
                    </a:p>
                  </a:txBody>
                  <a:tcPr/>
                </a:tc>
                <a:tc>
                  <a:txBody>
                    <a:bodyPr/>
                    <a:lstStyle/>
                    <a:p>
                      <a:r>
                        <a:rPr lang="en-US" dirty="0" smtClean="0"/>
                        <a:t>Gov’t Fund</a:t>
                      </a:r>
                      <a:endParaRPr lang="en-US" dirty="0"/>
                    </a:p>
                  </a:txBody>
                  <a:tcPr/>
                </a:tc>
                <a:tc>
                  <a:txBody>
                    <a:bodyPr/>
                    <a:lstStyle/>
                    <a:p>
                      <a:r>
                        <a:rPr lang="en-US" dirty="0" smtClean="0"/>
                        <a:t>Status</a:t>
                      </a:r>
                      <a:endParaRPr lang="en-US" dirty="0"/>
                    </a:p>
                  </a:txBody>
                  <a:tcPr/>
                </a:tc>
              </a:tr>
              <a:tr h="469533">
                <a:tc>
                  <a:txBody>
                    <a:bodyPr/>
                    <a:lstStyle/>
                    <a:p>
                      <a:r>
                        <a:rPr lang="en-US" dirty="0" smtClean="0"/>
                        <a:t>1E7-03</a:t>
                      </a:r>
                      <a:endParaRPr lang="en-US" dirty="0"/>
                    </a:p>
                  </a:txBody>
                  <a:tcPr/>
                </a:tc>
                <a:tc>
                  <a:txBody>
                    <a:bodyPr/>
                    <a:lstStyle/>
                    <a:p>
                      <a:r>
                        <a:rPr lang="en-US" dirty="0" smtClean="0"/>
                        <a:t>Broad Spectrum</a:t>
                      </a:r>
                      <a:endParaRPr lang="en-US" dirty="0"/>
                    </a:p>
                  </a:txBody>
                  <a:tcPr/>
                </a:tc>
                <a:tc>
                  <a:txBody>
                    <a:bodyPr/>
                    <a:lstStyle/>
                    <a:p>
                      <a:r>
                        <a:rPr lang="en-US" dirty="0" smtClean="0"/>
                        <a:t>Consortium</a:t>
                      </a:r>
                      <a:endParaRPr lang="en-US" dirty="0"/>
                    </a:p>
                  </a:txBody>
                  <a:tcPr/>
                </a:tc>
                <a:tc>
                  <a:txBody>
                    <a:bodyPr/>
                    <a:lstStyle/>
                    <a:p>
                      <a:r>
                        <a:rPr lang="en-US" dirty="0" smtClean="0"/>
                        <a:t>U.S.</a:t>
                      </a:r>
                      <a:endParaRPr lang="en-US" dirty="0"/>
                    </a:p>
                  </a:txBody>
                  <a:tcPr/>
                </a:tc>
                <a:tc>
                  <a:txBody>
                    <a:bodyPr/>
                    <a:lstStyle/>
                    <a:p>
                      <a:r>
                        <a:rPr lang="en-US" dirty="0" smtClean="0"/>
                        <a:t>DOD, NIH</a:t>
                      </a:r>
                      <a:endParaRPr lang="en-US" dirty="0"/>
                    </a:p>
                  </a:txBody>
                  <a:tcPr/>
                </a:tc>
                <a:tc>
                  <a:txBody>
                    <a:bodyPr/>
                    <a:lstStyle/>
                    <a:p>
                      <a:r>
                        <a:rPr lang="en-US" dirty="0" smtClean="0"/>
                        <a:t>Preclinical</a:t>
                      </a:r>
                      <a:endParaRPr lang="en-US" dirty="0"/>
                    </a:p>
                  </a:txBody>
                  <a:tcPr/>
                </a:tc>
              </a:tr>
              <a:tr h="469533">
                <a:tc>
                  <a:txBody>
                    <a:bodyPr/>
                    <a:lstStyle/>
                    <a:p>
                      <a:r>
                        <a:rPr lang="en-US" dirty="0" smtClean="0"/>
                        <a:t>ARD-5</a:t>
                      </a:r>
                      <a:endParaRPr lang="en-US" dirty="0"/>
                    </a:p>
                  </a:txBody>
                  <a:tcPr/>
                </a:tc>
                <a:tc>
                  <a:txBody>
                    <a:bodyPr/>
                    <a:lstStyle/>
                    <a:p>
                      <a:r>
                        <a:rPr lang="en-US" dirty="0" smtClean="0"/>
                        <a:t>GP-Entry Inhibitor</a:t>
                      </a:r>
                      <a:endParaRPr lang="en-US" dirty="0"/>
                    </a:p>
                  </a:txBody>
                  <a:tcPr/>
                </a:tc>
                <a:tc>
                  <a:txBody>
                    <a:bodyPr/>
                    <a:lstStyle/>
                    <a:p>
                      <a:r>
                        <a:rPr lang="en-US" dirty="0" smtClean="0"/>
                        <a:t>Univ. Iowa</a:t>
                      </a:r>
                      <a:endParaRPr lang="en-US" dirty="0"/>
                    </a:p>
                  </a:txBody>
                  <a:tcPr/>
                </a:tc>
                <a:tc>
                  <a:txBody>
                    <a:bodyPr/>
                    <a:lstStyle/>
                    <a:p>
                      <a:r>
                        <a:rPr lang="en-US" dirty="0" smtClean="0"/>
                        <a:t>U.S.</a:t>
                      </a:r>
                      <a:endParaRPr lang="en-US" dirty="0"/>
                    </a:p>
                  </a:txBody>
                  <a:tcPr/>
                </a:tc>
                <a:tc>
                  <a:txBody>
                    <a:bodyPr/>
                    <a:lstStyle/>
                    <a:p>
                      <a:r>
                        <a:rPr lang="en-US" dirty="0" smtClean="0"/>
                        <a:t>NIH</a:t>
                      </a:r>
                      <a:endParaRPr lang="en-US" dirty="0"/>
                    </a:p>
                  </a:txBody>
                  <a:tcPr/>
                </a:tc>
                <a:tc>
                  <a:txBody>
                    <a:bodyPr/>
                    <a:lstStyle/>
                    <a:p>
                      <a:r>
                        <a:rPr lang="en-US" dirty="0" smtClean="0"/>
                        <a:t>Preclinical</a:t>
                      </a:r>
                      <a:endParaRPr lang="en-US" dirty="0"/>
                    </a:p>
                  </a:txBody>
                  <a:tcPr/>
                </a:tc>
              </a:tr>
              <a:tr h="469533">
                <a:tc>
                  <a:txBody>
                    <a:bodyPr/>
                    <a:lstStyle/>
                    <a:p>
                      <a:r>
                        <a:rPr lang="en-US" dirty="0" smtClean="0"/>
                        <a:t>Comp 7</a:t>
                      </a:r>
                      <a:endParaRPr lang="en-US" dirty="0"/>
                    </a:p>
                  </a:txBody>
                  <a:tcPr/>
                </a:tc>
                <a:tc>
                  <a:txBody>
                    <a:bodyPr/>
                    <a:lstStyle/>
                    <a:p>
                      <a:r>
                        <a:rPr lang="en-US" dirty="0" smtClean="0"/>
                        <a:t>Entry inhibitors</a:t>
                      </a:r>
                      <a:endParaRPr lang="en-US" dirty="0"/>
                    </a:p>
                  </a:txBody>
                  <a:tcPr/>
                </a:tc>
                <a:tc>
                  <a:txBody>
                    <a:bodyPr/>
                    <a:lstStyle/>
                    <a:p>
                      <a:r>
                        <a:rPr lang="en-US" dirty="0" err="1" smtClean="0"/>
                        <a:t>Microbiotix</a:t>
                      </a:r>
                      <a:endParaRPr lang="en-US" dirty="0"/>
                    </a:p>
                  </a:txBody>
                  <a:tcPr/>
                </a:tc>
                <a:tc>
                  <a:txBody>
                    <a:bodyPr/>
                    <a:lstStyle/>
                    <a:p>
                      <a:r>
                        <a:rPr lang="en-US" dirty="0" smtClean="0"/>
                        <a:t>U.S.</a:t>
                      </a:r>
                      <a:endParaRPr lang="en-US" dirty="0"/>
                    </a:p>
                  </a:txBody>
                  <a:tcPr/>
                </a:tc>
                <a:tc>
                  <a:txBody>
                    <a:bodyPr/>
                    <a:lstStyle/>
                    <a:p>
                      <a:r>
                        <a:rPr lang="en-US" dirty="0" smtClean="0"/>
                        <a:t>NIH/USAMRIID</a:t>
                      </a:r>
                      <a:endParaRPr lang="en-US" dirty="0"/>
                    </a:p>
                  </a:txBody>
                  <a:tcPr/>
                </a:tc>
                <a:tc>
                  <a:txBody>
                    <a:bodyPr/>
                    <a:lstStyle/>
                    <a:p>
                      <a:r>
                        <a:rPr lang="en-US" dirty="0" smtClean="0"/>
                        <a:t>Preclinical</a:t>
                      </a:r>
                      <a:endParaRPr lang="en-US" dirty="0"/>
                    </a:p>
                  </a:txBody>
                  <a:tcPr/>
                </a:tc>
              </a:tr>
              <a:tr h="599734">
                <a:tc>
                  <a:txBody>
                    <a:bodyPr/>
                    <a:lstStyle/>
                    <a:p>
                      <a:r>
                        <a:rPr lang="en-US" dirty="0" smtClean="0"/>
                        <a:t>NPC1</a:t>
                      </a:r>
                      <a:endParaRPr lang="en-US" dirty="0"/>
                    </a:p>
                  </a:txBody>
                  <a:tcPr/>
                </a:tc>
                <a:tc>
                  <a:txBody>
                    <a:bodyPr/>
                    <a:lstStyle/>
                    <a:p>
                      <a:r>
                        <a:rPr lang="en-US" dirty="0" smtClean="0"/>
                        <a:t>Viral Entry</a:t>
                      </a:r>
                      <a:endParaRPr lang="en-US" dirty="0"/>
                    </a:p>
                  </a:txBody>
                  <a:tcPr/>
                </a:tc>
                <a:tc>
                  <a:txBody>
                    <a:bodyPr/>
                    <a:lstStyle/>
                    <a:p>
                      <a:r>
                        <a:rPr lang="en-US" dirty="0" smtClean="0"/>
                        <a:t>Harvard</a:t>
                      </a:r>
                      <a:endParaRPr lang="en-US" dirty="0"/>
                    </a:p>
                  </a:txBody>
                  <a:tcPr/>
                </a:tc>
                <a:tc>
                  <a:txBody>
                    <a:bodyPr/>
                    <a:lstStyle/>
                    <a:p>
                      <a:r>
                        <a:rPr lang="en-US" dirty="0" smtClean="0"/>
                        <a:t>U.S.</a:t>
                      </a:r>
                      <a:endParaRPr lang="en-US" dirty="0"/>
                    </a:p>
                  </a:txBody>
                  <a:tcPr/>
                </a:tc>
                <a:tc>
                  <a:txBody>
                    <a:bodyPr/>
                    <a:lstStyle/>
                    <a:p>
                      <a:endParaRPr lang="en-US" dirty="0"/>
                    </a:p>
                  </a:txBody>
                  <a:tcPr/>
                </a:tc>
                <a:tc>
                  <a:txBody>
                    <a:bodyPr/>
                    <a:lstStyle/>
                    <a:p>
                      <a:r>
                        <a:rPr lang="en-US" dirty="0" smtClean="0"/>
                        <a:t>Preclinical</a:t>
                      </a:r>
                      <a:endParaRPr lang="en-US" dirty="0"/>
                    </a:p>
                  </a:txBody>
                  <a:tcPr/>
                </a:tc>
              </a:tr>
              <a:tr h="599734">
                <a:tc>
                  <a:txBody>
                    <a:bodyPr/>
                    <a:lstStyle/>
                    <a:p>
                      <a:r>
                        <a:rPr lang="en-US" dirty="0" err="1" smtClean="0"/>
                        <a:t>Sm</a:t>
                      </a:r>
                      <a:r>
                        <a:rPr lang="en-US" dirty="0" smtClean="0"/>
                        <a:t> Molecule</a:t>
                      </a:r>
                      <a:endParaRPr lang="en-US" dirty="0"/>
                    </a:p>
                  </a:txBody>
                  <a:tcPr/>
                </a:tc>
                <a:tc>
                  <a:txBody>
                    <a:bodyPr/>
                    <a:lstStyle/>
                    <a:p>
                      <a:r>
                        <a:rPr lang="en-US" dirty="0" smtClean="0"/>
                        <a:t>Assembly Inhibitor</a:t>
                      </a:r>
                      <a:endParaRPr lang="en-US" dirty="0"/>
                    </a:p>
                  </a:txBody>
                  <a:tcPr/>
                </a:tc>
                <a:tc>
                  <a:txBody>
                    <a:bodyPr/>
                    <a:lstStyle/>
                    <a:p>
                      <a:r>
                        <a:rPr lang="en-US" dirty="0" err="1" smtClean="0"/>
                        <a:t>Prosetta</a:t>
                      </a:r>
                      <a:endParaRPr lang="en-US" dirty="0"/>
                    </a:p>
                  </a:txBody>
                  <a:tcPr/>
                </a:tc>
                <a:tc>
                  <a:txBody>
                    <a:bodyPr/>
                    <a:lstStyle/>
                    <a:p>
                      <a:r>
                        <a:rPr lang="en-US" dirty="0" smtClean="0"/>
                        <a:t>U.S.</a:t>
                      </a:r>
                      <a:endParaRPr lang="en-US" dirty="0"/>
                    </a:p>
                  </a:txBody>
                  <a:tcPr/>
                </a:tc>
                <a:tc>
                  <a:txBody>
                    <a:bodyPr/>
                    <a:lstStyle/>
                    <a:p>
                      <a:endParaRPr lang="en-US" dirty="0"/>
                    </a:p>
                  </a:txBody>
                  <a:tcPr/>
                </a:tc>
                <a:tc>
                  <a:txBody>
                    <a:bodyPr/>
                    <a:lstStyle/>
                    <a:p>
                      <a:r>
                        <a:rPr lang="en-US" dirty="0" smtClean="0"/>
                        <a:t>Preclinical</a:t>
                      </a:r>
                      <a:endParaRPr lang="en-US" dirty="0"/>
                    </a:p>
                  </a:txBody>
                  <a:tcPr/>
                </a:tc>
              </a:tr>
              <a:tr h="599734">
                <a:tc>
                  <a:txBody>
                    <a:bodyPr/>
                    <a:lstStyle/>
                    <a:p>
                      <a:r>
                        <a:rPr lang="en-US" dirty="0" smtClean="0"/>
                        <a:t>MVA-BN Filo</a:t>
                      </a:r>
                      <a:endParaRPr lang="en-US" dirty="0"/>
                    </a:p>
                  </a:txBody>
                  <a:tcPr/>
                </a:tc>
                <a:tc>
                  <a:txBody>
                    <a:bodyPr/>
                    <a:lstStyle/>
                    <a:p>
                      <a:r>
                        <a:rPr lang="en-US" dirty="0" smtClean="0"/>
                        <a:t>MVA-vaccine</a:t>
                      </a:r>
                      <a:endParaRPr lang="en-US" dirty="0"/>
                    </a:p>
                  </a:txBody>
                  <a:tcPr/>
                </a:tc>
                <a:tc>
                  <a:txBody>
                    <a:bodyPr/>
                    <a:lstStyle/>
                    <a:p>
                      <a:r>
                        <a:rPr lang="en-US" dirty="0" smtClean="0"/>
                        <a:t>Bavarian Nordic A/S</a:t>
                      </a:r>
                      <a:endParaRPr lang="en-US" dirty="0"/>
                    </a:p>
                  </a:txBody>
                  <a:tcPr/>
                </a:tc>
                <a:tc>
                  <a:txBody>
                    <a:bodyPr/>
                    <a:lstStyle/>
                    <a:p>
                      <a:r>
                        <a:rPr lang="en-US" dirty="0" smtClean="0"/>
                        <a:t>Denmark</a:t>
                      </a:r>
                      <a:endParaRPr lang="en-US" dirty="0"/>
                    </a:p>
                  </a:txBody>
                  <a:tcPr/>
                </a:tc>
                <a:tc>
                  <a:txBody>
                    <a:bodyPr/>
                    <a:lstStyle/>
                    <a:p>
                      <a:endParaRPr lang="en-US" dirty="0"/>
                    </a:p>
                  </a:txBody>
                  <a:tcPr/>
                </a:tc>
                <a:tc>
                  <a:txBody>
                    <a:bodyPr/>
                    <a:lstStyle/>
                    <a:p>
                      <a:r>
                        <a:rPr lang="en-US" dirty="0" smtClean="0"/>
                        <a:t>Preclinical</a:t>
                      </a:r>
                      <a:endParaRPr lang="en-US" dirty="0"/>
                    </a:p>
                  </a:txBody>
                  <a:tcPr/>
                </a:tc>
              </a:tr>
              <a:tr h="599734">
                <a:tc>
                  <a:txBody>
                    <a:bodyPr/>
                    <a:lstStyle/>
                    <a:p>
                      <a:r>
                        <a:rPr lang="en-US" dirty="0" err="1" smtClean="0"/>
                        <a:t>Sm</a:t>
                      </a:r>
                      <a:r>
                        <a:rPr lang="en-US" dirty="0" smtClean="0"/>
                        <a:t> Molecule</a:t>
                      </a:r>
                      <a:endParaRPr lang="en-US" dirty="0"/>
                    </a:p>
                  </a:txBody>
                  <a:tcPr/>
                </a:tc>
                <a:tc>
                  <a:txBody>
                    <a:bodyPr/>
                    <a:lstStyle/>
                    <a:p>
                      <a:r>
                        <a:rPr lang="en-US" dirty="0" smtClean="0"/>
                        <a:t>Viral Entry inhibitor</a:t>
                      </a:r>
                      <a:endParaRPr lang="en-US" dirty="0"/>
                    </a:p>
                  </a:txBody>
                  <a:tcPr/>
                </a:tc>
                <a:tc>
                  <a:txBody>
                    <a:bodyPr/>
                    <a:lstStyle/>
                    <a:p>
                      <a:r>
                        <a:rPr lang="en-US" dirty="0" err="1" smtClean="0"/>
                        <a:t>Siga</a:t>
                      </a:r>
                      <a:endParaRPr lang="en-US" dirty="0"/>
                    </a:p>
                  </a:txBody>
                  <a:tcPr/>
                </a:tc>
                <a:tc>
                  <a:txBody>
                    <a:bodyPr/>
                    <a:lstStyle/>
                    <a:p>
                      <a:r>
                        <a:rPr lang="en-US" dirty="0" smtClean="0"/>
                        <a:t>U.S.</a:t>
                      </a:r>
                      <a:endParaRPr lang="en-US" dirty="0"/>
                    </a:p>
                  </a:txBody>
                  <a:tcPr/>
                </a:tc>
                <a:tc>
                  <a:txBody>
                    <a:bodyPr/>
                    <a:lstStyle/>
                    <a:p>
                      <a:r>
                        <a:rPr lang="en-US" dirty="0" smtClean="0"/>
                        <a:t>NIH/DOD</a:t>
                      </a:r>
                      <a:endParaRPr lang="en-US" dirty="0"/>
                    </a:p>
                  </a:txBody>
                  <a:tcPr/>
                </a:tc>
                <a:tc>
                  <a:txBody>
                    <a:bodyPr/>
                    <a:lstStyle/>
                    <a:p>
                      <a:r>
                        <a:rPr lang="en-US" dirty="0" smtClean="0"/>
                        <a:t>Discovery</a:t>
                      </a:r>
                      <a:endParaRPr lang="en-US" dirty="0"/>
                    </a:p>
                  </a:txBody>
                  <a:tcPr/>
                </a:tc>
              </a:tr>
            </a:tbl>
          </a:graphicData>
        </a:graphic>
      </p:graphicFrame>
    </p:spTree>
    <p:extLst>
      <p:ext uri="{BB962C8B-B14F-4D97-AF65-F5344CB8AC3E}">
        <p14:creationId xmlns:p14="http://schemas.microsoft.com/office/powerpoint/2010/main" val="40986469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RAPID RESPONSE PLATFORM</a:t>
            </a:r>
            <a:endParaRPr lang="en-US" dirty="0"/>
          </a:p>
        </p:txBody>
      </p:sp>
      <p:sp>
        <p:nvSpPr>
          <p:cNvPr id="3" name="Content Placeholder 2"/>
          <p:cNvSpPr>
            <a:spLocks noGrp="1"/>
          </p:cNvSpPr>
          <p:nvPr>
            <p:ph idx="1"/>
          </p:nvPr>
        </p:nvSpPr>
        <p:spPr>
          <a:xfrm>
            <a:off x="2102781" y="1562100"/>
            <a:ext cx="6248400" cy="685800"/>
          </a:xfrm>
        </p:spPr>
        <p:txBody>
          <a:bodyPr>
            <a:noAutofit/>
          </a:bodyPr>
          <a:lstStyle/>
          <a:p>
            <a:pPr marL="0" indent="4763" algn="just">
              <a:buNone/>
            </a:pPr>
            <a:r>
              <a:rPr lang="en-US" sz="1400" i="1" dirty="0" smtClean="0"/>
              <a:t>“In spring 2009, the H1N1 virus was first identified in a Department of Defense test program in Southern California. It was genetically mapped, and a candidate antiviral drug was designed and produced within two weeks. This was a demonstration of the technologies that will be required for developing and producing medical countermeasures in the years ahead”</a:t>
            </a:r>
          </a:p>
          <a:p>
            <a:pPr marL="0" indent="4763">
              <a:spcBef>
                <a:spcPts val="0"/>
              </a:spcBef>
              <a:buNone/>
            </a:pPr>
            <a:r>
              <a:rPr lang="en-US" sz="1400" i="1" dirty="0" smtClean="0">
                <a:solidFill>
                  <a:schemeClr val="bg1">
                    <a:lumMod val="50000"/>
                  </a:schemeClr>
                </a:solidFill>
              </a:rPr>
              <a:t>WMD Terrorism Research Center’s Bio-Response Report Card, Oct 2011</a:t>
            </a:r>
          </a:p>
        </p:txBody>
      </p:sp>
      <p:pic>
        <p:nvPicPr>
          <p:cNvPr id="4" name="Picture 2" descr="[image%255B2%255D.png]"/>
          <p:cNvPicPr>
            <a:picLocks noChangeAspect="1" noChangeArrowheads="1"/>
          </p:cNvPicPr>
          <p:nvPr/>
        </p:nvPicPr>
        <p:blipFill>
          <a:blip r:embed="rId3" cstate="print"/>
          <a:srcRect/>
          <a:stretch>
            <a:fillRect/>
          </a:stretch>
        </p:blipFill>
        <p:spPr bwMode="auto">
          <a:xfrm>
            <a:off x="600211" y="3006250"/>
            <a:ext cx="1152389" cy="1489550"/>
          </a:xfrm>
          <a:prstGeom prst="rect">
            <a:avLst/>
          </a:prstGeom>
          <a:noFill/>
          <a:effectLst>
            <a:outerShdw blurRad="50800" dist="38100" dir="2700000" algn="tl" rotWithShape="0">
              <a:prstClr val="black">
                <a:alpha val="40000"/>
              </a:prstClr>
            </a:outerShdw>
          </a:effectLst>
        </p:spPr>
      </p:pic>
      <p:pic>
        <p:nvPicPr>
          <p:cNvPr id="3073" name="Picture 1" descr="http://tmt-cbdefense.org/rsc/img/thumbnails/Newsletter-201202-February.JPG"/>
          <p:cNvPicPr>
            <a:picLocks noChangeAspect="1" noChangeArrowheads="1"/>
          </p:cNvPicPr>
          <p:nvPr/>
        </p:nvPicPr>
        <p:blipFill>
          <a:blip r:embed="rId4" cstate="print"/>
          <a:srcRect/>
          <a:stretch>
            <a:fillRect/>
          </a:stretch>
        </p:blipFill>
        <p:spPr bwMode="auto">
          <a:xfrm>
            <a:off x="544286" y="4519168"/>
            <a:ext cx="1219200" cy="1576832"/>
          </a:xfrm>
          <a:prstGeom prst="rect">
            <a:avLst/>
          </a:prstGeom>
          <a:noFill/>
          <a:effectLst>
            <a:outerShdw blurRad="50800" dist="38100" dir="2700000" algn="tl" rotWithShape="0">
              <a:prstClr val="black">
                <a:alpha val="40000"/>
              </a:prstClr>
            </a:outerShdw>
          </a:effectLst>
        </p:spPr>
      </p:pic>
      <p:sp>
        <p:nvSpPr>
          <p:cNvPr id="9" name="TextBox 8"/>
          <p:cNvSpPr txBox="1"/>
          <p:nvPr/>
        </p:nvSpPr>
        <p:spPr>
          <a:xfrm>
            <a:off x="2115312" y="4648200"/>
            <a:ext cx="6099048" cy="1384995"/>
          </a:xfrm>
          <a:prstGeom prst="rect">
            <a:avLst/>
          </a:prstGeom>
          <a:noFill/>
        </p:spPr>
        <p:txBody>
          <a:bodyPr wrap="square" rtlCol="0">
            <a:spAutoFit/>
          </a:bodyPr>
          <a:lstStyle/>
          <a:p>
            <a:pPr algn="just"/>
            <a:r>
              <a:rPr lang="en-US" sz="1400" i="1" dirty="0" smtClean="0">
                <a:latin typeface="+mj-lt"/>
                <a:cs typeface="Calibri"/>
              </a:rPr>
              <a:t>“</a:t>
            </a:r>
            <a:r>
              <a:rPr lang="en-US" sz="1400" i="1" dirty="0" smtClean="0">
                <a:latin typeface="+mj-lt"/>
              </a:rPr>
              <a:t>We have supported several successful rapid-response integration exercises that demonstrated the capability to respond to real world emerging infectious diseases and </a:t>
            </a:r>
            <a:r>
              <a:rPr lang="en-US" sz="1400" i="1" dirty="0" err="1" smtClean="0">
                <a:latin typeface="+mj-lt"/>
              </a:rPr>
              <a:t>biothreats</a:t>
            </a:r>
            <a:r>
              <a:rPr lang="en-US" sz="1400" i="1" dirty="0" smtClean="0">
                <a:latin typeface="+mj-lt"/>
              </a:rPr>
              <a:t> by rapidly identifying the threat, designing and producing therapeutic candidates against the threat, and then evaluating the preclinical efficacy of therapeutic candidates—all within a matter of days.</a:t>
            </a:r>
            <a:r>
              <a:rPr lang="en-US" sz="1400" b="1" i="1" dirty="0" smtClean="0">
                <a:latin typeface="+mj-lt"/>
              </a:rPr>
              <a:t> </a:t>
            </a:r>
            <a:r>
              <a:rPr lang="en-US" sz="1400" i="1" dirty="0" smtClean="0">
                <a:latin typeface="+mj-lt"/>
                <a:cs typeface="Calibri"/>
              </a:rPr>
              <a:t>” </a:t>
            </a:r>
          </a:p>
          <a:p>
            <a:r>
              <a:rPr lang="en-US" sz="1400" i="1" dirty="0" smtClean="0">
                <a:solidFill>
                  <a:schemeClr val="bg1">
                    <a:lumMod val="50000"/>
                  </a:schemeClr>
                </a:solidFill>
                <a:latin typeface="+mj-lt"/>
                <a:cs typeface="Calibri"/>
              </a:rPr>
              <a:t>JPM-TMT Quarterly Newsletter, Volume 1, Issue 1, February 2012</a:t>
            </a:r>
            <a:endParaRPr lang="en-US" sz="1400" i="1" dirty="0">
              <a:latin typeface="+mj-lt"/>
              <a:cs typeface="Calibri"/>
            </a:endParaRPr>
          </a:p>
        </p:txBody>
      </p:sp>
      <p:pic>
        <p:nvPicPr>
          <p:cNvPr id="72706" name="Picture 2" descr="2012 PHEMCE Strategy Cover">
            <a:hlinkClick r:id="rId5"/>
          </p:cNvPr>
          <p:cNvPicPr>
            <a:picLocks noChangeAspect="1" noChangeArrowheads="1"/>
          </p:cNvPicPr>
          <p:nvPr/>
        </p:nvPicPr>
        <p:blipFill>
          <a:blip r:embed="rId6" cstate="print"/>
          <a:srcRect/>
          <a:stretch>
            <a:fillRect/>
          </a:stretch>
        </p:blipFill>
        <p:spPr bwMode="auto">
          <a:xfrm>
            <a:off x="587829" y="1524000"/>
            <a:ext cx="1219199" cy="1447800"/>
          </a:xfrm>
          <a:prstGeom prst="rect">
            <a:avLst/>
          </a:prstGeom>
          <a:noFill/>
        </p:spPr>
      </p:pic>
      <p:sp>
        <p:nvSpPr>
          <p:cNvPr id="8" name="Content Placeholder 2"/>
          <p:cNvSpPr txBox="1">
            <a:spLocks/>
          </p:cNvSpPr>
          <p:nvPr/>
        </p:nvSpPr>
        <p:spPr>
          <a:xfrm>
            <a:off x="2057397" y="3179525"/>
            <a:ext cx="6096001" cy="1143000"/>
          </a:xfrm>
          <a:prstGeom prst="rect">
            <a:avLst/>
          </a:prstGeom>
        </p:spPr>
        <p:txBody>
          <a:bodyPr vert="horz" lIns="91440" tIns="45720" rIns="91440" bIns="45720" rtlCol="0">
            <a:noAutofit/>
          </a:bodyPr>
          <a:lstStyle/>
          <a:p>
            <a:r>
              <a:rPr kumimoji="0" lang="en-US" sz="1400" b="0" i="1" u="none" strike="noStrike" kern="1200" cap="none" spc="0" normalizeH="0" baseline="0" noProof="0" dirty="0" smtClean="0">
                <a:ln>
                  <a:noFill/>
                </a:ln>
                <a:solidFill>
                  <a:schemeClr val="tx1"/>
                </a:solidFill>
                <a:effectLst/>
                <a:uLnTx/>
                <a:uFillTx/>
                <a:latin typeface="+mj-lt"/>
                <a:ea typeface="Segoe UI" pitchFamily="34" charset="0"/>
                <a:cs typeface="Calibri" pitchFamily="34" charset="0"/>
              </a:rPr>
              <a:t>“</a:t>
            </a:r>
            <a:r>
              <a:rPr lang="en-US" sz="1400" i="1" dirty="0" smtClean="0">
                <a:latin typeface="+mj-lt"/>
              </a:rPr>
              <a:t>The United States must have the nimble, flexible capability to produce and effectively utilize medical countermeasures</a:t>
            </a:r>
            <a:r>
              <a:rPr lang="en-US" sz="1400" i="1" baseline="30000" dirty="0" smtClean="0">
                <a:latin typeface="+mj-lt"/>
              </a:rPr>
              <a:t> </a:t>
            </a:r>
            <a:r>
              <a:rPr lang="en-US" sz="1400" i="1" dirty="0" smtClean="0">
                <a:latin typeface="+mj-lt"/>
              </a:rPr>
              <a:t>in the face of any attack or threat whether known or unknown – novel or reemerging – natural or intentional. </a:t>
            </a:r>
            <a:r>
              <a:rPr kumimoji="0" lang="en-US" sz="1400" b="0" i="1" u="none" strike="noStrike" kern="1200" cap="none" spc="0" normalizeH="0" baseline="0" noProof="0" dirty="0" smtClean="0">
                <a:ln>
                  <a:noFill/>
                </a:ln>
                <a:solidFill>
                  <a:schemeClr val="tx1"/>
                </a:solidFill>
                <a:effectLst/>
                <a:uLnTx/>
                <a:uFillTx/>
                <a:latin typeface="+mj-lt"/>
                <a:ea typeface="Segoe UI" pitchFamily="34" charset="0"/>
                <a:cs typeface="Calibri" pitchFamily="34" charset="0"/>
              </a:rPr>
              <a:t>”</a:t>
            </a:r>
          </a:p>
          <a:p>
            <a:pPr marL="0" marR="0" lvl="0" indent="4763" algn="l" defTabSz="914400" rtl="0" eaLnBrk="1" fontAlgn="auto" latinLnBrk="0" hangingPunct="1">
              <a:lnSpc>
                <a:spcPct val="100000"/>
              </a:lnSpc>
              <a:spcBef>
                <a:spcPts val="0"/>
              </a:spcBef>
              <a:spcAft>
                <a:spcPts val="0"/>
              </a:spcAft>
              <a:buClr>
                <a:schemeClr val="bg2">
                  <a:lumMod val="50000"/>
                </a:schemeClr>
              </a:buClr>
              <a:buSzPct val="80000"/>
              <a:buFont typeface="Wingdings 2" pitchFamily="18" charset="2"/>
              <a:buNone/>
              <a:tabLst/>
              <a:defRPr/>
            </a:pPr>
            <a:r>
              <a:rPr kumimoji="0" lang="en-US" sz="1400" b="0" i="1" u="none" strike="noStrike" kern="1200" cap="none" spc="0" normalizeH="0" baseline="0" noProof="0" dirty="0" smtClean="0">
                <a:ln>
                  <a:noFill/>
                </a:ln>
                <a:solidFill>
                  <a:schemeClr val="bg1">
                    <a:lumMod val="50000"/>
                  </a:schemeClr>
                </a:solidFill>
                <a:effectLst/>
                <a:uLnTx/>
                <a:uFillTx/>
                <a:latin typeface="+mj-lt"/>
                <a:ea typeface="Segoe UI" pitchFamily="34" charset="0"/>
                <a:cs typeface="Calibri" pitchFamily="34" charset="0"/>
              </a:rPr>
              <a:t>HHS PHEMCE Strategy, 2012; HHS PHEMCE Review, 2010</a:t>
            </a:r>
          </a:p>
        </p:txBody>
      </p:sp>
    </p:spTree>
    <p:extLst>
      <p:ext uri="{BB962C8B-B14F-4D97-AF65-F5344CB8AC3E}">
        <p14:creationId xmlns:p14="http://schemas.microsoft.com/office/powerpoint/2010/main" val="32766401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6564" y="1995732"/>
            <a:ext cx="5250873" cy="3810000"/>
          </a:xfrm>
        </p:spPr>
      </p:pic>
      <p:sp>
        <p:nvSpPr>
          <p:cNvPr id="6" name="TextBox 5"/>
          <p:cNvSpPr txBox="1"/>
          <p:nvPr/>
        </p:nvSpPr>
        <p:spPr>
          <a:xfrm>
            <a:off x="533400" y="1524000"/>
            <a:ext cx="8077200" cy="276999"/>
          </a:xfrm>
          <a:prstGeom prst="rect">
            <a:avLst/>
          </a:prstGeom>
          <a:noFill/>
        </p:spPr>
        <p:txBody>
          <a:bodyPr wrap="square" rtlCol="0">
            <a:spAutoFit/>
          </a:bodyPr>
          <a:lstStyle/>
          <a:p>
            <a:r>
              <a:rPr lang="en-US" sz="1200" dirty="0" smtClean="0"/>
              <a:t>PMO= </a:t>
            </a:r>
            <a:r>
              <a:rPr lang="en-US" sz="1200" dirty="0" err="1" smtClean="0"/>
              <a:t>Phosphorodiamidate</a:t>
            </a:r>
            <a:r>
              <a:rPr lang="en-US" sz="1200" dirty="0" smtClean="0"/>
              <a:t> </a:t>
            </a:r>
            <a:r>
              <a:rPr lang="en-US" sz="1200" dirty="0" err="1" smtClean="0"/>
              <a:t>Morpholino</a:t>
            </a:r>
            <a:r>
              <a:rPr lang="en-US" sz="1200" dirty="0" smtClean="0"/>
              <a:t> Oligomer 		RNA= Ribonucleic Acid</a:t>
            </a:r>
            <a:endParaRPr lang="en-US" sz="1200" dirty="0"/>
          </a:p>
        </p:txBody>
      </p:sp>
      <p:sp>
        <p:nvSpPr>
          <p:cNvPr id="7" name="Rectangle 6"/>
          <p:cNvSpPr/>
          <p:nvPr/>
        </p:nvSpPr>
        <p:spPr>
          <a:xfrm>
            <a:off x="1524000" y="5638800"/>
            <a:ext cx="6096000" cy="646331"/>
          </a:xfrm>
          <a:prstGeom prst="rect">
            <a:avLst/>
          </a:prstGeom>
        </p:spPr>
        <p:txBody>
          <a:bodyPr wrap="square">
            <a:spAutoFit/>
          </a:bodyPr>
          <a:lstStyle/>
          <a:p>
            <a:endParaRPr lang="en-US" dirty="0"/>
          </a:p>
          <a:p>
            <a:r>
              <a:rPr lang="en-US" dirty="0"/>
              <a:t>Base: Adenine (A), Guanine (G), Cytosine (C), Thymine (T)	</a:t>
            </a:r>
          </a:p>
        </p:txBody>
      </p:sp>
    </p:spTree>
    <p:extLst>
      <p:ext uri="{BB962C8B-B14F-4D97-AF65-F5344CB8AC3E}">
        <p14:creationId xmlns:p14="http://schemas.microsoft.com/office/powerpoint/2010/main" val="7140519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Unprecedented developmental timeline for real world threats</a:t>
            </a:r>
            <a:endParaRPr lang="en-US" dirty="0"/>
          </a:p>
        </p:txBody>
      </p:sp>
      <p:graphicFrame>
        <p:nvGraphicFramePr>
          <p:cNvPr id="5" name="Table 4"/>
          <p:cNvGraphicFramePr>
            <a:graphicFrameLocks noGrp="1"/>
          </p:cNvGraphicFramePr>
          <p:nvPr/>
        </p:nvGraphicFramePr>
        <p:xfrm>
          <a:off x="381000" y="2648966"/>
          <a:ext cx="8382000" cy="4152900"/>
        </p:xfrm>
        <a:graphic>
          <a:graphicData uri="http://schemas.openxmlformats.org/drawingml/2006/table">
            <a:tbl>
              <a:tblPr firstRow="1" bandRow="1">
                <a:tableStyleId>{5C22544A-7EE6-4342-B048-85BDC9FD1C3A}</a:tableStyleId>
              </a:tblPr>
              <a:tblGrid>
                <a:gridCol w="1295400"/>
                <a:gridCol w="2057400"/>
                <a:gridCol w="2133600"/>
                <a:gridCol w="2895600"/>
              </a:tblGrid>
              <a:tr h="381000">
                <a:tc>
                  <a:txBody>
                    <a:bodyPr/>
                    <a:lstStyle/>
                    <a:p>
                      <a:pPr algn="ctr"/>
                      <a:r>
                        <a:rPr lang="en-US" sz="1600" dirty="0" smtClean="0">
                          <a:solidFill>
                            <a:schemeClr val="bg1"/>
                          </a:solidFill>
                        </a:rPr>
                        <a:t>Threat</a:t>
                      </a:r>
                      <a:endParaRPr lang="en-US" sz="1600" dirty="0">
                        <a:solidFill>
                          <a:schemeClr val="bg1"/>
                        </a:solidFill>
                      </a:endParaRPr>
                    </a:p>
                  </a:txBody>
                  <a:tcPr/>
                </a:tc>
                <a:tc>
                  <a:txBody>
                    <a:bodyPr/>
                    <a:lstStyle/>
                    <a:p>
                      <a:pPr algn="ctr"/>
                      <a:r>
                        <a:rPr lang="en-US" sz="1600" dirty="0" smtClean="0">
                          <a:solidFill>
                            <a:schemeClr val="bg1"/>
                          </a:solidFill>
                        </a:rPr>
                        <a:t>Setting</a:t>
                      </a:r>
                      <a:endParaRPr lang="en-US" sz="1600" dirty="0">
                        <a:solidFill>
                          <a:schemeClr val="bg1"/>
                        </a:solidFill>
                      </a:endParaRPr>
                    </a:p>
                  </a:txBody>
                  <a:tcPr/>
                </a:tc>
                <a:tc>
                  <a:txBody>
                    <a:bodyPr/>
                    <a:lstStyle/>
                    <a:p>
                      <a:pPr algn="ctr"/>
                      <a:r>
                        <a:rPr lang="en-US" sz="1600" dirty="0" smtClean="0">
                          <a:solidFill>
                            <a:schemeClr val="bg1"/>
                          </a:solidFill>
                        </a:rPr>
                        <a:t>Response</a:t>
                      </a:r>
                      <a:endParaRPr lang="en-US" sz="1600" dirty="0">
                        <a:solidFill>
                          <a:schemeClr val="bg1"/>
                        </a:solidFill>
                      </a:endParaRPr>
                    </a:p>
                  </a:txBody>
                  <a:tcPr/>
                </a:tc>
                <a:tc>
                  <a:txBody>
                    <a:bodyPr/>
                    <a:lstStyle/>
                    <a:p>
                      <a:pPr algn="ctr"/>
                      <a:r>
                        <a:rPr lang="en-US" sz="1600" dirty="0" smtClean="0">
                          <a:solidFill>
                            <a:schemeClr val="bg1"/>
                          </a:solidFill>
                        </a:rPr>
                        <a:t>Success</a:t>
                      </a:r>
                      <a:endParaRPr lang="en-US" sz="1600" dirty="0">
                        <a:solidFill>
                          <a:schemeClr val="bg1"/>
                        </a:solidFill>
                      </a:endParaRPr>
                    </a:p>
                  </a:txBody>
                  <a:tcPr/>
                </a:tc>
              </a:tr>
              <a:tr h="600075">
                <a:tc>
                  <a:txBody>
                    <a:bodyPr/>
                    <a:lstStyle/>
                    <a:p>
                      <a:pPr marL="0" marR="0" algn="just">
                        <a:lnSpc>
                          <a:spcPts val="1920"/>
                        </a:lnSpc>
                        <a:spcBef>
                          <a:spcPts val="0"/>
                        </a:spcBef>
                        <a:spcAft>
                          <a:spcPts val="0"/>
                        </a:spcAft>
                      </a:pPr>
                      <a:r>
                        <a:rPr lang="en-US" sz="1500" dirty="0">
                          <a:latin typeface="Calibri"/>
                          <a:ea typeface="Calibri"/>
                          <a:cs typeface="Times New Roman"/>
                        </a:rPr>
                        <a:t>Feline </a:t>
                      </a:r>
                      <a:r>
                        <a:rPr lang="en-US" sz="1500" dirty="0" err="1">
                          <a:latin typeface="Calibri"/>
                          <a:ea typeface="Calibri"/>
                          <a:cs typeface="Times New Roman"/>
                        </a:rPr>
                        <a:t>Calicivirus</a:t>
                      </a:r>
                      <a:r>
                        <a:rPr lang="en-US" sz="1500" dirty="0">
                          <a:latin typeface="Calibri"/>
                          <a:ea typeface="Calibri"/>
                          <a:cs typeface="Times New Roman"/>
                        </a:rPr>
                        <a:t> </a:t>
                      </a:r>
                    </a:p>
                    <a:p>
                      <a:pPr marL="0" marR="0" algn="just">
                        <a:lnSpc>
                          <a:spcPts val="1920"/>
                        </a:lnSpc>
                        <a:spcBef>
                          <a:spcPts val="0"/>
                        </a:spcBef>
                        <a:spcAft>
                          <a:spcPts val="0"/>
                        </a:spcAft>
                      </a:pPr>
                      <a:r>
                        <a:rPr lang="en-US" sz="1500" dirty="0">
                          <a:latin typeface="Calibri"/>
                          <a:ea typeface="Calibri"/>
                          <a:cs typeface="Times New Roman"/>
                        </a:rPr>
                        <a:t>12 Aug 2002</a:t>
                      </a:r>
                    </a:p>
                  </a:txBody>
                  <a:tcPr marL="68580" marR="68580" marT="0" marB="0"/>
                </a:tc>
                <a:tc>
                  <a:txBody>
                    <a:bodyPr/>
                    <a:lstStyle/>
                    <a:p>
                      <a:pPr marL="0" marR="0" algn="l">
                        <a:lnSpc>
                          <a:spcPts val="1920"/>
                        </a:lnSpc>
                        <a:spcBef>
                          <a:spcPts val="0"/>
                        </a:spcBef>
                        <a:spcAft>
                          <a:spcPts val="0"/>
                        </a:spcAft>
                      </a:pPr>
                      <a:r>
                        <a:rPr lang="en-US" sz="1500" dirty="0">
                          <a:latin typeface="Calibri"/>
                          <a:ea typeface="Calibri"/>
                          <a:cs typeface="Times New Roman"/>
                        </a:rPr>
                        <a:t>Lethal outbreaks in kittens in Atlanta, GA and Eugene, OR</a:t>
                      </a:r>
                    </a:p>
                  </a:txBody>
                  <a:tcPr marL="68580" marR="68580" marT="0" marB="0"/>
                </a:tc>
                <a:tc>
                  <a:txBody>
                    <a:bodyPr/>
                    <a:lstStyle/>
                    <a:p>
                      <a:pPr marL="0" marR="0" algn="l">
                        <a:lnSpc>
                          <a:spcPts val="1920"/>
                        </a:lnSpc>
                        <a:spcBef>
                          <a:spcPts val="0"/>
                        </a:spcBef>
                        <a:spcAft>
                          <a:spcPts val="0"/>
                        </a:spcAft>
                      </a:pPr>
                      <a:r>
                        <a:rPr lang="en-US" sz="1500" dirty="0">
                          <a:latin typeface="Calibri"/>
                          <a:ea typeface="Calibri"/>
                          <a:cs typeface="Times New Roman"/>
                        </a:rPr>
                        <a:t>Prepare PMO targeting virus based on culture studies.</a:t>
                      </a:r>
                    </a:p>
                  </a:txBody>
                  <a:tcPr marL="68580" marR="68580" marT="0" marB="0"/>
                </a:tc>
                <a:tc>
                  <a:txBody>
                    <a:bodyPr/>
                    <a:lstStyle/>
                    <a:p>
                      <a:pPr marL="0" marR="0" algn="l">
                        <a:lnSpc>
                          <a:spcPts val="1920"/>
                        </a:lnSpc>
                        <a:spcBef>
                          <a:spcPts val="0"/>
                        </a:spcBef>
                        <a:spcAft>
                          <a:spcPts val="0"/>
                        </a:spcAft>
                      </a:pPr>
                      <a:r>
                        <a:rPr lang="en-US" sz="1500" dirty="0">
                          <a:latin typeface="Calibri"/>
                          <a:ea typeface="Calibri"/>
                          <a:cs typeface="Times New Roman"/>
                        </a:rPr>
                        <a:t>47/50 treated kittens survive</a:t>
                      </a:r>
                    </a:p>
                    <a:p>
                      <a:pPr marL="0" marR="0" algn="l">
                        <a:lnSpc>
                          <a:spcPts val="1920"/>
                        </a:lnSpc>
                        <a:spcBef>
                          <a:spcPts val="0"/>
                        </a:spcBef>
                        <a:spcAft>
                          <a:spcPts val="0"/>
                        </a:spcAft>
                      </a:pPr>
                      <a:r>
                        <a:rPr lang="en-US" sz="1500" dirty="0">
                          <a:latin typeface="Calibri"/>
                          <a:ea typeface="Calibri"/>
                          <a:cs typeface="Times New Roman"/>
                        </a:rPr>
                        <a:t>3/31 untreated kittens </a:t>
                      </a:r>
                      <a:r>
                        <a:rPr lang="en-US" sz="1500" dirty="0" smtClean="0">
                          <a:latin typeface="Calibri"/>
                          <a:ea typeface="Calibri"/>
                          <a:cs typeface="Times New Roman"/>
                        </a:rPr>
                        <a:t>survive</a:t>
                      </a:r>
                    </a:p>
                    <a:p>
                      <a:pPr marL="0" marR="0" algn="l">
                        <a:lnSpc>
                          <a:spcPts val="1920"/>
                        </a:lnSpc>
                        <a:spcBef>
                          <a:spcPts val="0"/>
                        </a:spcBef>
                        <a:spcAft>
                          <a:spcPts val="0"/>
                        </a:spcAft>
                      </a:pPr>
                      <a:r>
                        <a:rPr lang="en-US" sz="1500" b="0" dirty="0" smtClean="0">
                          <a:latin typeface="Calibri"/>
                          <a:ea typeface="Calibri"/>
                          <a:cs typeface="Times New Roman"/>
                        </a:rPr>
                        <a:t>LEAD: </a:t>
                      </a:r>
                      <a:r>
                        <a:rPr lang="en-US" sz="1500" b="0" dirty="0" err="1" smtClean="0">
                          <a:latin typeface="Calibri"/>
                          <a:ea typeface="Calibri"/>
                          <a:cs typeface="Times New Roman"/>
                        </a:rPr>
                        <a:t>Norovirus</a:t>
                      </a:r>
                      <a:endParaRPr lang="en-US" sz="1500" b="0" dirty="0">
                        <a:latin typeface="Calibri"/>
                        <a:ea typeface="Calibri"/>
                        <a:cs typeface="Times New Roman"/>
                      </a:endParaRPr>
                    </a:p>
                  </a:txBody>
                  <a:tcPr marL="68580" marR="68580" marT="0" marB="0"/>
                </a:tc>
              </a:tr>
              <a:tr h="600075">
                <a:tc>
                  <a:txBody>
                    <a:bodyPr/>
                    <a:lstStyle/>
                    <a:p>
                      <a:pPr marL="0" marR="0" algn="l">
                        <a:lnSpc>
                          <a:spcPts val="1920"/>
                        </a:lnSpc>
                        <a:spcBef>
                          <a:spcPts val="0"/>
                        </a:spcBef>
                        <a:spcAft>
                          <a:spcPts val="0"/>
                        </a:spcAft>
                      </a:pPr>
                      <a:r>
                        <a:rPr lang="en-US" sz="1500" dirty="0" smtClean="0">
                          <a:latin typeface="Calibri"/>
                          <a:ea typeface="Calibri"/>
                          <a:cs typeface="Times New Roman"/>
                        </a:rPr>
                        <a:t>West</a:t>
                      </a:r>
                      <a:r>
                        <a:rPr lang="en-US" sz="1500" baseline="0" dirty="0" smtClean="0">
                          <a:latin typeface="Calibri"/>
                          <a:ea typeface="Calibri"/>
                          <a:cs typeface="Times New Roman"/>
                        </a:rPr>
                        <a:t> N</a:t>
                      </a:r>
                      <a:r>
                        <a:rPr lang="en-US" sz="1500" dirty="0" smtClean="0">
                          <a:latin typeface="Calibri"/>
                          <a:ea typeface="Calibri"/>
                          <a:cs typeface="Times New Roman"/>
                        </a:rPr>
                        <a:t>ile </a:t>
                      </a:r>
                      <a:r>
                        <a:rPr lang="en-US" sz="1500" dirty="0">
                          <a:latin typeface="Calibri"/>
                          <a:ea typeface="Calibri"/>
                          <a:cs typeface="Times New Roman"/>
                        </a:rPr>
                        <a:t>Virus </a:t>
                      </a:r>
                    </a:p>
                    <a:p>
                      <a:pPr marL="0" marR="0" algn="just">
                        <a:lnSpc>
                          <a:spcPts val="1920"/>
                        </a:lnSpc>
                        <a:spcBef>
                          <a:spcPts val="0"/>
                        </a:spcBef>
                        <a:spcAft>
                          <a:spcPts val="0"/>
                        </a:spcAft>
                      </a:pPr>
                      <a:r>
                        <a:rPr lang="en-US" sz="1500" dirty="0">
                          <a:latin typeface="Calibri"/>
                          <a:ea typeface="Calibri"/>
                          <a:cs typeface="Times New Roman"/>
                        </a:rPr>
                        <a:t>15 Oct 2002</a:t>
                      </a:r>
                    </a:p>
                  </a:txBody>
                  <a:tcPr marL="68580" marR="68580" marT="0" marB="0"/>
                </a:tc>
                <a:tc>
                  <a:txBody>
                    <a:bodyPr/>
                    <a:lstStyle/>
                    <a:p>
                      <a:pPr marL="0" marR="0" algn="l">
                        <a:lnSpc>
                          <a:spcPts val="1920"/>
                        </a:lnSpc>
                        <a:spcBef>
                          <a:spcPts val="0"/>
                        </a:spcBef>
                        <a:spcAft>
                          <a:spcPts val="0"/>
                        </a:spcAft>
                      </a:pPr>
                      <a:r>
                        <a:rPr lang="en-US" sz="1500" dirty="0">
                          <a:latin typeface="Calibri"/>
                          <a:ea typeface="Calibri"/>
                          <a:cs typeface="Times New Roman"/>
                        </a:rPr>
                        <a:t>Lethal outbreak in </a:t>
                      </a:r>
                      <a:r>
                        <a:rPr lang="en-US" sz="1500" dirty="0" err="1">
                          <a:latin typeface="Calibri"/>
                          <a:ea typeface="Calibri"/>
                          <a:cs typeface="Times New Roman"/>
                        </a:rPr>
                        <a:t>Humbolt</a:t>
                      </a:r>
                      <a:r>
                        <a:rPr lang="en-US" sz="1500" dirty="0">
                          <a:latin typeface="Calibri"/>
                          <a:ea typeface="Calibri"/>
                          <a:cs typeface="Times New Roman"/>
                        </a:rPr>
                        <a:t> Penguins </a:t>
                      </a:r>
                      <a:r>
                        <a:rPr lang="en-US" sz="1500" dirty="0" smtClean="0">
                          <a:latin typeface="Calibri"/>
                          <a:ea typeface="Calibri"/>
                          <a:cs typeface="Times New Roman"/>
                        </a:rPr>
                        <a:t> Milwaukee Zoo</a:t>
                      </a:r>
                      <a:endParaRPr lang="en-US" sz="1500" dirty="0">
                        <a:latin typeface="Calibri"/>
                        <a:ea typeface="Calibri"/>
                        <a:cs typeface="Times New Roman"/>
                      </a:endParaRPr>
                    </a:p>
                  </a:txBody>
                  <a:tcPr marL="68580" marR="68580" marT="0" marB="0"/>
                </a:tc>
                <a:tc>
                  <a:txBody>
                    <a:bodyPr/>
                    <a:lstStyle/>
                    <a:p>
                      <a:pPr marL="0" marR="0" algn="l">
                        <a:lnSpc>
                          <a:spcPts val="1920"/>
                        </a:lnSpc>
                        <a:spcBef>
                          <a:spcPts val="0"/>
                        </a:spcBef>
                        <a:spcAft>
                          <a:spcPts val="0"/>
                        </a:spcAft>
                      </a:pPr>
                      <a:r>
                        <a:rPr lang="en-US" sz="1500" dirty="0">
                          <a:latin typeface="Calibri"/>
                          <a:ea typeface="Calibri"/>
                          <a:cs typeface="Times New Roman"/>
                        </a:rPr>
                        <a:t>Concept to treatment in </a:t>
                      </a:r>
                      <a:r>
                        <a:rPr lang="en-US" sz="1500" b="1" u="none" dirty="0">
                          <a:latin typeface="Calibri"/>
                          <a:ea typeface="Calibri"/>
                          <a:cs typeface="Times New Roman"/>
                        </a:rPr>
                        <a:t>7 days</a:t>
                      </a:r>
                    </a:p>
                  </a:txBody>
                  <a:tcPr marL="68580" marR="68580" marT="0" marB="0"/>
                </a:tc>
                <a:tc>
                  <a:txBody>
                    <a:bodyPr/>
                    <a:lstStyle/>
                    <a:p>
                      <a:pPr marL="0" marR="0" algn="l">
                        <a:lnSpc>
                          <a:spcPts val="1920"/>
                        </a:lnSpc>
                        <a:spcBef>
                          <a:spcPts val="0"/>
                        </a:spcBef>
                        <a:spcAft>
                          <a:spcPts val="0"/>
                        </a:spcAft>
                      </a:pPr>
                      <a:r>
                        <a:rPr lang="en-US" sz="1500" dirty="0">
                          <a:latin typeface="Calibri"/>
                          <a:ea typeface="Calibri"/>
                          <a:cs typeface="Times New Roman"/>
                        </a:rPr>
                        <a:t>3/3 treated penguins survive</a:t>
                      </a:r>
                    </a:p>
                    <a:p>
                      <a:pPr marL="0" marR="0" algn="l">
                        <a:lnSpc>
                          <a:spcPts val="1920"/>
                        </a:lnSpc>
                        <a:spcBef>
                          <a:spcPts val="0"/>
                        </a:spcBef>
                        <a:spcAft>
                          <a:spcPts val="0"/>
                        </a:spcAft>
                      </a:pPr>
                      <a:r>
                        <a:rPr lang="en-US" sz="1500" dirty="0">
                          <a:latin typeface="Calibri"/>
                          <a:ea typeface="Calibri"/>
                          <a:cs typeface="Times New Roman"/>
                        </a:rPr>
                        <a:t>1/8 untreated penguins survive</a:t>
                      </a:r>
                    </a:p>
                    <a:p>
                      <a:pPr marL="0" marR="0" algn="l">
                        <a:lnSpc>
                          <a:spcPts val="1920"/>
                        </a:lnSpc>
                        <a:spcBef>
                          <a:spcPts val="0"/>
                        </a:spcBef>
                        <a:spcAft>
                          <a:spcPts val="0"/>
                        </a:spcAft>
                      </a:pPr>
                      <a:r>
                        <a:rPr lang="en-US" sz="1500" b="1" dirty="0">
                          <a:latin typeface="Calibri"/>
                          <a:ea typeface="Calibri"/>
                          <a:cs typeface="Times New Roman"/>
                        </a:rPr>
                        <a:t>IND</a:t>
                      </a:r>
                      <a:r>
                        <a:rPr lang="en-US" sz="1500" dirty="0">
                          <a:latin typeface="Calibri"/>
                          <a:ea typeface="Calibri"/>
                          <a:cs typeface="Times New Roman"/>
                        </a:rPr>
                        <a:t> </a:t>
                      </a:r>
                      <a:r>
                        <a:rPr lang="en-US" sz="1500" dirty="0" smtClean="0">
                          <a:latin typeface="Calibri"/>
                          <a:ea typeface="Calibri"/>
                          <a:cs typeface="Times New Roman"/>
                        </a:rPr>
                        <a:t>in </a:t>
                      </a:r>
                      <a:r>
                        <a:rPr lang="en-US" sz="1500" dirty="0">
                          <a:latin typeface="Calibri"/>
                          <a:ea typeface="Calibri"/>
                          <a:cs typeface="Times New Roman"/>
                        </a:rPr>
                        <a:t>2003; </a:t>
                      </a:r>
                      <a:r>
                        <a:rPr lang="en-US" sz="1500" dirty="0" err="1" smtClean="0">
                          <a:latin typeface="Calibri"/>
                          <a:ea typeface="Calibri"/>
                          <a:cs typeface="Times New Roman"/>
                        </a:rPr>
                        <a:t>PhI</a:t>
                      </a:r>
                      <a:r>
                        <a:rPr lang="en-US" sz="1500" dirty="0" smtClean="0">
                          <a:latin typeface="Calibri"/>
                          <a:ea typeface="Calibri"/>
                          <a:cs typeface="Times New Roman"/>
                        </a:rPr>
                        <a:t> trial </a:t>
                      </a:r>
                      <a:r>
                        <a:rPr lang="en-US" sz="1500" dirty="0">
                          <a:latin typeface="Calibri"/>
                          <a:ea typeface="Calibri"/>
                          <a:cs typeface="Times New Roman"/>
                        </a:rPr>
                        <a:t>conducted</a:t>
                      </a:r>
                    </a:p>
                  </a:txBody>
                  <a:tcPr marL="68580" marR="68580" marT="0" marB="0"/>
                </a:tc>
              </a:tr>
              <a:tr h="600075">
                <a:tc>
                  <a:txBody>
                    <a:bodyPr/>
                    <a:lstStyle/>
                    <a:p>
                      <a:pPr marL="0" marR="0" algn="just">
                        <a:lnSpc>
                          <a:spcPts val="1920"/>
                        </a:lnSpc>
                        <a:spcBef>
                          <a:spcPts val="0"/>
                        </a:spcBef>
                        <a:spcAft>
                          <a:spcPts val="0"/>
                        </a:spcAft>
                      </a:pPr>
                      <a:r>
                        <a:rPr lang="en-US" sz="1500" dirty="0">
                          <a:latin typeface="Calibri"/>
                          <a:ea typeface="Calibri"/>
                          <a:cs typeface="Times New Roman"/>
                        </a:rPr>
                        <a:t>Ebola Zaire</a:t>
                      </a:r>
                    </a:p>
                    <a:p>
                      <a:pPr marL="0" marR="0" algn="just">
                        <a:lnSpc>
                          <a:spcPts val="1920"/>
                        </a:lnSpc>
                        <a:spcBef>
                          <a:spcPts val="0"/>
                        </a:spcBef>
                        <a:spcAft>
                          <a:spcPts val="0"/>
                        </a:spcAft>
                      </a:pPr>
                      <a:r>
                        <a:rPr lang="en-US" sz="1500" dirty="0">
                          <a:latin typeface="Calibri"/>
                          <a:ea typeface="Calibri"/>
                          <a:cs typeface="Times New Roman"/>
                        </a:rPr>
                        <a:t>11 </a:t>
                      </a:r>
                      <a:r>
                        <a:rPr lang="en-US" sz="1500" dirty="0" smtClean="0">
                          <a:latin typeface="Calibri"/>
                          <a:ea typeface="Calibri"/>
                          <a:cs typeface="Times New Roman"/>
                        </a:rPr>
                        <a:t>Feb. </a:t>
                      </a:r>
                      <a:r>
                        <a:rPr lang="en-US" sz="1500" dirty="0">
                          <a:latin typeface="Calibri"/>
                          <a:ea typeface="Calibri"/>
                          <a:cs typeface="Times New Roman"/>
                        </a:rPr>
                        <a:t>2004</a:t>
                      </a:r>
                    </a:p>
                  </a:txBody>
                  <a:tcPr marL="68580" marR="68580" marT="0" marB="0"/>
                </a:tc>
                <a:tc>
                  <a:txBody>
                    <a:bodyPr/>
                    <a:lstStyle/>
                    <a:p>
                      <a:pPr marL="0" marR="0" algn="l">
                        <a:lnSpc>
                          <a:spcPts val="1920"/>
                        </a:lnSpc>
                        <a:spcBef>
                          <a:spcPts val="0"/>
                        </a:spcBef>
                        <a:spcAft>
                          <a:spcPts val="0"/>
                        </a:spcAft>
                      </a:pPr>
                      <a:r>
                        <a:rPr lang="en-US" sz="1500" dirty="0">
                          <a:latin typeface="Calibri"/>
                          <a:ea typeface="Calibri"/>
                          <a:cs typeface="Times New Roman"/>
                        </a:rPr>
                        <a:t>Accident at USAMRIID</a:t>
                      </a:r>
                    </a:p>
                  </a:txBody>
                  <a:tcPr marL="68580" marR="68580" marT="0" marB="0"/>
                </a:tc>
                <a:tc>
                  <a:txBody>
                    <a:bodyPr/>
                    <a:lstStyle/>
                    <a:p>
                      <a:pPr marL="0" marR="0" algn="l">
                        <a:lnSpc>
                          <a:spcPts val="1920"/>
                        </a:lnSpc>
                        <a:spcBef>
                          <a:spcPts val="0"/>
                        </a:spcBef>
                        <a:spcAft>
                          <a:spcPts val="0"/>
                        </a:spcAft>
                      </a:pPr>
                      <a:r>
                        <a:rPr lang="en-US" sz="1500" dirty="0">
                          <a:latin typeface="Calibri"/>
                          <a:ea typeface="Calibri"/>
                          <a:cs typeface="Times New Roman"/>
                        </a:rPr>
                        <a:t>Concept to delivery in </a:t>
                      </a:r>
                      <a:r>
                        <a:rPr lang="en-US" sz="1500" b="1" dirty="0">
                          <a:latin typeface="Calibri"/>
                          <a:ea typeface="Calibri"/>
                          <a:cs typeface="Times New Roman"/>
                        </a:rPr>
                        <a:t>7 days</a:t>
                      </a:r>
                      <a:r>
                        <a:rPr lang="en-US" sz="1500" dirty="0">
                          <a:latin typeface="Calibri"/>
                          <a:ea typeface="Calibri"/>
                          <a:cs typeface="Times New Roman"/>
                        </a:rPr>
                        <a:t>, Emergency IND</a:t>
                      </a:r>
                    </a:p>
                  </a:txBody>
                  <a:tcPr marL="68580" marR="68580" marT="0" marB="0"/>
                </a:tc>
                <a:tc>
                  <a:txBody>
                    <a:bodyPr/>
                    <a:lstStyle/>
                    <a:p>
                      <a:pPr marL="0" marR="0" algn="l">
                        <a:lnSpc>
                          <a:spcPts val="1920"/>
                        </a:lnSpc>
                        <a:spcBef>
                          <a:spcPts val="0"/>
                        </a:spcBef>
                        <a:spcAft>
                          <a:spcPts val="0"/>
                        </a:spcAft>
                      </a:pPr>
                      <a:r>
                        <a:rPr lang="en-US" sz="1500" b="1" dirty="0">
                          <a:latin typeface="Calibri"/>
                          <a:ea typeface="Calibri"/>
                          <a:cs typeface="Times New Roman"/>
                        </a:rPr>
                        <a:t>IND</a:t>
                      </a:r>
                      <a:r>
                        <a:rPr lang="en-US" sz="1500" dirty="0">
                          <a:latin typeface="Calibri"/>
                          <a:ea typeface="Calibri"/>
                          <a:cs typeface="Times New Roman"/>
                        </a:rPr>
                        <a:t> filed in </a:t>
                      </a:r>
                      <a:r>
                        <a:rPr lang="en-US" sz="1500" dirty="0" smtClean="0">
                          <a:latin typeface="Calibri"/>
                          <a:ea typeface="Calibri"/>
                          <a:cs typeface="Times New Roman"/>
                        </a:rPr>
                        <a:t>2008; </a:t>
                      </a:r>
                      <a:r>
                        <a:rPr lang="en-US" sz="1500" dirty="0" err="1" smtClean="0">
                          <a:latin typeface="Calibri"/>
                          <a:ea typeface="Calibri"/>
                          <a:cs typeface="Times New Roman"/>
                        </a:rPr>
                        <a:t>PhI</a:t>
                      </a:r>
                      <a:r>
                        <a:rPr lang="en-US" sz="1500" dirty="0" smtClean="0">
                          <a:latin typeface="Calibri"/>
                          <a:ea typeface="Calibri"/>
                          <a:cs typeface="Times New Roman"/>
                        </a:rPr>
                        <a:t> in progress</a:t>
                      </a:r>
                      <a:r>
                        <a:rPr lang="en-US" sz="1500" baseline="0" dirty="0">
                          <a:latin typeface="Calibri"/>
                          <a:ea typeface="Calibri"/>
                          <a:cs typeface="Times New Roman"/>
                        </a:rPr>
                        <a:t> </a:t>
                      </a:r>
                      <a:r>
                        <a:rPr lang="en-US" sz="1500" i="1" dirty="0" smtClean="0">
                          <a:latin typeface="Calibri"/>
                          <a:ea typeface="Calibri"/>
                          <a:cs typeface="Times New Roman"/>
                        </a:rPr>
                        <a:t>Nature </a:t>
                      </a:r>
                      <a:r>
                        <a:rPr lang="en-US" sz="1500" i="1" dirty="0">
                          <a:latin typeface="Calibri"/>
                          <a:ea typeface="Calibri"/>
                          <a:cs typeface="Times New Roman"/>
                        </a:rPr>
                        <a:t>Med</a:t>
                      </a:r>
                      <a:r>
                        <a:rPr lang="en-US" sz="1500" dirty="0">
                          <a:latin typeface="Calibri"/>
                          <a:ea typeface="Calibri"/>
                          <a:cs typeface="Times New Roman"/>
                        </a:rPr>
                        <a:t>. </a:t>
                      </a:r>
                      <a:r>
                        <a:rPr lang="en-US" sz="1500" b="1" dirty="0">
                          <a:latin typeface="Calibri"/>
                          <a:ea typeface="Calibri"/>
                          <a:cs typeface="Times New Roman"/>
                        </a:rPr>
                        <a:t>16</a:t>
                      </a:r>
                      <a:r>
                        <a:rPr lang="en-US" sz="1500" dirty="0">
                          <a:latin typeface="Calibri"/>
                          <a:ea typeface="Calibri"/>
                          <a:cs typeface="Times New Roman"/>
                        </a:rPr>
                        <a:t>: 991 (2010) </a:t>
                      </a:r>
                    </a:p>
                  </a:txBody>
                  <a:tcPr marL="68580" marR="68580" marT="0" marB="0"/>
                </a:tc>
              </a:tr>
              <a:tr h="600075">
                <a:tc>
                  <a:txBody>
                    <a:bodyPr/>
                    <a:lstStyle/>
                    <a:p>
                      <a:pPr marL="0" marR="0" algn="just">
                        <a:lnSpc>
                          <a:spcPts val="1920"/>
                        </a:lnSpc>
                        <a:spcBef>
                          <a:spcPts val="0"/>
                        </a:spcBef>
                        <a:spcAft>
                          <a:spcPts val="0"/>
                        </a:spcAft>
                      </a:pPr>
                      <a:r>
                        <a:rPr lang="en-US" sz="1500" dirty="0" smtClean="0">
                          <a:latin typeface="Calibri"/>
                          <a:ea typeface="Calibri"/>
                          <a:cs typeface="Times New Roman"/>
                        </a:rPr>
                        <a:t>Pandemic Flu </a:t>
                      </a:r>
                    </a:p>
                    <a:p>
                      <a:pPr marL="0" marR="0" algn="just">
                        <a:lnSpc>
                          <a:spcPts val="1920"/>
                        </a:lnSpc>
                        <a:spcBef>
                          <a:spcPts val="0"/>
                        </a:spcBef>
                        <a:spcAft>
                          <a:spcPts val="0"/>
                        </a:spcAft>
                      </a:pPr>
                      <a:r>
                        <a:rPr lang="en-US" sz="1500" dirty="0" smtClean="0">
                          <a:latin typeface="Calibri"/>
                          <a:ea typeface="Calibri"/>
                          <a:cs typeface="Times New Roman"/>
                        </a:rPr>
                        <a:t>5 </a:t>
                      </a:r>
                      <a:r>
                        <a:rPr lang="en-US" sz="1500" dirty="0">
                          <a:latin typeface="Calibri"/>
                          <a:ea typeface="Calibri"/>
                          <a:cs typeface="Times New Roman"/>
                        </a:rPr>
                        <a:t>June 2009</a:t>
                      </a:r>
                    </a:p>
                  </a:txBody>
                  <a:tcPr marL="68580" marR="68580" marT="0" marB="0"/>
                </a:tc>
                <a:tc>
                  <a:txBody>
                    <a:bodyPr/>
                    <a:lstStyle/>
                    <a:p>
                      <a:pPr marL="0" marR="0" algn="l">
                        <a:lnSpc>
                          <a:spcPts val="1920"/>
                        </a:lnSpc>
                        <a:spcBef>
                          <a:spcPts val="0"/>
                        </a:spcBef>
                        <a:spcAft>
                          <a:spcPts val="0"/>
                        </a:spcAft>
                      </a:pPr>
                      <a:r>
                        <a:rPr lang="en-US" sz="1500" dirty="0">
                          <a:latin typeface="Calibri"/>
                          <a:ea typeface="Calibri"/>
                          <a:cs typeface="Times New Roman"/>
                        </a:rPr>
                        <a:t>TMT request for rapid response, Exercise 1.</a:t>
                      </a:r>
                    </a:p>
                  </a:txBody>
                  <a:tcPr marL="68580" marR="68580" marT="0" marB="0"/>
                </a:tc>
                <a:tc>
                  <a:txBody>
                    <a:bodyPr/>
                    <a:lstStyle/>
                    <a:p>
                      <a:pPr marL="0" marR="0" algn="l">
                        <a:lnSpc>
                          <a:spcPts val="1920"/>
                        </a:lnSpc>
                        <a:spcBef>
                          <a:spcPts val="0"/>
                        </a:spcBef>
                        <a:spcAft>
                          <a:spcPts val="0"/>
                        </a:spcAft>
                      </a:pPr>
                      <a:r>
                        <a:rPr lang="en-US" sz="1500" dirty="0">
                          <a:latin typeface="Calibri"/>
                          <a:ea typeface="Calibri"/>
                          <a:cs typeface="Times New Roman"/>
                        </a:rPr>
                        <a:t>Concept to compound in </a:t>
                      </a:r>
                      <a:r>
                        <a:rPr lang="en-US" sz="1500" b="1" dirty="0">
                          <a:latin typeface="Calibri"/>
                          <a:ea typeface="Calibri"/>
                          <a:cs typeface="Times New Roman"/>
                        </a:rPr>
                        <a:t>7 days</a:t>
                      </a:r>
                    </a:p>
                  </a:txBody>
                  <a:tcPr marL="68580" marR="68580" marT="0" marB="0"/>
                </a:tc>
                <a:tc>
                  <a:txBody>
                    <a:bodyPr/>
                    <a:lstStyle/>
                    <a:p>
                      <a:pPr marL="0" marR="0" algn="l">
                        <a:lnSpc>
                          <a:spcPts val="1920"/>
                        </a:lnSpc>
                        <a:spcBef>
                          <a:spcPts val="0"/>
                        </a:spcBef>
                        <a:spcAft>
                          <a:spcPts val="0"/>
                        </a:spcAft>
                      </a:pPr>
                      <a:r>
                        <a:rPr lang="en-US" sz="1500" dirty="0">
                          <a:latin typeface="Calibri"/>
                          <a:ea typeface="Calibri"/>
                          <a:cs typeface="Times New Roman"/>
                        </a:rPr>
                        <a:t>Efficacy in mouse and ferret infection models.  </a:t>
                      </a:r>
                      <a:r>
                        <a:rPr lang="en-US" sz="1500" b="1" dirty="0" smtClean="0">
                          <a:latin typeface="Calibri"/>
                          <a:ea typeface="Calibri"/>
                          <a:cs typeface="Times New Roman"/>
                        </a:rPr>
                        <a:t>IND</a:t>
                      </a:r>
                      <a:r>
                        <a:rPr lang="en-US" sz="1500" b="0" dirty="0" smtClean="0">
                          <a:latin typeface="Calibri"/>
                          <a:ea typeface="Calibri"/>
                          <a:cs typeface="Times New Roman"/>
                        </a:rPr>
                        <a:t> in </a:t>
                      </a:r>
                      <a:r>
                        <a:rPr lang="en-US" sz="1500" dirty="0">
                          <a:latin typeface="Calibri"/>
                          <a:ea typeface="Calibri"/>
                          <a:cs typeface="Times New Roman"/>
                        </a:rPr>
                        <a:t>2010</a:t>
                      </a:r>
                    </a:p>
                  </a:txBody>
                  <a:tcPr marL="68580" marR="68580" marT="0" marB="0"/>
                </a:tc>
              </a:tr>
              <a:tr h="600075">
                <a:tc>
                  <a:txBody>
                    <a:bodyPr/>
                    <a:lstStyle/>
                    <a:p>
                      <a:pPr marL="0" marR="0" algn="just">
                        <a:lnSpc>
                          <a:spcPts val="1920"/>
                        </a:lnSpc>
                        <a:spcBef>
                          <a:spcPts val="0"/>
                        </a:spcBef>
                        <a:spcAft>
                          <a:spcPts val="0"/>
                        </a:spcAft>
                      </a:pPr>
                      <a:r>
                        <a:rPr lang="en-US" sz="1500" dirty="0">
                          <a:latin typeface="Calibri"/>
                          <a:ea typeface="Calibri"/>
                          <a:cs typeface="Times New Roman"/>
                        </a:rPr>
                        <a:t>Dengue </a:t>
                      </a:r>
                    </a:p>
                    <a:p>
                      <a:pPr marL="0" marR="0" algn="just">
                        <a:lnSpc>
                          <a:spcPts val="1920"/>
                        </a:lnSpc>
                        <a:spcBef>
                          <a:spcPts val="0"/>
                        </a:spcBef>
                        <a:spcAft>
                          <a:spcPts val="0"/>
                        </a:spcAft>
                      </a:pPr>
                      <a:r>
                        <a:rPr lang="en-US" sz="1500" dirty="0">
                          <a:latin typeface="Calibri"/>
                          <a:ea typeface="Calibri"/>
                          <a:cs typeface="Times New Roman"/>
                        </a:rPr>
                        <a:t>5 Oct 2010</a:t>
                      </a:r>
                    </a:p>
                  </a:txBody>
                  <a:tcPr marL="68580" marR="68580" marT="0" marB="0"/>
                </a:tc>
                <a:tc>
                  <a:txBody>
                    <a:bodyPr/>
                    <a:lstStyle/>
                    <a:p>
                      <a:pPr marL="0" marR="0" algn="l">
                        <a:lnSpc>
                          <a:spcPts val="1920"/>
                        </a:lnSpc>
                        <a:spcBef>
                          <a:spcPts val="0"/>
                        </a:spcBef>
                        <a:spcAft>
                          <a:spcPts val="0"/>
                        </a:spcAft>
                      </a:pPr>
                      <a:r>
                        <a:rPr lang="en-US" sz="1500" dirty="0">
                          <a:latin typeface="Calibri"/>
                          <a:ea typeface="Calibri"/>
                          <a:cs typeface="Times New Roman"/>
                        </a:rPr>
                        <a:t>TMT request for rapid response, Exercise 2.</a:t>
                      </a:r>
                    </a:p>
                  </a:txBody>
                  <a:tcPr marL="68580" marR="68580" marT="0" marB="0"/>
                </a:tc>
                <a:tc>
                  <a:txBody>
                    <a:bodyPr/>
                    <a:lstStyle/>
                    <a:p>
                      <a:pPr marL="0" marR="0" algn="l">
                        <a:lnSpc>
                          <a:spcPts val="1920"/>
                        </a:lnSpc>
                        <a:spcBef>
                          <a:spcPts val="0"/>
                        </a:spcBef>
                        <a:spcAft>
                          <a:spcPts val="0"/>
                        </a:spcAft>
                      </a:pPr>
                      <a:r>
                        <a:rPr lang="en-US" sz="1500" dirty="0">
                          <a:latin typeface="Calibri"/>
                          <a:ea typeface="Calibri"/>
                          <a:cs typeface="Times New Roman"/>
                        </a:rPr>
                        <a:t>Upload sequence to compound in </a:t>
                      </a:r>
                      <a:r>
                        <a:rPr lang="en-US" sz="1500" b="1" dirty="0">
                          <a:latin typeface="Calibri"/>
                          <a:ea typeface="Calibri"/>
                          <a:cs typeface="Times New Roman"/>
                        </a:rPr>
                        <a:t>10 days</a:t>
                      </a:r>
                    </a:p>
                  </a:txBody>
                  <a:tcPr marL="68580" marR="68580" marT="0" marB="0"/>
                </a:tc>
                <a:tc>
                  <a:txBody>
                    <a:bodyPr/>
                    <a:lstStyle/>
                    <a:p>
                      <a:pPr marL="0" marR="0" algn="l">
                        <a:lnSpc>
                          <a:spcPts val="1920"/>
                        </a:lnSpc>
                        <a:spcBef>
                          <a:spcPts val="0"/>
                        </a:spcBef>
                        <a:spcAft>
                          <a:spcPts val="0"/>
                        </a:spcAft>
                      </a:pPr>
                      <a:r>
                        <a:rPr lang="en-US" sz="1500" dirty="0">
                          <a:latin typeface="Calibri"/>
                          <a:ea typeface="Calibri"/>
                          <a:cs typeface="Times New Roman"/>
                        </a:rPr>
                        <a:t>Efficacy in mouse and ferret infection models.</a:t>
                      </a:r>
                    </a:p>
                  </a:txBody>
                  <a:tcPr marL="68580" marR="68580" marT="0" marB="0"/>
                </a:tc>
              </a:tr>
              <a:tr h="523875">
                <a:tc>
                  <a:txBody>
                    <a:bodyPr/>
                    <a:lstStyle/>
                    <a:p>
                      <a:pPr marL="0" marR="0" algn="just">
                        <a:lnSpc>
                          <a:spcPts val="1920"/>
                        </a:lnSpc>
                        <a:spcBef>
                          <a:spcPts val="0"/>
                        </a:spcBef>
                        <a:spcAft>
                          <a:spcPts val="0"/>
                        </a:spcAft>
                      </a:pPr>
                      <a:r>
                        <a:rPr lang="en-US" sz="1500" i="1" dirty="0" smtClean="0">
                          <a:latin typeface="Calibri"/>
                          <a:ea typeface="Calibri"/>
                          <a:cs typeface="Times New Roman"/>
                        </a:rPr>
                        <a:t>Acinetobacter</a:t>
                      </a:r>
                    </a:p>
                    <a:p>
                      <a:pPr marL="0" marR="0" algn="just">
                        <a:lnSpc>
                          <a:spcPts val="1920"/>
                        </a:lnSpc>
                        <a:spcBef>
                          <a:spcPts val="0"/>
                        </a:spcBef>
                        <a:spcAft>
                          <a:spcPts val="0"/>
                        </a:spcAft>
                      </a:pPr>
                      <a:r>
                        <a:rPr lang="en-US" sz="1500" dirty="0" smtClean="0">
                          <a:latin typeface="Calibri"/>
                          <a:ea typeface="Calibri"/>
                          <a:cs typeface="Times New Roman"/>
                        </a:rPr>
                        <a:t>27 Jan 2012</a:t>
                      </a:r>
                      <a:endParaRPr lang="en-US" sz="1500" dirty="0">
                        <a:latin typeface="Calibri"/>
                        <a:ea typeface="Calibri"/>
                        <a:cs typeface="Times New Roman"/>
                      </a:endParaRPr>
                    </a:p>
                  </a:txBody>
                  <a:tcPr marL="68580" marR="68580" marT="0" marB="0"/>
                </a:tc>
                <a:tc>
                  <a:txBody>
                    <a:bodyPr/>
                    <a:lstStyle/>
                    <a:p>
                      <a:pPr marL="0" marR="0" algn="l">
                        <a:lnSpc>
                          <a:spcPts val="1920"/>
                        </a:lnSpc>
                        <a:spcBef>
                          <a:spcPts val="0"/>
                        </a:spcBef>
                        <a:spcAft>
                          <a:spcPts val="0"/>
                        </a:spcAft>
                      </a:pPr>
                      <a:r>
                        <a:rPr lang="en-US" sz="1500" dirty="0" smtClean="0">
                          <a:latin typeface="Calibri"/>
                          <a:ea typeface="Calibri"/>
                          <a:cs typeface="Times New Roman"/>
                        </a:rPr>
                        <a:t>Patient</a:t>
                      </a:r>
                      <a:r>
                        <a:rPr lang="en-US" sz="1500" baseline="0" dirty="0" smtClean="0">
                          <a:latin typeface="Calibri"/>
                          <a:ea typeface="Calibri"/>
                          <a:cs typeface="Times New Roman"/>
                        </a:rPr>
                        <a:t> with </a:t>
                      </a:r>
                      <a:r>
                        <a:rPr lang="en-US" sz="1500" dirty="0" smtClean="0">
                          <a:latin typeface="Calibri"/>
                          <a:ea typeface="Calibri"/>
                          <a:cs typeface="Times New Roman"/>
                        </a:rPr>
                        <a:t>Colistin resistant Acinetobacter</a:t>
                      </a:r>
                      <a:endParaRPr lang="en-US" sz="1500" dirty="0">
                        <a:latin typeface="Calibri"/>
                        <a:ea typeface="Calibri"/>
                        <a:cs typeface="Times New Roman"/>
                      </a:endParaRPr>
                    </a:p>
                  </a:txBody>
                  <a:tcPr marL="68580" marR="68580" marT="0" marB="0"/>
                </a:tc>
                <a:tc>
                  <a:txBody>
                    <a:bodyPr/>
                    <a:lstStyle/>
                    <a:p>
                      <a:pPr marL="0" marR="0" algn="l">
                        <a:lnSpc>
                          <a:spcPts val="1920"/>
                        </a:lnSpc>
                        <a:spcBef>
                          <a:spcPts val="0"/>
                        </a:spcBef>
                        <a:spcAft>
                          <a:spcPts val="0"/>
                        </a:spcAft>
                      </a:pPr>
                      <a:r>
                        <a:rPr lang="en-US" sz="1500" dirty="0" smtClean="0">
                          <a:latin typeface="Calibri"/>
                          <a:ea typeface="Calibri"/>
                          <a:cs typeface="Times New Roman"/>
                        </a:rPr>
                        <a:t>Prepare white paper for attending physician.</a:t>
                      </a:r>
                      <a:endParaRPr lang="en-US" sz="1500" dirty="0">
                        <a:latin typeface="Calibri"/>
                        <a:ea typeface="Calibri"/>
                        <a:cs typeface="Times New Roman"/>
                      </a:endParaRPr>
                    </a:p>
                  </a:txBody>
                  <a:tcPr marL="68580" marR="68580" marT="0" marB="0"/>
                </a:tc>
                <a:tc>
                  <a:txBody>
                    <a:bodyPr/>
                    <a:lstStyle/>
                    <a:p>
                      <a:pPr marL="0" marR="0" algn="l">
                        <a:lnSpc>
                          <a:spcPts val="1920"/>
                        </a:lnSpc>
                        <a:spcBef>
                          <a:spcPts val="0"/>
                        </a:spcBef>
                        <a:spcAft>
                          <a:spcPts val="0"/>
                        </a:spcAft>
                      </a:pPr>
                      <a:r>
                        <a:rPr lang="en-US" sz="1500" dirty="0" smtClean="0">
                          <a:latin typeface="Calibri"/>
                          <a:ea typeface="Calibri"/>
                          <a:cs typeface="Times New Roman"/>
                        </a:rPr>
                        <a:t>Efficacy in mouse model of respiratory</a:t>
                      </a:r>
                      <a:r>
                        <a:rPr lang="en-US" sz="1500" baseline="0" dirty="0" smtClean="0">
                          <a:latin typeface="Calibri"/>
                          <a:ea typeface="Calibri"/>
                          <a:cs typeface="Times New Roman"/>
                        </a:rPr>
                        <a:t> infection.</a:t>
                      </a:r>
                      <a:endParaRPr lang="en-US" sz="1500" dirty="0">
                        <a:latin typeface="Calibri"/>
                        <a:ea typeface="Calibri"/>
                        <a:cs typeface="Times New Roman"/>
                      </a:endParaRPr>
                    </a:p>
                  </a:txBody>
                  <a:tcPr marL="68580" marR="68580" marT="0" marB="0"/>
                </a:tc>
              </a:tr>
            </a:tbl>
          </a:graphicData>
        </a:graphic>
      </p:graphicFrame>
      <p:grpSp>
        <p:nvGrpSpPr>
          <p:cNvPr id="6" name="Group 5"/>
          <p:cNvGrpSpPr/>
          <p:nvPr/>
        </p:nvGrpSpPr>
        <p:grpSpPr>
          <a:xfrm>
            <a:off x="381001" y="1524000"/>
            <a:ext cx="8382001" cy="990601"/>
            <a:chOff x="304800" y="1447800"/>
            <a:chExt cx="8610600" cy="914401"/>
          </a:xfrm>
        </p:grpSpPr>
        <p:sp>
          <p:nvSpPr>
            <p:cNvPr id="7" name="Down Arrow Callout 6"/>
            <p:cNvSpPr/>
            <p:nvPr/>
          </p:nvSpPr>
          <p:spPr>
            <a:xfrm rot="16200000">
              <a:off x="1066800" y="685800"/>
              <a:ext cx="914400" cy="2438399"/>
            </a:xfrm>
            <a:prstGeom prst="downArrowCallout">
              <a:avLst>
                <a:gd name="adj1" fmla="val 19612"/>
                <a:gd name="adj2" fmla="val 26650"/>
                <a:gd name="adj3" fmla="val 24176"/>
                <a:gd name="adj4" fmla="val 83534"/>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342900" indent="-342900">
                <a:buFont typeface="+mj-lt"/>
                <a:buAutoNum type="arabicPeriod"/>
              </a:pPr>
              <a:r>
                <a:rPr lang="en-US" b="1" dirty="0" smtClean="0">
                  <a:solidFill>
                    <a:schemeClr val="bg1"/>
                  </a:solidFill>
                  <a:cs typeface="Arial" pitchFamily="34" charset="0"/>
                </a:rPr>
                <a:t>Identify Target Sequences</a:t>
              </a:r>
              <a:endParaRPr lang="en-US" b="1" dirty="0">
                <a:solidFill>
                  <a:schemeClr val="bg1"/>
                </a:solidFill>
                <a:cs typeface="Arial" pitchFamily="34" charset="0"/>
              </a:endParaRPr>
            </a:p>
          </p:txBody>
        </p:sp>
        <p:sp>
          <p:nvSpPr>
            <p:cNvPr id="8" name="Down Arrow Callout 7"/>
            <p:cNvSpPr/>
            <p:nvPr/>
          </p:nvSpPr>
          <p:spPr>
            <a:xfrm rot="16200000">
              <a:off x="3543300" y="723900"/>
              <a:ext cx="914400" cy="2362200"/>
            </a:xfrm>
            <a:prstGeom prst="downArrowCallout">
              <a:avLst>
                <a:gd name="adj1" fmla="val 18374"/>
                <a:gd name="adj2" fmla="val 23969"/>
                <a:gd name="adj3" fmla="val 28093"/>
                <a:gd name="adj4" fmla="val 84872"/>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228600" indent="-228600" eaLnBrk="0" hangingPunct="0">
                <a:buClr>
                  <a:srgbClr val="0E2138"/>
                </a:buClr>
              </a:pPr>
              <a:r>
                <a:rPr lang="en-US" b="1" dirty="0" smtClean="0">
                  <a:cs typeface="Arial" pitchFamily="34" charset="0"/>
                </a:rPr>
                <a:t>2.  Design Drug Candidates</a:t>
              </a:r>
            </a:p>
          </p:txBody>
        </p:sp>
        <p:sp>
          <p:nvSpPr>
            <p:cNvPr id="9" name="Down Arrow Callout 8"/>
            <p:cNvSpPr/>
            <p:nvPr/>
          </p:nvSpPr>
          <p:spPr>
            <a:xfrm rot="16200000">
              <a:off x="6629400" y="76201"/>
              <a:ext cx="914400" cy="3657600"/>
            </a:xfrm>
            <a:prstGeom prst="downArrowCallout">
              <a:avLst>
                <a:gd name="adj1" fmla="val 18374"/>
                <a:gd name="adj2" fmla="val 23969"/>
                <a:gd name="adj3" fmla="val 28093"/>
                <a:gd name="adj4" fmla="val 88171"/>
              </a:avLst>
            </a:prstGeom>
            <a:solidFill>
              <a:schemeClr val="tx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228600" indent="-228600" eaLnBrk="0" hangingPunct="0">
                <a:buClr>
                  <a:srgbClr val="0E2138"/>
                </a:buClr>
              </a:pPr>
              <a:r>
                <a:rPr lang="en-US" b="1" dirty="0" smtClean="0">
                  <a:cs typeface="Arial" pitchFamily="34" charset="0"/>
                </a:rPr>
                <a:t>3.  Manufacture Candidates in Preclinical Study Quantities</a:t>
              </a:r>
            </a:p>
          </p:txBody>
        </p:sp>
      </p:grpSp>
    </p:spTree>
    <p:extLst>
      <p:ext uri="{BB962C8B-B14F-4D97-AF65-F5344CB8AC3E}">
        <p14:creationId xmlns:p14="http://schemas.microsoft.com/office/powerpoint/2010/main" val="2935907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and Opportunities</a:t>
            </a:r>
            <a:endParaRPr lang="en-US" dirty="0"/>
          </a:p>
        </p:txBody>
      </p:sp>
      <p:sp>
        <p:nvSpPr>
          <p:cNvPr id="3" name="Content Placeholder 2"/>
          <p:cNvSpPr>
            <a:spLocks noGrp="1"/>
          </p:cNvSpPr>
          <p:nvPr>
            <p:ph idx="1"/>
          </p:nvPr>
        </p:nvSpPr>
        <p:spPr/>
        <p:txBody>
          <a:bodyPr/>
          <a:lstStyle/>
          <a:p>
            <a:r>
              <a:rPr lang="en-US" dirty="0" smtClean="0"/>
              <a:t>Though many of these potential treatments and vaccines were developed as part of </a:t>
            </a:r>
            <a:r>
              <a:rPr lang="en-US" dirty="0" err="1" smtClean="0"/>
              <a:t>BioShield</a:t>
            </a:r>
            <a:r>
              <a:rPr lang="en-US" dirty="0" smtClean="0"/>
              <a:t> after the events of 9/11/2001 and the anthrax bioterrorism event in the US, drug development has been helped and restrained by different regulatory guidance</a:t>
            </a:r>
            <a:endParaRPr lang="en-US" dirty="0"/>
          </a:p>
        </p:txBody>
      </p:sp>
    </p:spTree>
    <p:extLst>
      <p:ext uri="{BB962C8B-B14F-4D97-AF65-F5344CB8AC3E}">
        <p14:creationId xmlns:p14="http://schemas.microsoft.com/office/powerpoint/2010/main" val="25950692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Scope of Animal Rule Provisions</a:t>
            </a:r>
            <a:endParaRPr lang="en-US" dirty="0"/>
          </a:p>
        </p:txBody>
      </p:sp>
      <p:sp>
        <p:nvSpPr>
          <p:cNvPr id="7" name="Text Placeholder 6"/>
          <p:cNvSpPr>
            <a:spLocks noGrp="1"/>
          </p:cNvSpPr>
          <p:nvPr>
            <p:ph type="body" sz="quarter" idx="13"/>
          </p:nvPr>
        </p:nvSpPr>
        <p:spPr/>
        <p:txBody>
          <a:bodyPr/>
          <a:lstStyle/>
          <a:p>
            <a:r>
              <a:rPr lang="en-US" dirty="0" smtClean="0">
                <a:solidFill>
                  <a:srgbClr val="FF0000"/>
                </a:solidFill>
              </a:rPr>
              <a:t>Company Proprietary</a:t>
            </a:r>
            <a:endParaRPr lang="en-US" dirty="0">
              <a:solidFill>
                <a:srgbClr val="FF0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1143000" y="1596887"/>
            <a:ext cx="6629400" cy="4422913"/>
          </a:xfrm>
          <a:prstGeom prst="rect">
            <a:avLst/>
          </a:prstGeom>
          <a:noFill/>
          <a:ln w="9525">
            <a:noFill/>
            <a:miter lim="800000"/>
            <a:headEnd/>
            <a:tailEnd/>
          </a:ln>
        </p:spPr>
      </p:pic>
    </p:spTree>
    <p:extLst>
      <p:ext uri="{BB962C8B-B14F-4D97-AF65-F5344CB8AC3E}">
        <p14:creationId xmlns:p14="http://schemas.microsoft.com/office/powerpoint/2010/main" val="411084895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 Model Considerations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Non human primates are regarded the best “disease” models</a:t>
            </a:r>
          </a:p>
          <a:p>
            <a:r>
              <a:rPr lang="en-US" dirty="0" smtClean="0"/>
              <a:t>Caution must be used in interpreting laboratory data and animal models:</a:t>
            </a:r>
          </a:p>
          <a:p>
            <a:pPr marL="0" indent="0">
              <a:buNone/>
            </a:pPr>
            <a:endParaRPr lang="en-US" dirty="0"/>
          </a:p>
          <a:p>
            <a:pPr marL="0" indent="0" algn="ctr">
              <a:buNone/>
            </a:pPr>
            <a:r>
              <a:rPr lang="en-US" dirty="0" smtClean="0"/>
              <a:t>Laboratory </a:t>
            </a:r>
            <a:r>
              <a:rPr lang="en-US" dirty="0" smtClean="0">
                <a:solidFill>
                  <a:srgbClr val="FF0000"/>
                </a:solidFill>
              </a:rPr>
              <a:t>=</a:t>
            </a:r>
            <a:r>
              <a:rPr lang="en-US" dirty="0" smtClean="0"/>
              <a:t> Rodents </a:t>
            </a:r>
            <a:r>
              <a:rPr lang="en-US" dirty="0" smtClean="0">
                <a:solidFill>
                  <a:srgbClr val="FF0000"/>
                </a:solidFill>
              </a:rPr>
              <a:t>=</a:t>
            </a:r>
            <a:r>
              <a:rPr lang="en-US" dirty="0" smtClean="0"/>
              <a:t> NHP </a:t>
            </a:r>
            <a:r>
              <a:rPr lang="en-US" dirty="0" smtClean="0">
                <a:solidFill>
                  <a:srgbClr val="FF0000"/>
                </a:solidFill>
              </a:rPr>
              <a:t>=</a:t>
            </a:r>
            <a:r>
              <a:rPr lang="en-US" dirty="0" smtClean="0"/>
              <a:t> Humans</a:t>
            </a:r>
          </a:p>
          <a:p>
            <a:pPr marL="0" indent="0">
              <a:buNone/>
            </a:pPr>
            <a:endParaRPr lang="en-US" dirty="0" smtClean="0"/>
          </a:p>
          <a:p>
            <a:r>
              <a:rPr lang="en-US" dirty="0" smtClean="0"/>
              <a:t>Insufficient clinical disease data to assess comparability between human and NHP disease development</a:t>
            </a:r>
          </a:p>
          <a:p>
            <a:r>
              <a:rPr lang="en-US" dirty="0" smtClean="0"/>
              <a:t>Treatment targeting host functions may be affected by subtle differences between species</a:t>
            </a:r>
          </a:p>
          <a:p>
            <a:r>
              <a:rPr lang="en-US" dirty="0" smtClean="0"/>
              <a:t>Drug metabolism and excretion between species (and within species, between genders, races, body mass index, and concurrent medications) will impact identification of correct dosing</a:t>
            </a:r>
          </a:p>
          <a:p>
            <a:r>
              <a:rPr lang="en-US" dirty="0" smtClean="0"/>
              <a:t>Off target or side effects will differ between humans and NHP.</a:t>
            </a:r>
          </a:p>
          <a:p>
            <a:endParaRPr lang="en-US" dirty="0" smtClean="0"/>
          </a:p>
          <a:p>
            <a:endParaRPr lang="en-US" dirty="0" smtClean="0"/>
          </a:p>
        </p:txBody>
      </p:sp>
      <p:cxnSp>
        <p:nvCxnSpPr>
          <p:cNvPr id="5" name="Straight Connector 4"/>
          <p:cNvCxnSpPr/>
          <p:nvPr/>
        </p:nvCxnSpPr>
        <p:spPr>
          <a:xfrm>
            <a:off x="3824816" y="2764367"/>
            <a:ext cx="57150" cy="2286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562600" y="2764367"/>
            <a:ext cx="57150" cy="2286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76800" y="2764367"/>
            <a:ext cx="57150" cy="2286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8714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EBOLA OUTBREAK</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524000"/>
            <a:ext cx="6711119" cy="4705648"/>
          </a:xfrm>
        </p:spPr>
      </p:pic>
      <p:sp>
        <p:nvSpPr>
          <p:cNvPr id="8" name="Text Placeholder 7"/>
          <p:cNvSpPr>
            <a:spLocks noGrp="1"/>
          </p:cNvSpPr>
          <p:nvPr>
            <p:ph type="body" sz="quarter" idx="13"/>
          </p:nvPr>
        </p:nvSpPr>
        <p:spPr/>
        <p:txBody>
          <a:bodyPr>
            <a:normAutofit/>
          </a:bodyPr>
          <a:lstStyle/>
          <a:p>
            <a:r>
              <a:rPr lang="en-US" dirty="0" smtClean="0"/>
              <a:t>Medscape [Image</a:t>
            </a:r>
            <a:r>
              <a:rPr lang="en-US" dirty="0"/>
              <a:t>]. Retrieved </a:t>
            </a:r>
            <a:r>
              <a:rPr lang="en-US" dirty="0" smtClean="0"/>
              <a:t>from www.medscape.com/view/ebola /19_JUN_2014</a:t>
            </a:r>
            <a:endParaRPr lang="en-US" dirty="0"/>
          </a:p>
        </p:txBody>
      </p:sp>
    </p:spTree>
    <p:extLst>
      <p:ext uri="{BB962C8B-B14F-4D97-AF65-F5344CB8AC3E}">
        <p14:creationId xmlns:p14="http://schemas.microsoft.com/office/powerpoint/2010/main" val="28691289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normAutofit/>
          </a:bodyPr>
          <a:lstStyle/>
          <a:p>
            <a:r>
              <a:rPr lang="en-US" dirty="0" smtClean="0"/>
              <a:t>Includes </a:t>
            </a:r>
          </a:p>
          <a:p>
            <a:pPr lvl="1"/>
            <a:r>
              <a:rPr lang="en-US" dirty="0" smtClean="0"/>
              <a:t>dose ranging to attempt to exceed the efficacious dosing curves in the infected and uninfected animals; </a:t>
            </a:r>
          </a:p>
          <a:p>
            <a:pPr lvl="1"/>
            <a:r>
              <a:rPr lang="en-US" dirty="0" smtClean="0"/>
              <a:t>taking into consideration gender differences in drug distribution and elimination in both the NHP and human trials; </a:t>
            </a:r>
          </a:p>
          <a:p>
            <a:pPr lvl="1"/>
            <a:r>
              <a:rPr lang="en-US" dirty="0" smtClean="0"/>
              <a:t>characterizing side effects and toxicity data as thoroughly as possible without going into the standard 3 phase drug development programs</a:t>
            </a:r>
            <a:endParaRPr lang="en-US" dirty="0"/>
          </a:p>
        </p:txBody>
      </p:sp>
      <p:sp>
        <p:nvSpPr>
          <p:cNvPr id="6" name="Title 5"/>
          <p:cNvSpPr>
            <a:spLocks noGrp="1"/>
          </p:cNvSpPr>
          <p:nvPr>
            <p:ph type="title"/>
          </p:nvPr>
        </p:nvSpPr>
        <p:spPr/>
        <p:txBody>
          <a:bodyPr>
            <a:normAutofit fontScale="90000"/>
          </a:bodyPr>
          <a:lstStyle/>
          <a:p>
            <a:r>
              <a:rPr lang="en-US" dirty="0"/>
              <a:t>And… all human safety is done in healthy volunteers</a:t>
            </a:r>
          </a:p>
        </p:txBody>
      </p:sp>
    </p:spTree>
    <p:extLst>
      <p:ext uri="{BB962C8B-B14F-4D97-AF65-F5344CB8AC3E}">
        <p14:creationId xmlns:p14="http://schemas.microsoft.com/office/powerpoint/2010/main" val="16679703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lessons</a:t>
            </a:r>
            <a:endParaRPr lang="en-US" dirty="0"/>
          </a:p>
        </p:txBody>
      </p:sp>
      <p:sp>
        <p:nvSpPr>
          <p:cNvPr id="3" name="Content Placeholder 2"/>
          <p:cNvSpPr>
            <a:spLocks noGrp="1"/>
          </p:cNvSpPr>
          <p:nvPr>
            <p:ph idx="1"/>
          </p:nvPr>
        </p:nvSpPr>
        <p:spPr/>
        <p:txBody>
          <a:bodyPr/>
          <a:lstStyle/>
          <a:p>
            <a:r>
              <a:rPr lang="en-US" dirty="0" smtClean="0"/>
              <a:t>“in an </a:t>
            </a:r>
            <a:r>
              <a:rPr lang="en-US" dirty="0" err="1" smtClean="0"/>
              <a:t>interveiw</a:t>
            </a:r>
            <a:r>
              <a:rPr lang="en-US" dirty="0" smtClean="0"/>
              <a:t> published Sunday night, [Francis] Collins [director of the NIH], shared his belief that, if not for recent federal spending cuts, “we probably would have had a vaccine in time for this” Ebola outbreak.</a:t>
            </a:r>
          </a:p>
          <a:p>
            <a:endParaRPr lang="en-US" dirty="0"/>
          </a:p>
          <a:p>
            <a:r>
              <a:rPr lang="en-US" dirty="0" smtClean="0"/>
              <a:t>NIH funding between FY 2010-14 dropped 10%</a:t>
            </a:r>
          </a:p>
          <a:p>
            <a:pPr lvl="1"/>
            <a:r>
              <a:rPr lang="en-US" dirty="0" smtClean="0"/>
              <a:t>Ebola vaccine research in 2010 was $37M; in 2014, it was $18M</a:t>
            </a:r>
          </a:p>
          <a:p>
            <a:pPr lvl="1"/>
            <a:r>
              <a:rPr lang="en-US" dirty="0" smtClean="0"/>
              <a:t>14 Ebola related grants shuttered due to budget constraints.</a:t>
            </a:r>
            <a:endParaRPr lang="en-US" dirty="0"/>
          </a:p>
        </p:txBody>
      </p:sp>
      <p:sp>
        <p:nvSpPr>
          <p:cNvPr id="4" name="Text Placeholder 3"/>
          <p:cNvSpPr>
            <a:spLocks noGrp="1"/>
          </p:cNvSpPr>
          <p:nvPr>
            <p:ph type="body" sz="quarter" idx="13"/>
          </p:nvPr>
        </p:nvSpPr>
        <p:spPr>
          <a:xfrm>
            <a:off x="1676400" y="6477000"/>
            <a:ext cx="7162800" cy="246221"/>
          </a:xfrm>
        </p:spPr>
        <p:txBody>
          <a:bodyPr>
            <a:noAutofit/>
          </a:bodyPr>
          <a:lstStyle/>
          <a:p>
            <a:r>
              <a:rPr lang="en-US" sz="800" dirty="0" smtClean="0"/>
              <a:t>Washington Post,  October 17, 2014.  Source</a:t>
            </a:r>
            <a:r>
              <a:rPr lang="en-US" sz="800" dirty="0"/>
              <a:t>: http://www.washingtonpost.com/opinions/dana-milbank-making-ebola-a-partisan-issue/2014/10/17/53227888-55fd-11e4-892e-602188e70e9c_story.html.</a:t>
            </a:r>
          </a:p>
        </p:txBody>
      </p:sp>
    </p:spTree>
    <p:extLst>
      <p:ext uri="{BB962C8B-B14F-4D97-AF65-F5344CB8AC3E}">
        <p14:creationId xmlns:p14="http://schemas.microsoft.com/office/powerpoint/2010/main" val="107399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a:t>
            </a:r>
            <a:endParaRPr lang="en-US" dirty="0"/>
          </a:p>
        </p:txBody>
      </p:sp>
      <p:sp>
        <p:nvSpPr>
          <p:cNvPr id="3" name="Text Placeholder 2"/>
          <p:cNvSpPr>
            <a:spLocks noGrp="1"/>
          </p:cNvSpPr>
          <p:nvPr>
            <p:ph idx="1"/>
          </p:nvPr>
        </p:nvSpPr>
        <p:spPr/>
        <p:txBody>
          <a:bodyPr>
            <a:normAutofit fontScale="70000" lnSpcReduction="20000"/>
          </a:bodyPr>
          <a:lstStyle/>
          <a:p>
            <a:r>
              <a:rPr lang="en-US" dirty="0" smtClean="0"/>
              <a:t>Timeline for drug or vaccine development </a:t>
            </a:r>
            <a:r>
              <a:rPr lang="en-US" dirty="0"/>
              <a:t>is TOO long</a:t>
            </a:r>
          </a:p>
          <a:p>
            <a:pPr lvl="1"/>
            <a:r>
              <a:rPr lang="en-US" dirty="0" smtClean="0"/>
              <a:t>2004 until 2014– and all Ebola agents are no further than Phase 1 study at best</a:t>
            </a:r>
          </a:p>
          <a:p>
            <a:pPr lvl="1"/>
            <a:r>
              <a:rPr lang="en-US" dirty="0" smtClean="0"/>
              <a:t>While Rapid Response exercises are useful, Rapid Response Development needs to be prioritized (</a:t>
            </a:r>
            <a:r>
              <a:rPr lang="en-US" dirty="0" err="1" smtClean="0"/>
              <a:t>e.g</a:t>
            </a:r>
            <a:r>
              <a:rPr lang="en-US" dirty="0" smtClean="0"/>
              <a:t>, decrease development from 10-12 </a:t>
            </a:r>
            <a:r>
              <a:rPr lang="en-US" dirty="0" err="1" smtClean="0"/>
              <a:t>yrs</a:t>
            </a:r>
            <a:r>
              <a:rPr lang="en-US" dirty="0" smtClean="0"/>
              <a:t> to 3-5 years)</a:t>
            </a:r>
          </a:p>
          <a:p>
            <a:pPr lvl="1"/>
            <a:r>
              <a:rPr lang="en-US" dirty="0" smtClean="0"/>
              <a:t>Funding programs restricted to Governments are not sustainable; we need to explore creative Private/Public partnerships that facilitate rapid response development</a:t>
            </a:r>
          </a:p>
          <a:p>
            <a:pPr marL="457200" lvl="1" indent="0">
              <a:buNone/>
            </a:pPr>
            <a:endParaRPr lang="en-US" dirty="0" smtClean="0"/>
          </a:p>
          <a:p>
            <a:r>
              <a:rPr lang="en-US" dirty="0" smtClean="0"/>
              <a:t>Regulatory harmonization needs to occur:</a:t>
            </a:r>
          </a:p>
          <a:p>
            <a:pPr lvl="1"/>
            <a:r>
              <a:rPr lang="en-US" dirty="0" smtClean="0"/>
              <a:t>Internally, in concert with the rapid response and platform mandates</a:t>
            </a:r>
          </a:p>
          <a:p>
            <a:pPr lvl="1"/>
            <a:r>
              <a:rPr lang="en-US" dirty="0" smtClean="0"/>
              <a:t>Streamlined with proactively outlined steps and guidelines for emergency responses such as this event</a:t>
            </a:r>
          </a:p>
          <a:p>
            <a:pPr lvl="1"/>
            <a:r>
              <a:rPr lang="en-US" dirty="0" smtClean="0"/>
              <a:t>Externally, in concert with other international regulatory bodies such as EMA and Canadian Health</a:t>
            </a:r>
          </a:p>
          <a:p>
            <a:pPr lvl="1"/>
            <a:endParaRPr lang="en-US" dirty="0"/>
          </a:p>
          <a:p>
            <a:r>
              <a:rPr lang="en-US" dirty="0"/>
              <a:t>Informatics communications</a:t>
            </a:r>
          </a:p>
          <a:p>
            <a:pPr lvl="1"/>
            <a:r>
              <a:rPr lang="en-US" dirty="0"/>
              <a:t>Not only transparently shared real time information on cases and outbreaks, but with real time quality assessment procedures for data validation</a:t>
            </a:r>
          </a:p>
          <a:p>
            <a:pPr lvl="1"/>
            <a:r>
              <a:rPr lang="en-US" dirty="0"/>
              <a:t>Stepped up expert assessment of epidemiologic and transmission data to rapidly identify new “hot spots” and where prevention strategies are failing</a:t>
            </a:r>
          </a:p>
          <a:p>
            <a:pPr lvl="1"/>
            <a:r>
              <a:rPr lang="en-US" dirty="0"/>
              <a:t>Means by which effective harmonized messaging can be obtained and used across cultural </a:t>
            </a:r>
            <a:r>
              <a:rPr lang="en-US" dirty="0" smtClean="0"/>
              <a:t>borders</a:t>
            </a:r>
          </a:p>
          <a:p>
            <a:pPr lvl="1"/>
            <a:r>
              <a:rPr lang="en-US" dirty="0" smtClean="0"/>
              <a:t>SHARING of individual patient medical information across systems and borders while balanced with the respect for PHI privacy (beyond password protected “Medical Cloud”.</a:t>
            </a:r>
            <a:endParaRPr lang="en-US" dirty="0"/>
          </a:p>
          <a:p>
            <a:pPr lvl="1"/>
            <a:endParaRPr lang="en-US" dirty="0"/>
          </a:p>
        </p:txBody>
      </p:sp>
    </p:spTree>
    <p:extLst>
      <p:ext uri="{BB962C8B-B14F-4D97-AF65-F5344CB8AC3E}">
        <p14:creationId xmlns:p14="http://schemas.microsoft.com/office/powerpoint/2010/main" val="16164134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 and Platform Development</a:t>
            </a:r>
            <a:endParaRPr lang="en-US" dirty="0"/>
          </a:p>
        </p:txBody>
      </p:sp>
      <p:sp>
        <p:nvSpPr>
          <p:cNvPr id="3" name="Text Placeholder 2"/>
          <p:cNvSpPr>
            <a:spLocks noGrp="1"/>
          </p:cNvSpPr>
          <p:nvPr>
            <p:ph idx="1"/>
          </p:nvPr>
        </p:nvSpPr>
        <p:spPr/>
        <p:txBody>
          <a:bodyPr>
            <a:normAutofit/>
          </a:bodyPr>
          <a:lstStyle/>
          <a:p>
            <a:r>
              <a:rPr lang="en-US" dirty="0" smtClean="0"/>
              <a:t>Though Ebola is an ongoing global public health threat, it is not the last of emerging infections</a:t>
            </a:r>
          </a:p>
          <a:p>
            <a:pPr lvl="1"/>
            <a:r>
              <a:rPr lang="en-US" dirty="0" smtClean="0"/>
              <a:t>Swine H1N1, SARS, MERS-</a:t>
            </a:r>
            <a:r>
              <a:rPr lang="en-US" dirty="0" err="1" smtClean="0"/>
              <a:t>CoV</a:t>
            </a:r>
            <a:r>
              <a:rPr lang="en-US" dirty="0" smtClean="0"/>
              <a:t>, </a:t>
            </a:r>
            <a:r>
              <a:rPr lang="en-US" dirty="0" err="1" smtClean="0"/>
              <a:t>chikungunya</a:t>
            </a:r>
            <a:r>
              <a:rPr lang="en-US" dirty="0" smtClean="0"/>
              <a:t>, Dengue, H7N9, Enterovirus D68, multi-drug resistant TB, multi-drug resistant bacteria, HIV; Marburg- October 2014</a:t>
            </a:r>
          </a:p>
          <a:p>
            <a:pPr marL="457200" lvl="1" indent="0">
              <a:buNone/>
            </a:pPr>
            <a:endParaRPr lang="en-US" dirty="0" smtClean="0"/>
          </a:p>
          <a:p>
            <a:r>
              <a:rPr lang="en-US" dirty="0" smtClean="0"/>
              <a:t>The approach to drug and vaccine development needs to more fully embrace this “platform” approach with the ability to very rapidly develop an intervention and scale up quickly rather than “stock pile”.  </a:t>
            </a:r>
          </a:p>
          <a:p>
            <a:endParaRPr lang="en-US" dirty="0"/>
          </a:p>
          <a:p>
            <a:r>
              <a:rPr lang="en-US" dirty="0" smtClean="0"/>
              <a:t>This approach may need to be a global or multinational effort in order to be more effective in the next outbreak.</a:t>
            </a:r>
          </a:p>
        </p:txBody>
      </p:sp>
    </p:spTree>
    <p:extLst>
      <p:ext uri="{BB962C8B-B14F-4D97-AF65-F5344CB8AC3E}">
        <p14:creationId xmlns:p14="http://schemas.microsoft.com/office/powerpoint/2010/main" val="42894832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Text Placeholder 2"/>
          <p:cNvSpPr>
            <a:spLocks noGrp="1"/>
          </p:cNvSpPr>
          <p:nvPr>
            <p:ph idx="1"/>
          </p:nvPr>
        </p:nvSpPr>
        <p:spPr/>
        <p:txBody>
          <a:bodyPr>
            <a:normAutofit fontScale="92500" lnSpcReduction="20000"/>
          </a:bodyPr>
          <a:lstStyle/>
          <a:p>
            <a:r>
              <a:rPr lang="en-US" dirty="0" smtClean="0"/>
              <a:t>We are in an unprecedented time of technological successes, yet we are also in a time of unprecedented infectious disease threats.</a:t>
            </a:r>
          </a:p>
          <a:p>
            <a:endParaRPr lang="en-US" dirty="0" smtClean="0"/>
          </a:p>
          <a:p>
            <a:r>
              <a:rPr lang="en-US" dirty="0" smtClean="0"/>
              <a:t>These threats are not new.</a:t>
            </a:r>
          </a:p>
          <a:p>
            <a:endParaRPr lang="en-US" dirty="0"/>
          </a:p>
          <a:p>
            <a:r>
              <a:rPr lang="en-US" dirty="0"/>
              <a:t>I</a:t>
            </a:r>
            <a:r>
              <a:rPr lang="en-US" dirty="0" smtClean="0"/>
              <a:t>f we are to be better managers of these events and learn from what Mother Nature can show us about globalization, and conditions that facilitate the spread of highly infectious organisms, then we need to learn to adapt and be more clearly connected across all geopolitical and geo-economic spectra. </a:t>
            </a:r>
            <a:r>
              <a:rPr lang="en-US" dirty="0"/>
              <a:t> </a:t>
            </a:r>
            <a:endParaRPr lang="en-US" dirty="0" smtClean="0"/>
          </a:p>
          <a:p>
            <a:endParaRPr lang="en-US" dirty="0"/>
          </a:p>
          <a:p>
            <a:r>
              <a:rPr lang="en-US" dirty="0" smtClean="0"/>
              <a:t>Healthcare and economic connectivity must be embraced not as a national priority but a global priority.  We must remain mission focused and get past the program, regulatory, and development restrictions that do more to hinder progress than protect intellectual property.</a:t>
            </a:r>
            <a:endParaRPr lang="en-US" dirty="0"/>
          </a:p>
        </p:txBody>
      </p:sp>
    </p:spTree>
    <p:extLst>
      <p:ext uri="{BB962C8B-B14F-4D97-AF65-F5344CB8AC3E}">
        <p14:creationId xmlns:p14="http://schemas.microsoft.com/office/powerpoint/2010/main" val="917283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Ebola</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83080"/>
            <a:ext cx="8229600" cy="3977639"/>
          </a:xfrm>
        </p:spPr>
      </p:pic>
      <p:sp>
        <p:nvSpPr>
          <p:cNvPr id="6" name="Text Placeholder 5"/>
          <p:cNvSpPr>
            <a:spLocks noGrp="1"/>
          </p:cNvSpPr>
          <p:nvPr>
            <p:ph type="body" sz="quarter" idx="13"/>
          </p:nvPr>
        </p:nvSpPr>
        <p:spPr/>
        <p:txBody>
          <a:bodyPr>
            <a:normAutofit fontScale="77500" lnSpcReduction="20000"/>
          </a:bodyPr>
          <a:lstStyle/>
          <a:p>
            <a:r>
              <a:rPr lang="en-US" dirty="0"/>
              <a:t>Fuse via Getty Images. [Image]. Retrieved from http://www.huffingtonpost.com/2014/10/12/cdc-ebola-texas_n_5973726.html </a:t>
            </a:r>
          </a:p>
          <a:p>
            <a:endParaRPr lang="en-US" dirty="0"/>
          </a:p>
        </p:txBody>
      </p:sp>
    </p:spTree>
    <p:extLst>
      <p:ext uri="{BB962C8B-B14F-4D97-AF65-F5344CB8AC3E}">
        <p14:creationId xmlns:p14="http://schemas.microsoft.com/office/powerpoint/2010/main" val="2240671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Ebola Genome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676400"/>
            <a:ext cx="5943600" cy="1813099"/>
          </a:xfrm>
        </p:spPr>
      </p:pic>
      <p:sp>
        <p:nvSpPr>
          <p:cNvPr id="5" name="TextBox 4"/>
          <p:cNvSpPr txBox="1"/>
          <p:nvPr/>
        </p:nvSpPr>
        <p:spPr>
          <a:xfrm>
            <a:off x="266700" y="4038600"/>
            <a:ext cx="8610600" cy="1815882"/>
          </a:xfrm>
          <a:prstGeom prst="rect">
            <a:avLst/>
          </a:prstGeom>
          <a:noFill/>
          <a:ln>
            <a:solidFill>
              <a:schemeClr val="tx1"/>
            </a:solidFill>
          </a:ln>
        </p:spPr>
        <p:txBody>
          <a:bodyPr wrap="square" rtlCol="0">
            <a:spAutoFit/>
          </a:bodyPr>
          <a:lstStyle/>
          <a:p>
            <a:r>
              <a:rPr lang="en-US" sz="1600" dirty="0" smtClean="0"/>
              <a:t>NP: 	Nucleoprotein</a:t>
            </a:r>
          </a:p>
          <a:p>
            <a:r>
              <a:rPr lang="en-US" sz="1600" dirty="0" smtClean="0"/>
              <a:t>VP35:  	Polymerase cofactor</a:t>
            </a:r>
          </a:p>
          <a:p>
            <a:r>
              <a:rPr lang="en-US" sz="1600" dirty="0" smtClean="0"/>
              <a:t>VP40:  	major structural protein; viral assembly and budding </a:t>
            </a:r>
          </a:p>
          <a:p>
            <a:r>
              <a:rPr lang="en-US" sz="1600" dirty="0" smtClean="0"/>
              <a:t>GP: 	(glycoprotein)</a:t>
            </a:r>
            <a:r>
              <a:rPr lang="en-US" sz="1600" dirty="0"/>
              <a:t> </a:t>
            </a:r>
            <a:r>
              <a:rPr lang="en-US" sz="1600" dirty="0" smtClean="0"/>
              <a:t>binds to the NPC1 cholesterol transporter protein on mammalian cells</a:t>
            </a:r>
          </a:p>
          <a:p>
            <a:r>
              <a:rPr lang="en-US" sz="1600" dirty="0" smtClean="0"/>
              <a:t>VP30:  	Transcription activator protein</a:t>
            </a:r>
          </a:p>
          <a:p>
            <a:r>
              <a:rPr lang="en-US" sz="1600" dirty="0" smtClean="0"/>
              <a:t>VP24:  	Intrinsically blocks normal interferon signaling responses within cells</a:t>
            </a:r>
          </a:p>
          <a:p>
            <a:r>
              <a:rPr lang="en-US" sz="1600" dirty="0" smtClean="0"/>
              <a:t>L: 	RNA polymerase</a:t>
            </a:r>
            <a:endParaRPr lang="en-US" sz="1600" dirty="0"/>
          </a:p>
        </p:txBody>
      </p:sp>
    </p:spTree>
    <p:extLst>
      <p:ext uri="{BB962C8B-B14F-4D97-AF65-F5344CB8AC3E}">
        <p14:creationId xmlns:p14="http://schemas.microsoft.com/office/powerpoint/2010/main" val="1142627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Nonhuman Primates</a:t>
            </a:r>
            <a:endParaRPr lang="en-US" dirty="0"/>
          </a:p>
        </p:txBody>
      </p:sp>
      <p:sp>
        <p:nvSpPr>
          <p:cNvPr id="3" name="Content Placeholder 2"/>
          <p:cNvSpPr>
            <a:spLocks noGrp="1"/>
          </p:cNvSpPr>
          <p:nvPr>
            <p:ph idx="1"/>
          </p:nvPr>
        </p:nvSpPr>
        <p:spPr/>
        <p:txBody>
          <a:bodyPr>
            <a:normAutofit/>
          </a:bodyPr>
          <a:lstStyle/>
          <a:p>
            <a:r>
              <a:rPr lang="en-US" dirty="0" smtClean="0"/>
              <a:t>Human outbreaks are heralded by acute NHP mortality </a:t>
            </a:r>
          </a:p>
          <a:p>
            <a:pPr lvl="1"/>
            <a:r>
              <a:rPr lang="en-US" dirty="0" smtClean="0"/>
              <a:t>Monkeys, gorillas, chimpanzees and duikers </a:t>
            </a:r>
            <a:r>
              <a:rPr lang="en-US" sz="1200" baseline="30000" dirty="0" smtClean="0"/>
              <a:t>1</a:t>
            </a:r>
          </a:p>
          <a:p>
            <a:pPr lvl="1"/>
            <a:r>
              <a:rPr lang="en-US" dirty="0" smtClean="0"/>
              <a:t>Occasionally associated with caves and bat exposure</a:t>
            </a:r>
          </a:p>
          <a:p>
            <a:pPr lvl="2"/>
            <a:r>
              <a:rPr lang="en-US" dirty="0" smtClean="0"/>
              <a:t>Bats are natural hosts; they survive infection as do other rodents, but during </a:t>
            </a:r>
            <a:r>
              <a:rPr lang="en-US" dirty="0" err="1" smtClean="0"/>
              <a:t>viremic</a:t>
            </a:r>
            <a:r>
              <a:rPr lang="en-US" dirty="0" smtClean="0"/>
              <a:t> phase shed virus through feces. </a:t>
            </a:r>
            <a:r>
              <a:rPr lang="en-US" sz="1200" baseline="30000" dirty="0" smtClean="0"/>
              <a:t>2</a:t>
            </a:r>
          </a:p>
          <a:p>
            <a:pPr lvl="2"/>
            <a:r>
              <a:rPr lang="en-US" dirty="0" smtClean="0"/>
              <a:t>Direct spread to humans and NHP occurs via exposure to excretions or oral contamination; cooking inactivates virus.</a:t>
            </a:r>
          </a:p>
          <a:p>
            <a:pPr marL="914400" lvl="2" indent="0">
              <a:buNone/>
            </a:pPr>
            <a:endParaRPr lang="en-US" dirty="0" smtClean="0"/>
          </a:p>
          <a:p>
            <a:pPr lvl="1"/>
            <a:r>
              <a:rPr lang="en-US" dirty="0" smtClean="0"/>
              <a:t>Domestic pigs have been infected with less virulent </a:t>
            </a:r>
            <a:r>
              <a:rPr lang="en-US" dirty="0" err="1" smtClean="0"/>
              <a:t>biosimilar</a:t>
            </a:r>
            <a:r>
              <a:rPr lang="en-US" dirty="0" smtClean="0"/>
              <a:t> strains (RESTV)</a:t>
            </a:r>
            <a:r>
              <a:rPr lang="en-US" sz="1200" baseline="30000" dirty="0" smtClean="0"/>
              <a:t>3</a:t>
            </a:r>
          </a:p>
          <a:p>
            <a:pPr lvl="2"/>
            <a:r>
              <a:rPr lang="en-US" dirty="0" smtClean="0"/>
              <a:t>Handlers seroconverted without illness</a:t>
            </a:r>
          </a:p>
          <a:p>
            <a:pPr lvl="2"/>
            <a:r>
              <a:rPr lang="en-US" dirty="0" smtClean="0"/>
              <a:t>Experimental pig infections by mucosal exposure demonstrates pulmonary epithelial pathology and transmission of disease among cohabitating pigs</a:t>
            </a:r>
            <a:r>
              <a:rPr lang="en-US" sz="1200" baseline="30000" dirty="0" smtClean="0"/>
              <a:t>4</a:t>
            </a:r>
            <a:endParaRPr lang="en-US" sz="1200" baseline="30000" dirty="0"/>
          </a:p>
        </p:txBody>
      </p:sp>
      <p:sp>
        <p:nvSpPr>
          <p:cNvPr id="5" name="Text Placeholder 4"/>
          <p:cNvSpPr>
            <a:spLocks noGrp="1"/>
          </p:cNvSpPr>
          <p:nvPr>
            <p:ph type="body" sz="quarter" idx="13"/>
          </p:nvPr>
        </p:nvSpPr>
        <p:spPr>
          <a:xfrm>
            <a:off x="2286000" y="6477000"/>
            <a:ext cx="6553200" cy="246221"/>
          </a:xfrm>
        </p:spPr>
        <p:txBody>
          <a:bodyPr>
            <a:normAutofit fontScale="25000" lnSpcReduction="20000"/>
          </a:bodyPr>
          <a:lstStyle/>
          <a:p>
            <a:r>
              <a:rPr lang="en-US" sz="3200" dirty="0" smtClean="0"/>
              <a:t>1. </a:t>
            </a:r>
            <a:r>
              <a:rPr lang="en-US" sz="3200" dirty="0" err="1" smtClean="0"/>
              <a:t>Swanepoel</a:t>
            </a:r>
            <a:r>
              <a:rPr lang="en-US" sz="3200" dirty="0" smtClean="0"/>
              <a:t> </a:t>
            </a:r>
            <a:r>
              <a:rPr lang="en-US" sz="3200" dirty="0"/>
              <a:t>R et al. </a:t>
            </a:r>
            <a:r>
              <a:rPr lang="en-US" sz="3200" dirty="0" err="1"/>
              <a:t>Emerg</a:t>
            </a:r>
            <a:r>
              <a:rPr lang="en-US" sz="3200" dirty="0"/>
              <a:t> </a:t>
            </a:r>
            <a:r>
              <a:rPr lang="en-US" sz="3200" dirty="0" err="1"/>
              <a:t>Infec</a:t>
            </a:r>
            <a:r>
              <a:rPr lang="en-US" sz="3200" dirty="0"/>
              <a:t> Dis </a:t>
            </a:r>
            <a:r>
              <a:rPr lang="en-US" sz="3200" dirty="0" smtClean="0"/>
              <a:t>1996;2:321-25; 2. Leroy </a:t>
            </a:r>
            <a:r>
              <a:rPr lang="en-US" sz="3200" dirty="0"/>
              <a:t>EM, et al. Science </a:t>
            </a:r>
            <a:r>
              <a:rPr lang="en-US" sz="3200" dirty="0" smtClean="0"/>
              <a:t>2004;303:387-90; 3. Barrette </a:t>
            </a:r>
            <a:r>
              <a:rPr lang="en-US" sz="3200" dirty="0"/>
              <a:t>RW et al. Science </a:t>
            </a:r>
            <a:r>
              <a:rPr lang="en-US" sz="3200" dirty="0" smtClean="0"/>
              <a:t>2009;325:204-6;                             4. </a:t>
            </a:r>
            <a:r>
              <a:rPr lang="en-US" sz="3200" dirty="0" err="1" smtClean="0"/>
              <a:t>Kobinger</a:t>
            </a:r>
            <a:r>
              <a:rPr lang="en-US" sz="3200" dirty="0" smtClean="0"/>
              <a:t> </a:t>
            </a:r>
            <a:r>
              <a:rPr lang="en-US" sz="3200" dirty="0"/>
              <a:t>GP et al. J Infect Dis 2011;204:200-8</a:t>
            </a:r>
          </a:p>
          <a:p>
            <a:endParaRPr lang="en-US" dirty="0"/>
          </a:p>
          <a:p>
            <a:endParaRPr lang="en-US" dirty="0"/>
          </a:p>
        </p:txBody>
      </p:sp>
    </p:spTree>
    <p:extLst>
      <p:ext uri="{BB962C8B-B14F-4D97-AF65-F5344CB8AC3E}">
        <p14:creationId xmlns:p14="http://schemas.microsoft.com/office/powerpoint/2010/main" val="3241381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Ebola</a:t>
            </a:r>
            <a:endParaRPr lang="en-US" dirty="0"/>
          </a:p>
        </p:txBody>
      </p:sp>
      <p:sp>
        <p:nvSpPr>
          <p:cNvPr id="3" name="Content Placeholder 2"/>
          <p:cNvSpPr>
            <a:spLocks noGrp="1"/>
          </p:cNvSpPr>
          <p:nvPr>
            <p:ph idx="1"/>
          </p:nvPr>
        </p:nvSpPr>
        <p:spPr/>
        <p:txBody>
          <a:bodyPr>
            <a:normAutofit/>
          </a:bodyPr>
          <a:lstStyle/>
          <a:p>
            <a:r>
              <a:rPr lang="en-US" dirty="0" smtClean="0"/>
              <a:t>Incubation reported between 2-21 days</a:t>
            </a:r>
          </a:p>
          <a:p>
            <a:r>
              <a:rPr lang="en-US" dirty="0" smtClean="0"/>
              <a:t>Initial symptoms include fever, malaise, </a:t>
            </a:r>
            <a:r>
              <a:rPr lang="en-US" dirty="0" err="1" smtClean="0"/>
              <a:t>myalgias</a:t>
            </a:r>
            <a:r>
              <a:rPr lang="en-US" dirty="0" smtClean="0"/>
              <a:t>, the bleeding, coagulopathy and CNS involvement</a:t>
            </a:r>
          </a:p>
          <a:p>
            <a:r>
              <a:rPr lang="en-US" dirty="0" smtClean="0"/>
              <a:t>At present, there is no licensed cure or vaccine</a:t>
            </a:r>
          </a:p>
          <a:p>
            <a:r>
              <a:rPr lang="en-US" dirty="0" smtClean="0"/>
              <a:t>Transmission is contact to blood and body fluids; unclear if there is an airborne component*</a:t>
            </a:r>
          </a:p>
          <a:p>
            <a:pPr lvl="1"/>
            <a:r>
              <a:rPr lang="en-US" dirty="0" smtClean="0"/>
              <a:t>Isolation precautions including contact tracing, and personal protective equipment are crucial for containment and care</a:t>
            </a:r>
          </a:p>
          <a:p>
            <a:r>
              <a:rPr lang="en-US" dirty="0" smtClean="0"/>
              <a:t>Supportive measures including hydration enhance survival</a:t>
            </a:r>
          </a:p>
          <a:p>
            <a:pPr marL="457200" lvl="1" indent="0">
              <a:buNone/>
            </a:pPr>
            <a:endParaRPr lang="en-US" dirty="0" smtClean="0"/>
          </a:p>
        </p:txBody>
      </p:sp>
      <p:sp>
        <p:nvSpPr>
          <p:cNvPr id="5" name="Text Placeholder 4"/>
          <p:cNvSpPr>
            <a:spLocks noGrp="1"/>
          </p:cNvSpPr>
          <p:nvPr>
            <p:ph type="body" sz="quarter" idx="13"/>
          </p:nvPr>
        </p:nvSpPr>
        <p:spPr/>
        <p:txBody>
          <a:bodyPr>
            <a:normAutofit fontScale="77500" lnSpcReduction="20000"/>
          </a:bodyPr>
          <a:lstStyle/>
          <a:p>
            <a:r>
              <a:rPr lang="en-US" dirty="0"/>
              <a:t>*There are data supporting airborne transmission among bats, but this has not been demonstrated in human outbreaks.</a:t>
            </a:r>
          </a:p>
          <a:p>
            <a:endParaRPr lang="en-US" dirty="0"/>
          </a:p>
        </p:txBody>
      </p:sp>
    </p:spTree>
    <p:extLst>
      <p:ext uri="{BB962C8B-B14F-4D97-AF65-F5344CB8AC3E}">
        <p14:creationId xmlns:p14="http://schemas.microsoft.com/office/powerpoint/2010/main" val="3702863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Ebola Viral Disease</a:t>
            </a:r>
            <a:endParaRPr lang="en-US" dirty="0"/>
          </a:p>
        </p:txBody>
      </p:sp>
      <p:sp>
        <p:nvSpPr>
          <p:cNvPr id="3" name="Content Placeholder 2"/>
          <p:cNvSpPr>
            <a:spLocks noGrp="1"/>
          </p:cNvSpPr>
          <p:nvPr>
            <p:ph idx="1"/>
          </p:nvPr>
        </p:nvSpPr>
        <p:spPr/>
        <p:txBody>
          <a:bodyPr>
            <a:noAutofit/>
          </a:bodyPr>
          <a:lstStyle/>
          <a:p>
            <a:r>
              <a:rPr lang="en-US" dirty="0" smtClean="0"/>
              <a:t>Average symptom onset to death: 	7 days</a:t>
            </a:r>
          </a:p>
          <a:p>
            <a:r>
              <a:rPr lang="en-US" dirty="0" smtClean="0"/>
              <a:t>Average symptom onset to recovery: 	15 days</a:t>
            </a:r>
          </a:p>
          <a:p>
            <a:r>
              <a:rPr lang="en-US" dirty="0" smtClean="0"/>
              <a:t>Case Fatality Rate: 			54.9% (probably higher)</a:t>
            </a:r>
          </a:p>
          <a:p>
            <a:pPr marL="0" indent="0">
              <a:buNone/>
            </a:pPr>
            <a:endParaRPr lang="en-US" sz="1800" dirty="0" smtClean="0"/>
          </a:p>
          <a:p>
            <a:pPr marL="0" indent="0">
              <a:buNone/>
            </a:pPr>
            <a:r>
              <a:rPr lang="en-US" sz="1800" dirty="0" smtClean="0"/>
              <a:t>The Basic Reproduction Number (Ro) of an infection can be thought of as the number of new cases generated from one case in an otherwise healthy population:</a:t>
            </a:r>
          </a:p>
          <a:p>
            <a:pPr marL="0" indent="0">
              <a:buNone/>
            </a:pPr>
            <a:endParaRPr lang="en-US" sz="1800" dirty="0" smtClean="0"/>
          </a:p>
          <a:p>
            <a:r>
              <a:rPr lang="en-US" sz="1800" dirty="0" smtClean="0"/>
              <a:t>EVD 2014: 	 Guinea 1.4; Liberia 1.48; Nigeria 1.4; SL 1.6</a:t>
            </a:r>
          </a:p>
          <a:p>
            <a:r>
              <a:rPr lang="en-US" sz="1800" dirty="0" smtClean="0"/>
              <a:t>EVD historically: 1995 Congo 1.3, 2000 Congo 2.7</a:t>
            </a:r>
          </a:p>
          <a:p>
            <a:r>
              <a:rPr lang="en-US" sz="1800" dirty="0" smtClean="0"/>
              <a:t>Cholera: 2.4</a:t>
            </a:r>
          </a:p>
          <a:p>
            <a:r>
              <a:rPr lang="en-US" sz="1800" dirty="0" smtClean="0"/>
              <a:t>SARS:  2.0-5.0</a:t>
            </a:r>
            <a:endParaRPr lang="en-US" sz="1800" dirty="0"/>
          </a:p>
        </p:txBody>
      </p:sp>
      <p:sp>
        <p:nvSpPr>
          <p:cNvPr id="5" name="Text Placeholder 4"/>
          <p:cNvSpPr>
            <a:spLocks noGrp="1"/>
          </p:cNvSpPr>
          <p:nvPr>
            <p:ph type="body" sz="quarter" idx="13"/>
          </p:nvPr>
        </p:nvSpPr>
        <p:spPr/>
        <p:txBody>
          <a:bodyPr>
            <a:normAutofit fontScale="25000" lnSpcReduction="20000"/>
          </a:bodyPr>
          <a:lstStyle/>
          <a:p>
            <a:r>
              <a:rPr lang="en-US" sz="3100" i="1" dirty="0">
                <a:solidFill>
                  <a:schemeClr val="tx2"/>
                </a:solidFill>
              </a:rPr>
              <a:t>Data from Guinea, Liberia and Sierra Leone (VSHOC Ebola database, 25 Aug </a:t>
            </a:r>
            <a:r>
              <a:rPr lang="en-US" sz="3100" i="1" dirty="0" smtClean="0">
                <a:solidFill>
                  <a:schemeClr val="tx2"/>
                </a:solidFill>
              </a:rPr>
              <a:t>2014; Imperial </a:t>
            </a:r>
            <a:r>
              <a:rPr lang="en-US" sz="3100" i="1" dirty="0">
                <a:solidFill>
                  <a:schemeClr val="tx2"/>
                </a:solidFill>
              </a:rPr>
              <a:t>college &amp; University of Oxford (USCDC/WHO RO/WHO HQ 27 Aug 2014)</a:t>
            </a:r>
          </a:p>
          <a:p>
            <a:endParaRPr lang="en-US" dirty="0"/>
          </a:p>
        </p:txBody>
      </p:sp>
    </p:spTree>
    <p:extLst>
      <p:ext uri="{BB962C8B-B14F-4D97-AF65-F5344CB8AC3E}">
        <p14:creationId xmlns:p14="http://schemas.microsoft.com/office/powerpoint/2010/main" val="1081892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Ebola Outbreak History</a:t>
            </a:r>
            <a:endParaRPr lang="en-US" dirty="0"/>
          </a:p>
        </p:txBody>
      </p:sp>
      <p:sp>
        <p:nvSpPr>
          <p:cNvPr id="3" name="Content Placeholder 2"/>
          <p:cNvSpPr>
            <a:spLocks noGrp="1"/>
          </p:cNvSpPr>
          <p:nvPr>
            <p:ph idx="1"/>
          </p:nvPr>
        </p:nvSpPr>
        <p:spPr/>
        <p:txBody>
          <a:bodyPr>
            <a:normAutofit/>
          </a:bodyPr>
          <a:lstStyle/>
          <a:p>
            <a:r>
              <a:rPr lang="en-US" sz="2000" dirty="0" smtClean="0"/>
              <a:t>Discovery of Ebola in 1976 </a:t>
            </a:r>
          </a:p>
          <a:p>
            <a:pPr lvl="1"/>
            <a:r>
              <a:rPr lang="en-US" dirty="0" smtClean="0"/>
              <a:t>23 outbreaks through December 2013</a:t>
            </a:r>
          </a:p>
          <a:p>
            <a:pPr lvl="1"/>
            <a:r>
              <a:rPr lang="en-US" dirty="0" smtClean="0"/>
              <a:t>9216 human cases resulting in 4555 deaths (CFR 50%) by 17 October 2014</a:t>
            </a:r>
          </a:p>
          <a:p>
            <a:pPr lvl="1"/>
            <a:endParaRPr lang="en-US" dirty="0"/>
          </a:p>
          <a:p>
            <a:r>
              <a:rPr lang="en-US" dirty="0" smtClean="0"/>
              <a:t>As of September 2, 2014 West Africa has reported 3540 cases and 1875 deaths (CRF 53.0%)</a:t>
            </a:r>
          </a:p>
          <a:p>
            <a:pPr marL="0" indent="0">
              <a:buNone/>
            </a:pPr>
            <a:endParaRPr lang="en-US" dirty="0" smtClean="0"/>
          </a:p>
          <a:p>
            <a:r>
              <a:rPr lang="en-US" dirty="0"/>
              <a:t>F</a:t>
            </a:r>
            <a:r>
              <a:rPr lang="en-US" dirty="0" smtClean="0"/>
              <a:t>irst identified transmitted cases reported in Spain and US this month</a:t>
            </a:r>
          </a:p>
          <a:p>
            <a:endParaRPr lang="en-US" dirty="0" smtClean="0"/>
          </a:p>
          <a:p>
            <a:r>
              <a:rPr lang="en-US" dirty="0" smtClean="0"/>
              <a:t>CDC estimates &gt;1M infected by January 14, 2015</a:t>
            </a:r>
            <a:endParaRPr lang="en-US" dirty="0"/>
          </a:p>
        </p:txBody>
      </p:sp>
      <p:sp>
        <p:nvSpPr>
          <p:cNvPr id="4" name="Text Placeholder 3"/>
          <p:cNvSpPr>
            <a:spLocks noGrp="1"/>
          </p:cNvSpPr>
          <p:nvPr>
            <p:ph type="body" sz="quarter" idx="13"/>
          </p:nvPr>
        </p:nvSpPr>
        <p:spPr/>
        <p:txBody>
          <a:bodyPr>
            <a:normAutofit fontScale="77500" lnSpcReduction="20000"/>
          </a:bodyPr>
          <a:lstStyle/>
          <a:p>
            <a:r>
              <a:rPr lang="en-US" i="1" dirty="0" smtClean="0">
                <a:solidFill>
                  <a:schemeClr val="tx2">
                    <a:lumMod val="90000"/>
                    <a:lumOff val="10000"/>
                  </a:schemeClr>
                </a:solidFill>
              </a:rPr>
              <a:t>Source: WHO Ebola Update, 17 October 2014.  www.apps.who.int/iris/bitstream/10665/136645/1/radnaoyodate17oct14_eng.pdf</a:t>
            </a:r>
            <a:endParaRPr lang="en-US" i="1" dirty="0">
              <a:solidFill>
                <a:schemeClr val="tx2">
                  <a:lumMod val="90000"/>
                  <a:lumOff val="10000"/>
                </a:schemeClr>
              </a:solidFill>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4133" y="4648200"/>
            <a:ext cx="2057400" cy="1541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196512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Master Design">
  <a:themeElements>
    <a:clrScheme name="Sarepta">
      <a:dk1>
        <a:srgbClr val="3F3F3F"/>
      </a:dk1>
      <a:lt1>
        <a:sysClr val="window" lastClr="FFFFFF"/>
      </a:lt1>
      <a:dk2>
        <a:srgbClr val="56004E"/>
      </a:dk2>
      <a:lt2>
        <a:srgbClr val="CDA349"/>
      </a:lt2>
      <a:accent1>
        <a:srgbClr val="56004E"/>
      </a:accent1>
      <a:accent2>
        <a:srgbClr val="CDA349"/>
      </a:accent2>
      <a:accent3>
        <a:srgbClr val="5781A3"/>
      </a:accent3>
      <a:accent4>
        <a:srgbClr val="FFFFFF"/>
      </a:accent4>
      <a:accent5>
        <a:srgbClr val="595959"/>
      </a:accent5>
      <a:accent6>
        <a:srgbClr val="7F7F7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TotalTime>
  <Words>2983</Words>
  <Application>Microsoft Office PowerPoint</Application>
  <PresentationFormat>On-screen Show (4:3)</PresentationFormat>
  <Paragraphs>521</Paragraphs>
  <Slides>34</Slides>
  <Notes>1</Notes>
  <HiddenSlides>1</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1_Master Design</vt:lpstr>
      <vt:lpstr>PowerPoint Presentation</vt:lpstr>
      <vt:lpstr>Outline</vt:lpstr>
      <vt:lpstr>RECENT EBOLA OUTBREAK</vt:lpstr>
      <vt:lpstr>Ebola</vt:lpstr>
      <vt:lpstr>Ebola Genome</vt:lpstr>
      <vt:lpstr>Impact of Nonhuman Primates</vt:lpstr>
      <vt:lpstr>Ebola</vt:lpstr>
      <vt:lpstr>Ebola Viral Disease</vt:lpstr>
      <vt:lpstr>Ebola Outbreak History</vt:lpstr>
      <vt:lpstr>Ebola Outbreaks, 1976-present</vt:lpstr>
      <vt:lpstr>Characteristics of 2014 Ebola Outbreak</vt:lpstr>
      <vt:lpstr>Burden on Health Systems</vt:lpstr>
      <vt:lpstr>PowerPoint Presentation</vt:lpstr>
      <vt:lpstr>PowerPoint Presentation</vt:lpstr>
      <vt:lpstr>PowerPoint Presentation</vt:lpstr>
      <vt:lpstr>Challenges</vt:lpstr>
      <vt:lpstr>International Response</vt:lpstr>
      <vt:lpstr>PowerPoint Presentation</vt:lpstr>
      <vt:lpstr>What lessons can we learn? </vt:lpstr>
      <vt:lpstr>Ebola Vaccines in Development</vt:lpstr>
      <vt:lpstr>Ebola Vaccines (Cont.)</vt:lpstr>
      <vt:lpstr>Ebola Therapeutics in development</vt:lpstr>
      <vt:lpstr>Ebola Therapeutics in Development, continued</vt:lpstr>
      <vt:lpstr>RAPID RESPONSE PLATFORM</vt:lpstr>
      <vt:lpstr>PowerPoint Presentation</vt:lpstr>
      <vt:lpstr>Unprecedented developmental timeline for real world threats</vt:lpstr>
      <vt:lpstr>Challenges and Opportunities</vt:lpstr>
      <vt:lpstr>Scope of Animal Rule Provisions</vt:lpstr>
      <vt:lpstr>Animal Model Considerations</vt:lpstr>
      <vt:lpstr>And… all human safety is done in healthy volunteers</vt:lpstr>
      <vt:lpstr>Funding lessons</vt:lpstr>
      <vt:lpstr>Opportunities</vt:lpstr>
      <vt:lpstr>Vaccine and Platform Development</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Johannes Dworzak</dc:creator>
  <cp:lastModifiedBy>Mike Wong</cp:lastModifiedBy>
  <cp:revision>21</cp:revision>
  <dcterms:created xsi:type="dcterms:W3CDTF">2014-03-20T20:02:42Z</dcterms:created>
  <dcterms:modified xsi:type="dcterms:W3CDTF">2014-10-20T21:18:51Z</dcterms:modified>
</cp:coreProperties>
</file>