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9" r:id="rId3"/>
    <p:sldId id="344" r:id="rId4"/>
    <p:sldId id="345" r:id="rId5"/>
    <p:sldId id="366" r:id="rId6"/>
    <p:sldId id="367" r:id="rId7"/>
    <p:sldId id="350" r:id="rId8"/>
    <p:sldId id="348" r:id="rId9"/>
    <p:sldId id="368" r:id="rId10"/>
    <p:sldId id="353" r:id="rId11"/>
    <p:sldId id="278" r:id="rId12"/>
    <p:sldId id="351" r:id="rId13"/>
    <p:sldId id="369" r:id="rId14"/>
    <p:sldId id="355" r:id="rId15"/>
    <p:sldId id="376" r:id="rId16"/>
    <p:sldId id="372" r:id="rId17"/>
    <p:sldId id="371" r:id="rId18"/>
    <p:sldId id="354" r:id="rId19"/>
    <p:sldId id="360" r:id="rId20"/>
    <p:sldId id="377" r:id="rId21"/>
    <p:sldId id="361" r:id="rId22"/>
    <p:sldId id="316" r:id="rId23"/>
    <p:sldId id="363" r:id="rId24"/>
    <p:sldId id="365" r:id="rId25"/>
    <p:sldId id="373" r:id="rId26"/>
    <p:sldId id="374" r:id="rId27"/>
    <p:sldId id="323" r:id="rId28"/>
    <p:sldId id="375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BFB075"/>
    <a:srgbClr val="A585B6"/>
    <a:srgbClr val="224178"/>
    <a:srgbClr val="000066"/>
    <a:srgbClr val="0099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803" autoAdjust="0"/>
  </p:normalViewPr>
  <p:slideViewPr>
    <p:cSldViewPr>
      <p:cViewPr varScale="1">
        <p:scale>
          <a:sx n="103" d="100"/>
          <a:sy n="103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5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notesViewPr>
    <p:cSldViewPr>
      <p:cViewPr varScale="1">
        <p:scale>
          <a:sx n="86" d="100"/>
          <a:sy n="86" d="100"/>
        </p:scale>
        <p:origin x="-3488" y="-12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2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2F2668E-E36F-442A-A7B1-E105CA668D9B}" type="datetimeFigureOut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3D63306-A51C-4345-AF07-BC4A78480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14949B-2D08-432A-A492-B67E9D5AE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1C4F7-F535-48BC-867F-C6EF0A76E58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Carol Chandor/Andy Powell?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Docs #1, 2, 3, 4:  AEA leadership?  Dorine?</a:t>
            </a:r>
          </a:p>
          <a:p>
            <a:r>
              <a:rPr lang="en-US" smtClean="0"/>
              <a:t>Docs #5, 6, 7, 8, 9:  Carol Chandor/Andy Powell?</a:t>
            </a:r>
          </a:p>
          <a:p>
            <a:r>
              <a:rPr lang="en-US" smtClean="0"/>
              <a:t>Doc #10:  AEA leadership?  Dorine?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Who would do this introduction and the next 4 slides?  AEA leadership?  Dorine?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Carol Chandor/Andy Powell?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Carol Chandor/Andy Powell?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r>
              <a:rPr lang="en-US" smtClean="0"/>
              <a:t>This will require some explaining in terms of talking about a contract settlement that we have to reach with the school committee.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r>
              <a:rPr lang="en-US" smtClean="0"/>
              <a:t>This will require some explaining in terms of talking about a contract settlement that we have to reach with the school committee.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/>
        </p:spPr>
        <p:txBody>
          <a:bodyPr/>
          <a:lstStyle/>
          <a:p>
            <a:r>
              <a:rPr lang="en-US" smtClean="0"/>
              <a:t>This will require some explaining in terms of talking about a contract settlement that we have to reach with the school committee.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Shadow%20HD:Users:jaime:Documents:PROJECTS:MISC:280517-Speech%20PowerPoint%20Template:BBP_title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Shadow HD:Users:jaime:Documents:PROJECTS:MISC:280517-Speech PowerPoint Template:BBP_title.jpg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 userDrawn="1"/>
        </p:nvSpPr>
        <p:spPr bwMode="auto">
          <a:xfrm>
            <a:off x="0" y="228600"/>
            <a:ext cx="9144000" cy="1066800"/>
          </a:xfrm>
          <a:prstGeom prst="rect">
            <a:avLst/>
          </a:prstGeom>
          <a:solidFill>
            <a:srgbClr val="22417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dirty="0"/>
          </a:p>
        </p:txBody>
      </p:sp>
      <p:sp>
        <p:nvSpPr>
          <p:cNvPr id="3891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887C4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6930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ChangeArrowheads="1"/>
          </p:cNvSpPr>
          <p:nvPr userDrawn="1"/>
        </p:nvSpPr>
        <p:spPr bwMode="auto">
          <a:xfrm>
            <a:off x="5105400" y="0"/>
            <a:ext cx="1371600" cy="304800"/>
          </a:xfrm>
          <a:prstGeom prst="rect">
            <a:avLst/>
          </a:prstGeom>
          <a:solidFill>
            <a:srgbClr val="BFB0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5A89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2070" name="Text Box 22"/>
          <p:cNvSpPr txBox="1">
            <a:spLocks noChangeArrowheads="1"/>
          </p:cNvSpPr>
          <p:nvPr userDrawn="1"/>
        </p:nvSpPr>
        <p:spPr bwMode="auto">
          <a:xfrm>
            <a:off x="0" y="6643688"/>
            <a:ext cx="1066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AAF9E5C2-5E21-4F95-A73B-51B2C9DF834B}" type="slidenum">
              <a:rPr lang="en-US" sz="800">
                <a:solidFill>
                  <a:schemeClr val="bg1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 userDrawn="1"/>
        </p:nvSpPr>
        <p:spPr bwMode="auto">
          <a:xfrm>
            <a:off x="0" y="1295400"/>
            <a:ext cx="9144000" cy="76200"/>
          </a:xfrm>
          <a:prstGeom prst="rect">
            <a:avLst/>
          </a:prstGeom>
          <a:gradFill rotWithShape="0">
            <a:gsLst>
              <a:gs pos="0">
                <a:srgbClr val="72357A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dirty="0"/>
          </a:p>
        </p:txBody>
      </p:sp>
      <p:sp>
        <p:nvSpPr>
          <p:cNvPr id="2071" name="Rectangle 23"/>
          <p:cNvSpPr>
            <a:spLocks noChangeArrowheads="1"/>
          </p:cNvSpPr>
          <p:nvPr userDrawn="1"/>
        </p:nvSpPr>
        <p:spPr bwMode="auto">
          <a:xfrm flipV="1">
            <a:off x="0" y="6477000"/>
            <a:ext cx="9144000" cy="7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BFB075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  <p:sldLayoutId id="2147483660" r:id="rId13"/>
    <p:sldLayoutId id="2147483659" r:id="rId14"/>
  </p:sldLayoutIdLst>
  <p:transition advClick="0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rgbClr val="BFB075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FB075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FB075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BFB075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FB075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gic" TargetMode="External"/><Relationship Id="rId7" Type="http://schemas.openxmlformats.org/officeDocument/2006/relationships/hyperlink" Target="http://www.unicarestateplan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chp.org/" TargetMode="External"/><Relationship Id="rId5" Type="http://schemas.openxmlformats.org/officeDocument/2006/relationships/hyperlink" Target="http://www.tuftshealthplan.com/" TargetMode="External"/><Relationship Id="rId4" Type="http://schemas.openxmlformats.org/officeDocument/2006/relationships/hyperlink" Target="http://www.harvardpilgrim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0" y="1905000"/>
            <a:ext cx="4572000" cy="1319213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chemeClr val="bg1"/>
                </a:solidFill>
              </a:rPr>
              <a:t>Town of Arlington Public Employees</a:t>
            </a:r>
            <a:br>
              <a:rPr lang="en-US" sz="2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2011 Health Insurance Options</a:t>
            </a:r>
            <a:endParaRPr lang="en-US" b="0" i="1" smtClean="0">
              <a:latin typeface="Garamond" pitchFamily="18" charset="0"/>
            </a:endParaRP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5562600" y="6248400"/>
            <a:ext cx="3581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572000" y="3733800"/>
            <a:ext cx="434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October and November Meetings 2010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0" y="5867400"/>
            <a:ext cx="1066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3"/>
                </a:solidFill>
              </a:rPr>
              <a:t>Version 4.0 10.19.10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86800" cy="914400"/>
          </a:xfrm>
        </p:spPr>
        <p:txBody>
          <a:bodyPr/>
          <a:lstStyle/>
          <a:p>
            <a:r>
              <a:rPr lang="en-US" sz="2400" smtClean="0"/>
              <a:t>Option 2: HPHC Total Replacement Plan Design Changes Continued</a:t>
            </a: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279525" y="2097088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6" name="Group 59"/>
          <p:cNvGraphicFramePr>
            <a:graphicFrameLocks/>
          </p:cNvGraphicFramePr>
          <p:nvPr/>
        </p:nvGraphicFramePr>
        <p:xfrm>
          <a:off x="381000" y="1524000"/>
          <a:ext cx="8458200" cy="4098925"/>
        </p:xfrm>
        <a:graphic>
          <a:graphicData uri="http://schemas.openxmlformats.org/drawingml/2006/table">
            <a:tbl>
              <a:tblPr/>
              <a:tblGrid>
                <a:gridCol w="850006"/>
                <a:gridCol w="1552953"/>
                <a:gridCol w="3103821"/>
                <a:gridCol w="2951420"/>
              </a:tblGrid>
              <a:tr h="3921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Plan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Harvard Pilgrim HMO               (current)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Harvard Pilgrim HMO    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(proposed)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PCP, OB, GYN, MH, PT, Chiro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 copay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Specialist and O/P Specialty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$40 copay*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Emergency 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$50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$75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Inpatient Hospital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No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Day Surgery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No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Prescription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Retail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Mail Order (90 day)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$10/$20/$35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$20/$40/$105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$10/$20/$35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$20/$40/$105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0" name="TextBox 6"/>
          <p:cNvSpPr txBox="1">
            <a:spLocks noChangeArrowheads="1"/>
          </p:cNvSpPr>
          <p:nvPr/>
        </p:nvSpPr>
        <p:spPr bwMode="auto">
          <a:xfrm>
            <a:off x="457200" y="5791200"/>
            <a:ext cx="8089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n-US" sz="1200"/>
              <a:t>See HPHC Summary of Benefits for full description of tier 1 and tier 2 copays.</a:t>
            </a:r>
          </a:p>
          <a:p>
            <a:pPr eaLnBrk="0" hangingPunct="0">
              <a:buFont typeface="Arial" charset="0"/>
              <a:buChar char="•"/>
            </a:pPr>
            <a:r>
              <a:rPr lang="en-US" sz="1200"/>
              <a:t>Proposed plan has a $2,000 individual/$4,000 family yearly out-of-pocket maximum for inpatient hospitalization and </a:t>
            </a:r>
          </a:p>
          <a:p>
            <a:pPr eaLnBrk="0" hangingPunct="0"/>
            <a:r>
              <a:rPr lang="en-US" sz="1200"/>
              <a:t>  outpatient surgical services.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7244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Effective July 1, 2011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Three year agreement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Formal Section 19, Coalition Bargaining agreement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Protects retirees, who gain bargaining rights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Improved contribution splits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HMOs @ 85/15 for all employees/retirees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PPOs @ 85/15 for all employees/retirees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Indemnity Plans @ 75/25 for all employees/retirees</a:t>
            </a:r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Town will protect members against future GIC increases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Town to pay a higher contribution split if GIC rates increase more than 12%</a:t>
            </a:r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r>
              <a:rPr lang="en-US" smtClean="0"/>
              <a:t>Town will pay a higher contribution split if GIC deductibles increase more than $100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381000" y="7620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</a:rPr>
              <a:t>Option 3 – Group Insurance Commission (GIC)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724400"/>
          </a:xfrm>
        </p:spPr>
        <p:txBody>
          <a:bodyPr/>
          <a:lstStyle/>
          <a:p>
            <a:pPr marL="914400" lvl="1" indent="-457200" eaLnBrk="1" hangingPunct="1">
              <a:buFont typeface="Arial" charset="0"/>
              <a:buChar char="●"/>
            </a:pPr>
            <a:r>
              <a:rPr lang="en-US" sz="2800" smtClean="0"/>
              <a:t>Health Reimburse Accounts (HRA) 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Town to reimburse employees up to $500 for hospitalization and $150 for day surgery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If HRA is not authorized by GIC, Town will improve the premium split from 85/15 to 86/14 for HMO and PPO plans</a:t>
            </a:r>
            <a:r>
              <a:rPr lang="en-US" sz="1400" smtClean="0"/>
              <a:t>			</a:t>
            </a:r>
            <a:endParaRPr lang="en-US" sz="700" smtClean="0"/>
          </a:p>
          <a:p>
            <a:pPr marL="914400" lvl="1" indent="-457200" eaLnBrk="1" hangingPunct="1">
              <a:buFont typeface="Arial" charset="0"/>
              <a:buChar char="●"/>
            </a:pPr>
            <a:r>
              <a:rPr lang="en-US" sz="2800" smtClean="0"/>
              <a:t>Town to pay $40 per month for Medicare Part B</a:t>
            </a:r>
          </a:p>
          <a:p>
            <a:pPr marL="914400" lvl="1" indent="-457200" eaLnBrk="1" hangingPunct="1">
              <a:buFont typeface="Arial" charset="0"/>
              <a:buChar char="●"/>
            </a:pPr>
            <a:r>
              <a:rPr lang="en-US" sz="2800" smtClean="0"/>
              <a:t>Town committing contract raises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½% for 7/1/10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1% for 7/1/11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1% for 7/1/12</a:t>
            </a:r>
          </a:p>
          <a:p>
            <a:pPr marL="1257300" lvl="2" indent="-457200" eaLnBrk="1" hangingPunct="1">
              <a:buFont typeface="Arial" charset="0"/>
              <a:buChar char="●"/>
            </a:pPr>
            <a:r>
              <a:rPr lang="en-US" smtClean="0"/>
              <a:t>Raises are contingent on contract settlements </a:t>
            </a:r>
          </a:p>
          <a:p>
            <a:pPr marL="1257300" lvl="2" indent="-457200" eaLnBrk="1" hangingPunct="1">
              <a:buFont typeface="Arial" charset="0"/>
              <a:buChar char="●"/>
            </a:pPr>
            <a:endParaRPr lang="en-US" smtClean="0"/>
          </a:p>
          <a:p>
            <a:pPr marL="1257300" lvl="2" indent="-457200" eaLnBrk="1" hangingPunct="1">
              <a:buFont typeface="Arial" charset="0"/>
              <a:buChar char="●"/>
            </a:pPr>
            <a:endParaRPr lang="en-US" smtClean="0"/>
          </a:p>
          <a:p>
            <a:pPr marL="1257300" lvl="2" indent="-457200" eaLnBrk="1" hangingPunct="1">
              <a:buFont typeface="Arial" charset="0"/>
              <a:buChar char="●"/>
            </a:pPr>
            <a:endParaRPr lang="en-US" smtClean="0"/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28600" y="381000"/>
            <a:ext cx="8305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800" b="1">
              <a:solidFill>
                <a:schemeClr val="bg1"/>
              </a:solidFill>
            </a:endParaRPr>
          </a:p>
          <a:p>
            <a:pPr eaLnBrk="0" hangingPunct="0"/>
            <a:r>
              <a:rPr lang="en-US" b="1">
                <a:solidFill>
                  <a:schemeClr val="bg1"/>
                </a:solidFill>
              </a:rPr>
              <a:t>Option 3 – GIC Continued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924800" cy="46482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endParaRPr lang="en-US" smtClean="0"/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●"/>
            </a:pPr>
            <a:r>
              <a:rPr lang="en-US" smtClean="0"/>
              <a:t>Town savings projected to be $1.8 million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mtClean="0"/>
              <a:t>	 </a:t>
            </a:r>
            <a:r>
              <a:rPr lang="en-US" u="sng" smtClean="0"/>
              <a:t>AFTER</a:t>
            </a:r>
            <a:r>
              <a:rPr lang="en-US" smtClean="0"/>
              <a:t> money paid out for town-committed wage increases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1400" smtClean="0"/>
              <a:t>		</a:t>
            </a:r>
            <a:endParaRPr lang="en-US" sz="700" smtClean="0"/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●"/>
            </a:pPr>
            <a:r>
              <a:rPr lang="en-US" smtClean="0"/>
              <a:t>Town providing $1,000,683 in wage increases and $332,160 in Medicare Part B reimbursements, which is projected to be $1.4 million in total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●"/>
            </a:pPr>
            <a:endParaRPr lang="en-US" smtClean="0"/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●"/>
            </a:pPr>
            <a:r>
              <a:rPr lang="en-US" smtClean="0"/>
              <a:t>Most members will experience lower premiums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mtClean="0"/>
          </a:p>
          <a:p>
            <a:pPr marL="1257300" lvl="2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endParaRPr lang="en-US" smtClean="0"/>
          </a:p>
          <a:p>
            <a:pPr marL="1257300" lvl="2" indent="-457200" eaLnBrk="1" hangingPunct="1">
              <a:lnSpc>
                <a:spcPct val="90000"/>
              </a:lnSpc>
              <a:buFont typeface="Arial" charset="0"/>
              <a:buChar char="●"/>
            </a:pPr>
            <a:endParaRPr lang="en-US" smtClean="0"/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228600" y="381000"/>
            <a:ext cx="8305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800" b="1">
              <a:solidFill>
                <a:schemeClr val="bg1"/>
              </a:solidFill>
            </a:endParaRPr>
          </a:p>
          <a:p>
            <a:pPr eaLnBrk="0" hangingPunct="0"/>
            <a:r>
              <a:rPr lang="en-US" b="1">
                <a:solidFill>
                  <a:schemeClr val="bg1"/>
                </a:solidFill>
              </a:rPr>
              <a:t>Option 3 – GIC Continued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02638" cy="852488"/>
          </a:xfrm>
        </p:spPr>
        <p:txBody>
          <a:bodyPr/>
          <a:lstStyle/>
          <a:p>
            <a:r>
              <a:rPr lang="en-US" sz="2400" smtClean="0"/>
              <a:t>Option 3 - GIC Health Insurance Plans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GIC offers multiple plan options for active, retired Medicare and non-Medicare participants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PPO, HMO, Indemnity, Medicare Supplement Plans</a:t>
            </a:r>
          </a:p>
          <a:p>
            <a:pPr>
              <a:lnSpc>
                <a:spcPct val="90000"/>
              </a:lnSpc>
            </a:pPr>
            <a:r>
              <a:rPr lang="en-US" smtClean="0"/>
              <a:t>Non-Medicare plans include “tiered” copays for doctors and hospitals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Tier levels are based on cost and quality data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out-of-pocket costs will depend on the doctors and hospitals you select</a:t>
            </a:r>
          </a:p>
          <a:p>
            <a:pPr>
              <a:lnSpc>
                <a:spcPct val="90000"/>
              </a:lnSpc>
            </a:pPr>
            <a:r>
              <a:rPr lang="en-US" smtClean="0"/>
              <a:t>Non-Medicare plans include up-front calendar year deductibles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endParaRPr lang="en-US" sz="40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09600"/>
          </a:xfrm>
        </p:spPr>
        <p:txBody>
          <a:bodyPr/>
          <a:lstStyle/>
          <a:p>
            <a:r>
              <a:rPr lang="en-US" sz="2400" smtClean="0"/>
              <a:t>Option 3 – GIC Cost for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85900"/>
          <a:ext cx="8458200" cy="461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371600"/>
                <a:gridCol w="685800"/>
                <a:gridCol w="2057400"/>
                <a:gridCol w="685800"/>
                <a:gridCol w="1371600"/>
                <a:gridCol w="1447801"/>
              </a:tblGrid>
              <a:tr h="1028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Plans</a:t>
                      </a:r>
                    </a:p>
                    <a:p>
                      <a:r>
                        <a:rPr lang="en-US" dirty="0" smtClean="0"/>
                        <a:t>Jan. 1, 2011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Split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GIC</a:t>
                      </a:r>
                    </a:p>
                    <a:p>
                      <a:r>
                        <a:rPr lang="en-US" dirty="0" smtClean="0"/>
                        <a:t>July 1, 2011</a:t>
                      </a:r>
                    </a:p>
                    <a:p>
                      <a:r>
                        <a:rPr lang="en-US" dirty="0" smtClean="0"/>
                        <a:t>Estimated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Split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Estimated (Savings) or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Estimated</a:t>
                      </a:r>
                      <a:r>
                        <a:rPr lang="en-US" baseline="0" dirty="0" smtClean="0"/>
                        <a:t> (Savings) or Cost</a:t>
                      </a:r>
                      <a:endParaRPr lang="en-US" dirty="0"/>
                    </a:p>
                  </a:txBody>
                  <a:tcPr/>
                </a:tc>
              </a:tr>
              <a:tr h="5535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Renewal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HMO Blue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HPHC Independence PPO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Single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$116.07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$94.86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($21.21)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($254.52)</a:t>
                      </a:r>
                      <a:endParaRPr lang="en-US" sz="1600" dirty="0"/>
                    </a:p>
                  </a:txBody>
                  <a:tcPr/>
                </a:tc>
              </a:tr>
              <a:tr h="3423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Family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$307.16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$231.71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($75.45)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($905.40)</a:t>
                      </a:r>
                      <a:endParaRPr lang="en-US" sz="1600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Renewal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HPHC HMO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HPHC Independence PPO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Single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$94.17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$94.86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 $0.69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$8.28</a:t>
                      </a:r>
                      <a:endParaRPr lang="en-US" sz="1600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Family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$242.01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$231.71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($10.30)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($123.60)</a:t>
                      </a:r>
                      <a:endParaRPr lang="en-US" sz="1600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Medex III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UniCare w/ CIC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Single Retiree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$107.36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$101.71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($5.65)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($67.80)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92" name="TextBox 4"/>
          <p:cNvSpPr txBox="1">
            <a:spLocks noChangeArrowheads="1"/>
          </p:cNvSpPr>
          <p:nvPr/>
        </p:nvSpPr>
        <p:spPr bwMode="auto">
          <a:xfrm>
            <a:off x="381000" y="6172200"/>
            <a:ext cx="762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/>
              <a:t>Note: July 1, 2011 GIC rates estimated at 12% above 2010 rates. PPO splits will be 15% if GIC allows HRAs.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50238" cy="852488"/>
          </a:xfrm>
        </p:spPr>
        <p:txBody>
          <a:bodyPr/>
          <a:lstStyle/>
          <a:p>
            <a:r>
              <a:rPr lang="en-US" sz="2400" smtClean="0"/>
              <a:t>Option 3 - GIC Health Insurance Plans Continued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Active Employees &amp; Non-Medicare Eligible Retirees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Four PPO Plans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Tufts, HPHC, UniCare (2)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Two Limited Network HMO Plans (new  in 2010)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HPHC Primary Choice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Tufts Health Plan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Four Regional HMO Plans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Fallon Direct, Fallon Select, NHP, HNE 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One Indemnity Plan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UniCare Indemnity with CIC </a:t>
            </a:r>
            <a:r>
              <a:rPr lang="en-US" smtClean="0"/>
              <a:t>		</a:t>
            </a:r>
            <a:endParaRPr lang="en-US" sz="240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50238" cy="852488"/>
          </a:xfrm>
        </p:spPr>
        <p:txBody>
          <a:bodyPr/>
          <a:lstStyle/>
          <a:p>
            <a:r>
              <a:rPr lang="en-US" sz="2400" smtClean="0"/>
              <a:t>Option 3 - GIC Health Insurance Plans Continued</a:t>
            </a:r>
          </a:p>
        </p:txBody>
      </p:sp>
      <p:sp>
        <p:nvSpPr>
          <p:cNvPr id="471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Medicare Eligible Retirees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Retirees must enroll in Medicare if age 65 and eligible for Medicare (Self or Spouse)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Six Medicare Supplement Plans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HPHC, Tufts, Fallon, HNE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/>
              <a:t> </a:t>
            </a:r>
            <a:endParaRPr lang="en-US" sz="2000" b="1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 smtClean="0"/>
          </a:p>
        </p:txBody>
      </p:sp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1676400" y="5715000"/>
            <a:ext cx="617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To date, 80% of municipal members have enrolled in a GIC PPO option</a:t>
            </a:r>
          </a:p>
        </p:txBody>
      </p:sp>
      <p:graphicFrame>
        <p:nvGraphicFramePr>
          <p:cNvPr id="20484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484" r:id="rId4" imgW="6096528" imgH="4066384" progId="Excel.Sheet.8">
              <p:embed/>
            </p:oleObj>
          </a:graphicData>
        </a:graphic>
      </p:graphicFrame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534400" cy="838200"/>
          </a:xfrm>
        </p:spPr>
        <p:txBody>
          <a:bodyPr/>
          <a:lstStyle/>
          <a:p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Option 2 – GIC Health Insurance Plans 2009 Enrollment 		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Option 3 – GIC Sample Plan Design</a:t>
            </a:r>
          </a:p>
        </p:txBody>
      </p:sp>
      <p:graphicFrame>
        <p:nvGraphicFramePr>
          <p:cNvPr id="6" name="Group 59"/>
          <p:cNvGraphicFramePr>
            <a:graphicFrameLocks/>
          </p:cNvGraphicFramePr>
          <p:nvPr/>
        </p:nvGraphicFramePr>
        <p:xfrm>
          <a:off x="304800" y="1387475"/>
          <a:ext cx="8534400" cy="4951413"/>
        </p:xfrm>
        <a:graphic>
          <a:graphicData uri="http://schemas.openxmlformats.org/drawingml/2006/table">
            <a:tbl>
              <a:tblPr/>
              <a:tblGrid>
                <a:gridCol w="836613"/>
                <a:gridCol w="2058987"/>
                <a:gridCol w="2895600"/>
                <a:gridCol w="2743200"/>
              </a:tblGrid>
              <a:tr h="37860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Plan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HPHC Independence PPO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36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In-Network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Out-of-Network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PCP Office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 copay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20% after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33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Specialist Office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 Tier 1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$35 Tier 2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$45 Tier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20% after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Calendar Year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$250/$750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$400/$800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Emergency 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64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Inpatient Hospital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Tier 1 $250 per admission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Tier 2 $500 per admission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Tier 3 $750 per admission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Maximum of 4 per calendar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20% after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Outpatient Surgery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$150 per occurrence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 Maximum of 4 per calendar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20% after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Prescription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82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Retail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Mail Order (90 day)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$10/$25/$50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$20/$50/$110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26438" cy="852488"/>
          </a:xfrm>
        </p:spPr>
        <p:txBody>
          <a:bodyPr/>
          <a:lstStyle/>
          <a:p>
            <a:r>
              <a:rPr lang="en-US" sz="2400" smtClean="0"/>
              <a:t>The Problem - Healthcare Costs are Increasing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Leaner budgets are squeezing everyone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Reduced local aid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Lower revenues with bad economy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No real cost-reduction strategies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National Healthcare Reform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685800"/>
          </a:xfrm>
        </p:spPr>
        <p:txBody>
          <a:bodyPr/>
          <a:lstStyle/>
          <a:p>
            <a:r>
              <a:rPr lang="en-US" sz="2400" smtClean="0"/>
              <a:t>GIC – Sample HPHC Independence Hospital Tiers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676400"/>
          <a:ext cx="6705600" cy="429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447800"/>
                <a:gridCol w="1447800"/>
                <a:gridCol w="1447800"/>
              </a:tblGrid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of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Tier 1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 $250 4/yr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Tier 2 - </a:t>
                      </a:r>
                      <a:r>
                        <a:rPr lang="en-US" baseline="0" dirty="0" smtClean="0"/>
                        <a:t> $500 4/yr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Tier 3 -  $750 4/yr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Winchester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Newton Wellesley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Dana Faber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Beth</a:t>
                      </a:r>
                      <a:r>
                        <a:rPr lang="en-US" baseline="0" dirty="0" smtClean="0"/>
                        <a:t> Israel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Mount</a:t>
                      </a:r>
                      <a:r>
                        <a:rPr lang="en-US" baseline="0" dirty="0" smtClean="0"/>
                        <a:t> Auburn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Emerson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Lahey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Mass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Brigham &amp; Women’s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312" name="TextBox 4"/>
          <p:cNvSpPr txBox="1">
            <a:spLocks noChangeArrowheads="1"/>
          </p:cNvSpPr>
          <p:nvPr/>
        </p:nvSpPr>
        <p:spPr bwMode="auto">
          <a:xfrm>
            <a:off x="914400" y="60198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/>
              <a:t>Note: The Town is offering an HRA reimbursement of $500/hospital admission if allowed by the GIC, or a reduction in the employee split from 15% to 14% for HMO and PPO plans.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2400" smtClean="0"/>
              <a:t>Option 3 – GIC Sample Plan Design Continued</a:t>
            </a:r>
          </a:p>
        </p:txBody>
      </p:sp>
      <p:graphicFrame>
        <p:nvGraphicFramePr>
          <p:cNvPr id="6" name="Group 59"/>
          <p:cNvGraphicFramePr>
            <a:graphicFrameLocks/>
          </p:cNvGraphicFramePr>
          <p:nvPr/>
        </p:nvGraphicFramePr>
        <p:xfrm>
          <a:off x="457200" y="1447800"/>
          <a:ext cx="8382000" cy="5013325"/>
        </p:xfrm>
        <a:graphic>
          <a:graphicData uri="http://schemas.openxmlformats.org/drawingml/2006/table">
            <a:tbl>
              <a:tblPr/>
              <a:tblGrid>
                <a:gridCol w="1293813"/>
                <a:gridCol w="2363787"/>
                <a:gridCol w="4724400"/>
              </a:tblGrid>
              <a:tr h="3921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Plan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Tufts Health Plan Spirit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Limited Provider Network, No PCP Referrals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PCP Office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 copay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Specialist Office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 Tier 1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$35 Tier 2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$45 Tier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Calendar Year Deductible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$250/$750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Emergency 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Inpatient Hospital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Tier 1 $300 per admission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Tier 2 $700 per admission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Maximum of 4 copays per calendar year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Outpatient Hospital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$150 per occurrence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Maximum of 4 copays per calendar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Prescription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Retail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Mail Order (90 day)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$10/$25/$50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$20/$50/$110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38200"/>
          </a:xfrm>
        </p:spPr>
        <p:txBody>
          <a:bodyPr/>
          <a:lstStyle/>
          <a:p>
            <a:r>
              <a:rPr lang="en-US" sz="2400" smtClean="0"/>
              <a:t>Option 3 – GIC Continued Explanation of ‘up-front’ deductibles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r>
              <a:rPr lang="en-US" sz="2400" smtClean="0"/>
              <a:t>“Up-front deductibles” require the member to pay a stated amount </a:t>
            </a:r>
            <a:r>
              <a:rPr lang="en-US" sz="2400" i="1" smtClean="0"/>
              <a:t>up-front,</a:t>
            </a:r>
            <a:r>
              <a:rPr lang="en-US" sz="2400" smtClean="0"/>
              <a:t> before certain health insurance benefits are paid by the insurance carrier</a:t>
            </a:r>
          </a:p>
          <a:p>
            <a:r>
              <a:rPr lang="en-US" sz="2400" smtClean="0"/>
              <a:t>GIC deductibles are typically $250 per Individual and $750 per family per calendar year</a:t>
            </a:r>
          </a:p>
          <a:p>
            <a:r>
              <a:rPr lang="en-US" sz="2000" u="sng" smtClean="0"/>
              <a:t>Care that is subject to a deductible</a:t>
            </a:r>
            <a:r>
              <a:rPr lang="en-US" sz="2000" smtClean="0"/>
              <a:t>: ER visits, inpatient hospitalization, surgery, lab and blood tests, bone density screenings, x-rays and high tech imaging, durable medical equipment</a:t>
            </a:r>
          </a:p>
          <a:p>
            <a:r>
              <a:rPr lang="en-US" sz="2000" u="sng" smtClean="0"/>
              <a:t>Care that is exempt from a deductible</a:t>
            </a:r>
            <a:r>
              <a:rPr lang="en-US" sz="2000" b="1" smtClean="0"/>
              <a:t>: </a:t>
            </a:r>
            <a:r>
              <a:rPr lang="en-US" sz="2000" smtClean="0"/>
              <a:t>prescriptions, office visits, necessary immunizations, medically necessary wigs, hearing aids, mammograms, pap smears, EKGs, colonoscopies </a:t>
            </a:r>
          </a:p>
          <a:p>
            <a:pPr lvl="1"/>
            <a:r>
              <a:rPr lang="en-US" sz="1400" smtClean="0"/>
              <a:t>Some of these services will be covered without a required co-pay under National Healthcare Reform</a:t>
            </a:r>
            <a:endParaRPr lang="en-US" sz="1400" b="1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93025" cy="4333875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70000"/>
              </a:lnSpc>
            </a:pPr>
            <a:r>
              <a:rPr lang="en-US" sz="2400" smtClean="0"/>
              <a:t>Municipal employees are not eligible for the GIC dental, vision, life or disability programs</a:t>
            </a:r>
          </a:p>
          <a:p>
            <a:pPr>
              <a:lnSpc>
                <a:spcPct val="70000"/>
              </a:lnSpc>
            </a:pPr>
            <a:r>
              <a:rPr lang="en-US" sz="2400" smtClean="0"/>
              <a:t>Each plan participant must provide birth and marriage certificates to be covered </a:t>
            </a:r>
          </a:p>
          <a:p>
            <a:pPr>
              <a:lnSpc>
                <a:spcPct val="70000"/>
              </a:lnSpc>
            </a:pPr>
            <a:r>
              <a:rPr lang="en-US" sz="2400" smtClean="0"/>
              <a:t>New hires are eligible the first of the month after 60 days of employment</a:t>
            </a:r>
          </a:p>
          <a:p>
            <a:pPr>
              <a:lnSpc>
                <a:spcPct val="70000"/>
              </a:lnSpc>
            </a:pPr>
            <a:r>
              <a:rPr lang="en-US" sz="2400" smtClean="0"/>
              <a:t>Retirees over age 65 on Medicare with younger dependents have special enrollment rules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sz="2400" smtClean="0"/>
              <a:t>Option 3 - GIC Continued Eligibility Rules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224178"/>
                </a:solidFill>
              </a:rPr>
              <a:t>Access carrier web sites and/or carrier (800) numbers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8000"/>
                </a:solidFill>
              </a:rPr>
              <a:t>Review physicians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8000"/>
                </a:solidFill>
              </a:rPr>
              <a:t>Review hospitals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008000"/>
                </a:solidFill>
              </a:rPr>
              <a:t>Review drug formularies by plan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		Group Insurance Commission:  </a:t>
            </a:r>
            <a:r>
              <a:rPr lang="en-US" sz="1800" smtClean="0">
                <a:hlinkClick r:id="rId3"/>
              </a:rPr>
              <a:t>www.mass.gov/gic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		Harvard-Pilgrim HC:  </a:t>
            </a:r>
            <a:r>
              <a:rPr lang="en-US" sz="1800" smtClean="0">
                <a:hlinkClick r:id="rId4"/>
              </a:rPr>
              <a:t>www.harvardpilgrim.or</a:t>
            </a:r>
            <a:r>
              <a:rPr lang="en-US" sz="1800" u="sng" smtClean="0">
                <a:hlinkClick r:id="rId4"/>
              </a:rPr>
              <a:t>g</a:t>
            </a:r>
            <a:r>
              <a:rPr lang="en-US" sz="1800" u="sng" smtClean="0"/>
              <a:t>/gic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		Tufts Health Plan:  </a:t>
            </a:r>
            <a:r>
              <a:rPr lang="en-US" sz="1800" smtClean="0">
                <a:hlinkClick r:id="rId5"/>
              </a:rPr>
              <a:t>www.tuftshealthplan.com</a:t>
            </a:r>
            <a:r>
              <a:rPr lang="en-US" sz="1800" u="sng" smtClean="0"/>
              <a:t>/gic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		Fallon Community HP:  </a:t>
            </a:r>
            <a:r>
              <a:rPr lang="en-US" sz="1800" smtClean="0">
                <a:hlinkClick r:id="rId6"/>
              </a:rPr>
              <a:t>www.fchp.org</a:t>
            </a:r>
            <a:r>
              <a:rPr lang="en-US" sz="18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		UniCare: </a:t>
            </a:r>
            <a:r>
              <a:rPr lang="en-US" sz="1800" u="sng" smtClean="0">
                <a:hlinkClick r:id="rId7"/>
              </a:rPr>
              <a:t>www.unicarestateplan.com</a:t>
            </a:r>
            <a:r>
              <a:rPr lang="en-US" sz="1800" u="sng" smtClean="0"/>
              <a:t> </a:t>
            </a:r>
            <a:r>
              <a:rPr lang="en-US" sz="1800" smtClean="0"/>
              <a:t>and </a:t>
            </a:r>
            <a:r>
              <a:rPr lang="en-US" sz="1800" u="sng" smtClean="0"/>
              <a:t>www.caremark.com/gi</a:t>
            </a:r>
            <a:r>
              <a:rPr lang="en-US" sz="1800" smtClean="0"/>
              <a:t>c</a:t>
            </a:r>
            <a:endParaRPr lang="en-US" sz="1800" b="1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endParaRPr lang="en-US" b="1" smtClean="0">
              <a:solidFill>
                <a:srgbClr val="008000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/>
          <a:lstStyle/>
          <a:p>
            <a:r>
              <a:rPr lang="en-US" sz="2400" smtClean="0"/>
              <a:t>Option 3 – GIC Resources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685800"/>
          </a:xfrm>
        </p:spPr>
        <p:txBody>
          <a:bodyPr/>
          <a:lstStyle/>
          <a:p>
            <a:r>
              <a:rPr lang="en-US" sz="2400" smtClean="0"/>
              <a:t>Summary – Health Plan Options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93025" cy="4876800"/>
          </a:xfrm>
        </p:spPr>
        <p:txBody>
          <a:bodyPr/>
          <a:lstStyle/>
          <a:p>
            <a:r>
              <a:rPr lang="en-US" smtClean="0"/>
              <a:t>Option 1 – No change in plans</a:t>
            </a:r>
          </a:p>
          <a:p>
            <a:pPr lvl="1"/>
            <a:r>
              <a:rPr lang="en-US" smtClean="0"/>
              <a:t>Current contribution splits</a:t>
            </a:r>
          </a:p>
          <a:p>
            <a:pPr lvl="1"/>
            <a:r>
              <a:rPr lang="en-US" smtClean="0"/>
              <a:t>No Medicare Part B reimbursement</a:t>
            </a:r>
          </a:p>
          <a:p>
            <a:r>
              <a:rPr lang="en-US" smtClean="0"/>
              <a:t>Option 2 – HPHC total replacement</a:t>
            </a:r>
          </a:p>
          <a:p>
            <a:pPr lvl="1"/>
            <a:r>
              <a:rPr lang="en-US" smtClean="0"/>
              <a:t>Effective January 1, 2011, or as soon as practical</a:t>
            </a:r>
          </a:p>
          <a:p>
            <a:pPr lvl="1"/>
            <a:r>
              <a:rPr lang="en-US" smtClean="0"/>
              <a:t>$40 Medicare Part B reimbursement for retirees</a:t>
            </a:r>
          </a:p>
          <a:p>
            <a:pPr lvl="1"/>
            <a:r>
              <a:rPr lang="en-US" smtClean="0"/>
              <a:t>Current contribution splits stay in place</a:t>
            </a:r>
          </a:p>
          <a:p>
            <a:pPr lvl="1"/>
            <a:r>
              <a:rPr lang="en-US" smtClean="0"/>
              <a:t>Retirees and survivor plans remain in place</a:t>
            </a:r>
          </a:p>
          <a:p>
            <a:pPr lvl="1">
              <a:buFontTx/>
              <a:buNone/>
            </a:pP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685800"/>
          </a:xfrm>
        </p:spPr>
        <p:txBody>
          <a:bodyPr/>
          <a:lstStyle/>
          <a:p>
            <a:r>
              <a:rPr lang="en-US" sz="2400" smtClean="0"/>
              <a:t>Summary – Health Plan Options Continued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3025" cy="4876800"/>
          </a:xfrm>
        </p:spPr>
        <p:txBody>
          <a:bodyPr/>
          <a:lstStyle/>
          <a:p>
            <a:r>
              <a:rPr lang="en-US" smtClean="0"/>
              <a:t>Option 3 – GIC</a:t>
            </a:r>
          </a:p>
          <a:p>
            <a:pPr lvl="1"/>
            <a:r>
              <a:rPr lang="en-US" smtClean="0"/>
              <a:t>Effective July 1, 2011</a:t>
            </a:r>
          </a:p>
          <a:p>
            <a:pPr lvl="1"/>
            <a:r>
              <a:rPr lang="en-US" smtClean="0"/>
              <a:t>HMO/PPO contribution split @ 85/15%</a:t>
            </a:r>
          </a:p>
          <a:p>
            <a:pPr lvl="1"/>
            <a:r>
              <a:rPr lang="en-US" smtClean="0"/>
              <a:t>Indemnity contribution split @ 75/25%</a:t>
            </a:r>
          </a:p>
          <a:p>
            <a:pPr lvl="1"/>
            <a:r>
              <a:rPr lang="en-US" smtClean="0"/>
              <a:t>Town to protect members if GIC increases exceed 12% per plan year</a:t>
            </a:r>
          </a:p>
          <a:p>
            <a:pPr lvl="1"/>
            <a:r>
              <a:rPr lang="en-US" smtClean="0"/>
              <a:t>Town to protect members if GIC deductible amounts increase more than $100 per plan year</a:t>
            </a:r>
          </a:p>
          <a:p>
            <a:pPr lvl="1"/>
            <a:r>
              <a:rPr lang="en-US" smtClean="0"/>
              <a:t>HRA</a:t>
            </a:r>
          </a:p>
          <a:p>
            <a:pPr lvl="2"/>
            <a:r>
              <a:rPr lang="en-US" smtClean="0"/>
              <a:t>Up to $500/hospital admission and $150/day surgery</a:t>
            </a:r>
          </a:p>
          <a:p>
            <a:pPr lvl="1"/>
            <a:r>
              <a:rPr lang="en-US" smtClean="0"/>
              <a:t>Agreement includes wage increases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609600"/>
          </a:xfrm>
        </p:spPr>
        <p:txBody>
          <a:bodyPr/>
          <a:lstStyle/>
          <a:p>
            <a:r>
              <a:rPr lang="en-US" sz="2400" smtClean="0"/>
              <a:t>Health Plan Options – Index of Materials</a:t>
            </a:r>
          </a:p>
        </p:txBody>
      </p:sp>
      <p:sp>
        <p:nvSpPr>
          <p:cNvPr id="62466" name="Text Box 6"/>
          <p:cNvSpPr txBox="1">
            <a:spLocks noChangeArrowheads="1"/>
          </p:cNvSpPr>
          <p:nvPr/>
        </p:nvSpPr>
        <p:spPr bwMode="auto">
          <a:xfrm flipH="1">
            <a:off x="228600" y="1524000"/>
            <a:ext cx="8763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eaLnBrk="0" hangingPunct="0"/>
            <a:r>
              <a:rPr lang="en-US" sz="1600" b="1"/>
              <a:t>1.	Town Fiscal Projections</a:t>
            </a:r>
          </a:p>
          <a:p>
            <a:pPr marL="533400" indent="-533400" eaLnBrk="0" hangingPunct="0"/>
            <a:endParaRPr lang="en-US" sz="1600" b="1"/>
          </a:p>
          <a:p>
            <a:pPr marL="533400" indent="-533400" eaLnBrk="0" hangingPunct="0"/>
            <a:r>
              <a:rPr lang="en-US" sz="1600" b="1"/>
              <a:t>2.	Letter from Town Manager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3.	Memorandum regarding Harvard Pilgrim Consolidation w/plan changes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4.	Memorandum regarding GIC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5.	Comparison of various plans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6.	Q &amp; A about deductibles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7.	No Change in Current Plans spreadsheet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8.	Current Plans vs. HPHC Consolidation comparison spreadsheet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9.	Current Plans vs. GIC Plans comparison spreadsheet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600" b="1"/>
          </a:p>
          <a:p>
            <a:pPr marL="533400" indent="-533400" eaLnBrk="0" hangingPunct="0"/>
            <a:r>
              <a:rPr lang="en-US" sz="1600" b="1"/>
              <a:t>10.	Proposed GIC plans showing costs/savings with possible wage increases</a:t>
            </a:r>
          </a:p>
          <a:p>
            <a:pPr marL="533400" indent="-533400" eaLnBrk="0" hangingPunct="0">
              <a:buFontTx/>
              <a:buAutoNum type="arabicPeriod"/>
            </a:pPr>
            <a:endParaRPr lang="en-US" sz="18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762000"/>
          </a:xfrm>
        </p:spPr>
        <p:txBody>
          <a:bodyPr/>
          <a:lstStyle/>
          <a:p>
            <a:pPr algn="ctr"/>
            <a:r>
              <a:rPr lang="en-US" sz="2400" smtClean="0"/>
              <a:t>Town of Arlington Health Insurance Options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QUESTIONS &amp; ANSWERS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838200"/>
          </a:xfrm>
        </p:spPr>
        <p:txBody>
          <a:bodyPr/>
          <a:lstStyle/>
          <a:p>
            <a:r>
              <a:rPr lang="en-US" sz="2400" smtClean="0"/>
              <a:t>Healthcare Discussion - Background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4572000"/>
          </a:xfrm>
        </p:spPr>
        <p:txBody>
          <a:bodyPr/>
          <a:lstStyle/>
          <a:p>
            <a:pPr>
              <a:spcBef>
                <a:spcPts val="63"/>
              </a:spcBef>
            </a:pPr>
            <a:r>
              <a:rPr lang="en-US" sz="2400" smtClean="0"/>
              <a:t>Ongoing discussions date back several years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Rising healthcare costs impacting Town budget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Affects employees, retirees and the Town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Joint labor-management committee completed extensive review of health plan</a:t>
            </a:r>
          </a:p>
          <a:p>
            <a:pPr>
              <a:spcBef>
                <a:spcPts val="63"/>
              </a:spcBef>
            </a:pPr>
            <a:r>
              <a:rPr lang="en-US" sz="2400" smtClean="0"/>
              <a:t>Group Insurance Commission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Town proposed to join GIC in 2009, Unions rejected proposal</a:t>
            </a:r>
          </a:p>
          <a:p>
            <a:pPr>
              <a:spcBef>
                <a:spcPts val="63"/>
              </a:spcBef>
            </a:pPr>
            <a:r>
              <a:rPr lang="en-US" sz="2400" smtClean="0"/>
              <a:t>Municipal and State financial issues affect us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$4.5 million Town deficit and growing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FY12 looks worse both for Commonwealth and local towns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Budget woes impact our livelihood</a:t>
            </a:r>
          </a:p>
          <a:p>
            <a:pPr lvl="1">
              <a:spcBef>
                <a:spcPts val="63"/>
              </a:spcBef>
            </a:pPr>
            <a:r>
              <a:rPr lang="en-US" sz="2000" smtClean="0"/>
              <a:t>Retiree coverage is vulnerable to changes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2400" smtClean="0"/>
              <a:t>Healthcare Discussion - Why Consider a Change Now?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●"/>
            </a:pPr>
            <a:r>
              <a:rPr lang="en-US" sz="2400" smtClean="0"/>
              <a:t>Estimated FY12 deficit is $6.3 million</a:t>
            </a:r>
          </a:p>
          <a:p>
            <a:pPr>
              <a:lnSpc>
                <a:spcPct val="80000"/>
              </a:lnSpc>
              <a:buFont typeface="Arial" charset="0"/>
              <a:buChar char="●"/>
            </a:pPr>
            <a:r>
              <a:rPr lang="en-US" sz="2400" smtClean="0"/>
              <a:t>Status quo approach</a:t>
            </a:r>
          </a:p>
          <a:p>
            <a:pPr lvl="1">
              <a:lnSpc>
                <a:spcPct val="80000"/>
              </a:lnSpc>
              <a:buFont typeface="Arial" charset="0"/>
              <a:buChar char="●"/>
            </a:pPr>
            <a:r>
              <a:rPr lang="en-US" sz="2000" smtClean="0"/>
              <a:t>Means Town spends $1.4 million MORE on health insurance than currently</a:t>
            </a:r>
          </a:p>
          <a:p>
            <a:pPr lvl="1">
              <a:lnSpc>
                <a:spcPct val="80000"/>
              </a:lnSpc>
              <a:buFont typeface="Arial" charset="0"/>
              <a:buChar char="●"/>
            </a:pPr>
            <a:r>
              <a:rPr lang="en-US" sz="2000" smtClean="0"/>
              <a:t>Need to find cost savings elsewhere</a:t>
            </a:r>
          </a:p>
          <a:p>
            <a:pPr>
              <a:lnSpc>
                <a:spcPct val="80000"/>
              </a:lnSpc>
              <a:buFont typeface="Arial" charset="0"/>
              <a:buChar char="●"/>
            </a:pPr>
            <a:r>
              <a:rPr lang="en-US" smtClean="0"/>
              <a:t> </a:t>
            </a:r>
            <a:r>
              <a:rPr lang="en-US" sz="2400" smtClean="0"/>
              <a:t>State contemplating changes</a:t>
            </a:r>
          </a:p>
          <a:p>
            <a:pPr lvl="1">
              <a:lnSpc>
                <a:spcPct val="80000"/>
              </a:lnSpc>
              <a:buFont typeface="Arial" charset="0"/>
              <a:buChar char="●"/>
            </a:pPr>
            <a:r>
              <a:rPr lang="en-US" sz="2000" smtClean="0"/>
              <a:t>Legislative proposals that may not be in our favor</a:t>
            </a:r>
          </a:p>
          <a:p>
            <a:pPr lvl="1">
              <a:lnSpc>
                <a:spcPct val="80000"/>
              </a:lnSpc>
              <a:buFont typeface="Arial" charset="0"/>
              <a:buChar char="●"/>
            </a:pPr>
            <a:r>
              <a:rPr lang="en-US" sz="2000" smtClean="0"/>
              <a:t>Legislature likely to take action in coming months</a:t>
            </a:r>
          </a:p>
          <a:p>
            <a:pPr lvl="1">
              <a:lnSpc>
                <a:spcPct val="80000"/>
              </a:lnSpc>
              <a:buFont typeface="Arial" charset="0"/>
              <a:buChar char="●"/>
            </a:pPr>
            <a:r>
              <a:rPr lang="en-US" sz="2000" smtClean="0"/>
              <a:t>On the political agenda for governor’s race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09600"/>
          </a:xfrm>
        </p:spPr>
        <p:txBody>
          <a:bodyPr/>
          <a:lstStyle/>
          <a:p>
            <a:r>
              <a:rPr lang="en-US" smtClean="0"/>
              <a:t>Overview  - Three Choices to Consider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3025" cy="5181600"/>
          </a:xfrm>
        </p:spPr>
        <p:txBody>
          <a:bodyPr/>
          <a:lstStyle/>
          <a:p>
            <a:r>
              <a:rPr lang="en-US" sz="2400" smtClean="0"/>
              <a:t>Option 1 – Do nothing, keep current plans and contribution splits </a:t>
            </a:r>
          </a:p>
          <a:p>
            <a:pPr lvl="1"/>
            <a:r>
              <a:rPr lang="en-US" sz="2000" smtClean="0"/>
              <a:t>Town </a:t>
            </a:r>
            <a:r>
              <a:rPr lang="en-US" sz="2000" smtClean="0">
                <a:solidFill>
                  <a:srgbClr val="FF0000"/>
                </a:solidFill>
              </a:rPr>
              <a:t>absorbs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$1.4 million </a:t>
            </a:r>
            <a:r>
              <a:rPr lang="en-US" sz="2000" smtClean="0"/>
              <a:t>increase</a:t>
            </a:r>
          </a:p>
          <a:p>
            <a:r>
              <a:rPr lang="en-US" sz="2400" smtClean="0"/>
              <a:t>Option 2 – Total replacement with new HPHC plans</a:t>
            </a:r>
          </a:p>
          <a:p>
            <a:pPr lvl="1"/>
            <a:r>
              <a:rPr lang="en-US" sz="2000" u="sng" smtClean="0"/>
              <a:t>$1.5 million in Town savings; NO wage increases guaranteed</a:t>
            </a:r>
            <a:r>
              <a:rPr lang="en-US" sz="2000" smtClean="0"/>
              <a:t>; contract negotiations continue</a:t>
            </a:r>
          </a:p>
          <a:p>
            <a:r>
              <a:rPr lang="en-US" sz="2400" smtClean="0"/>
              <a:t>Option 3 – Go to GIC</a:t>
            </a:r>
          </a:p>
          <a:p>
            <a:pPr lvl="1"/>
            <a:r>
              <a:rPr lang="en-US" sz="2000" u="sng" smtClean="0"/>
              <a:t>$3.2 million in Town savings</a:t>
            </a:r>
          </a:p>
          <a:p>
            <a:pPr marL="1143000" lvl="2"/>
            <a:r>
              <a:rPr lang="en-US" smtClean="0"/>
              <a:t>$1.8 million net savings for Town </a:t>
            </a:r>
            <a:r>
              <a:rPr lang="en-US" u="sng" smtClean="0"/>
              <a:t>AFTER</a:t>
            </a:r>
            <a:r>
              <a:rPr lang="en-US" smtClean="0"/>
              <a:t> guaranteed wage increases and Medicare Part B</a:t>
            </a:r>
          </a:p>
          <a:p>
            <a:pPr marL="1143000" lvl="2"/>
            <a:r>
              <a:rPr lang="en-US" smtClean="0"/>
              <a:t>$1.4 million to Employees/Retirees (Salary increases of $1,100,683 and  Medicare Part B  reimbursements of $332,160)	</a:t>
            </a:r>
          </a:p>
          <a:p>
            <a:pPr lvl="1">
              <a:buFontTx/>
              <a:buNone/>
            </a:pPr>
            <a:r>
              <a:rPr lang="en-US" smtClean="0"/>
              <a:t>		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685800"/>
          </a:xfrm>
        </p:spPr>
        <p:txBody>
          <a:bodyPr/>
          <a:lstStyle/>
          <a:p>
            <a:r>
              <a:rPr lang="en-US" smtClean="0"/>
              <a:t>Option 1 - No Changes</a:t>
            </a:r>
            <a:br>
              <a:rPr lang="en-US" smtClean="0"/>
            </a:br>
            <a:r>
              <a:rPr lang="en-US" smtClean="0"/>
              <a:t>Town Absorbs </a:t>
            </a:r>
            <a:r>
              <a:rPr lang="en-US" smtClean="0">
                <a:solidFill>
                  <a:srgbClr val="FF0000"/>
                </a:solidFill>
              </a:rPr>
              <a:t>$1.4 million </a:t>
            </a:r>
            <a:r>
              <a:rPr lang="en-US" smtClean="0"/>
              <a:t>Additional Costs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3025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smtClean="0"/>
              <a:t>All plans will remain the same</a:t>
            </a:r>
          </a:p>
          <a:p>
            <a:pPr>
              <a:spcBef>
                <a:spcPts val="600"/>
              </a:spcBef>
            </a:pPr>
            <a:r>
              <a:rPr lang="en-US" sz="2400" smtClean="0"/>
              <a:t>No protection for retirees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Town can increase cost sharing for retirees</a:t>
            </a:r>
          </a:p>
          <a:p>
            <a:pPr>
              <a:spcBef>
                <a:spcPts val="600"/>
              </a:spcBef>
            </a:pPr>
            <a:r>
              <a:rPr lang="en-US" sz="2400" smtClean="0"/>
              <a:t>Premiums will increase</a:t>
            </a:r>
            <a:r>
              <a:rPr lang="en-US" smtClean="0"/>
              <a:t>	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HMO Blue</a:t>
            </a:r>
          </a:p>
          <a:p>
            <a:pPr lvl="2">
              <a:spcBef>
                <a:spcPts val="600"/>
              </a:spcBef>
            </a:pPr>
            <a:r>
              <a:rPr lang="en-US" smtClean="0"/>
              <a:t>Rates will increase 11.6% Individual and10.8% Family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Blue Care Elect</a:t>
            </a:r>
          </a:p>
          <a:p>
            <a:pPr lvl="2">
              <a:spcBef>
                <a:spcPts val="600"/>
              </a:spcBef>
            </a:pPr>
            <a:r>
              <a:rPr lang="en-US" smtClean="0"/>
              <a:t>Rates will increase 19.3% Individual and 20.5% Family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Blue Choice</a:t>
            </a:r>
          </a:p>
          <a:p>
            <a:pPr lvl="2">
              <a:spcBef>
                <a:spcPts val="600"/>
              </a:spcBef>
            </a:pPr>
            <a:r>
              <a:rPr lang="en-US" smtClean="0"/>
              <a:t>Rates will increase 20.5% for both Individual and Family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HPHC HMO</a:t>
            </a:r>
          </a:p>
          <a:p>
            <a:pPr lvl="2">
              <a:spcBef>
                <a:spcPts val="600"/>
              </a:spcBef>
            </a:pPr>
            <a:r>
              <a:rPr lang="en-US" smtClean="0"/>
              <a:t>Rates will not increase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838200"/>
          </a:xfrm>
        </p:spPr>
        <p:txBody>
          <a:bodyPr/>
          <a:lstStyle/>
          <a:p>
            <a:r>
              <a:rPr lang="en-US" sz="2400" smtClean="0"/>
              <a:t>Option 2 – Total Replacement with HPHC</a:t>
            </a:r>
            <a:br>
              <a:rPr lang="en-US" sz="2400" smtClean="0"/>
            </a:br>
            <a:r>
              <a:rPr lang="en-US" sz="2400" smtClean="0"/>
              <a:t>Town Saves $1.5 million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00600"/>
          </a:xfrm>
        </p:spPr>
        <p:txBody>
          <a:bodyPr/>
          <a:lstStyle/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Replace all BCBS plans with HPHC (HMO, PPO, POS)</a:t>
            </a:r>
          </a:p>
          <a:p>
            <a:pPr marL="914400" lvl="1" indent="-457200" eaLnBrk="1" hangingPunct="1">
              <a:spcBef>
                <a:spcPct val="0"/>
              </a:spcBef>
              <a:buFont typeface="Arial" charset="0"/>
              <a:buChar char="●"/>
            </a:pPr>
            <a:r>
              <a:rPr lang="en-US" sz="2000" smtClean="0"/>
              <a:t>Higher copays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New Retiree Plans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000" smtClean="0"/>
              <a:t>HPHC “High” and “Low” options, national network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Effective January 1, 2011 or when practical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No retiree contribution changes for one year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Town to pay $40 per month for Medicare Part B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Each union must ratify, 1 year agreement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sz="2400" smtClean="0"/>
              <a:t>Each union continues contract negotiations; no guaranteed wage increases</a:t>
            </a:r>
          </a:p>
          <a:p>
            <a:pPr marL="514350" indent="-4572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US" sz="2400" smtClean="0"/>
          </a:p>
          <a:p>
            <a:pPr marL="914400" lvl="1" indent="-457200" eaLnBrk="1" hangingPunct="1">
              <a:lnSpc>
                <a:spcPct val="90000"/>
              </a:lnSpc>
              <a:buFont typeface="Arial" charset="0"/>
              <a:buChar char="●"/>
            </a:pPr>
            <a:endParaRPr lang="en-US" smtClean="0"/>
          </a:p>
          <a:p>
            <a:pPr marL="1295400" lvl="2" indent="-3810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1295400" lvl="2" indent="-3810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1295400" lvl="2" indent="-38100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86800" cy="914400"/>
          </a:xfrm>
        </p:spPr>
        <p:txBody>
          <a:bodyPr/>
          <a:lstStyle/>
          <a:p>
            <a:r>
              <a:rPr lang="en-US" sz="2400" smtClean="0"/>
              <a:t>Option 2 – HPHC Total Replacement Plan Design Changes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279525" y="2097088"/>
            <a:ext cx="268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6" name="Group 59"/>
          <p:cNvGraphicFramePr>
            <a:graphicFrameLocks/>
          </p:cNvGraphicFramePr>
          <p:nvPr/>
        </p:nvGraphicFramePr>
        <p:xfrm>
          <a:off x="381000" y="1524000"/>
          <a:ext cx="8458200" cy="4098925"/>
        </p:xfrm>
        <a:graphic>
          <a:graphicData uri="http://schemas.openxmlformats.org/drawingml/2006/table">
            <a:tbl>
              <a:tblPr/>
              <a:tblGrid>
                <a:gridCol w="850006"/>
                <a:gridCol w="1552953"/>
                <a:gridCol w="3103821"/>
                <a:gridCol w="2951420"/>
              </a:tblGrid>
              <a:tr h="3921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Plan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Network Blue HMO               (current)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Harvard Pilgrim HMO    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(proposed)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PCP, OB, GYN, MH, PT, Chiro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 copay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 copay*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Specialist, O/P Specialty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$40 copay*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Emergency 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$50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$75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Inpatient Hospital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No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$250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Day Surgery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No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$100 copay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Prescription 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56" charset="-128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Retail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Mail Order (90 day)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56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$10/$20/$35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$10/$20/$35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$10/$20/$35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56" charset="-128"/>
                          <a:cs typeface="Times New Roman" pitchFamily="18" charset="0"/>
                        </a:rPr>
                        <a:t>$20/$40/$105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8" name="TextBox 6"/>
          <p:cNvSpPr txBox="1">
            <a:spLocks noChangeArrowheads="1"/>
          </p:cNvSpPr>
          <p:nvPr/>
        </p:nvSpPr>
        <p:spPr bwMode="auto">
          <a:xfrm>
            <a:off x="457200" y="5715000"/>
            <a:ext cx="8089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n-US" sz="1200"/>
              <a:t>See HPHC Summary of Benefits for full description of tier 1 and tier 2 copays.</a:t>
            </a:r>
          </a:p>
          <a:p>
            <a:pPr eaLnBrk="0" hangingPunct="0">
              <a:buFont typeface="Arial" charset="0"/>
              <a:buChar char="•"/>
            </a:pPr>
            <a:r>
              <a:rPr lang="en-US" sz="1200"/>
              <a:t>Proposed plan has a $2,000 individual/$4,000 family yearly out-of-pocket maximum for inpatient hospitalization and </a:t>
            </a:r>
          </a:p>
          <a:p>
            <a:pPr eaLnBrk="0" hangingPunct="0"/>
            <a:r>
              <a:rPr lang="en-US" sz="1200"/>
              <a:t>  outpatient surgical services.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09600"/>
          </a:xfrm>
        </p:spPr>
        <p:txBody>
          <a:bodyPr/>
          <a:lstStyle/>
          <a:p>
            <a:r>
              <a:rPr lang="en-US" sz="2400" smtClean="0"/>
              <a:t>Option 2 – HPHC Total Replacement Cost for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85900"/>
          <a:ext cx="8458200" cy="46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38200"/>
                <a:gridCol w="1676400"/>
                <a:gridCol w="1676400"/>
                <a:gridCol w="1544320"/>
                <a:gridCol w="1503680"/>
              </a:tblGrid>
              <a:tr h="1180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Plans</a:t>
                      </a:r>
                    </a:p>
                    <a:p>
                      <a:r>
                        <a:rPr lang="en-US" dirty="0" smtClean="0"/>
                        <a:t>Jan. 1,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HPHC Consolidated</a:t>
                      </a:r>
                    </a:p>
                    <a:p>
                      <a:r>
                        <a:rPr lang="en-US" dirty="0" smtClean="0"/>
                        <a:t>Jan. 1,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Estimated (Savings) or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Estimated</a:t>
                      </a:r>
                      <a:r>
                        <a:rPr lang="en-US" baseline="0" dirty="0" smtClean="0"/>
                        <a:t> (Savings) or Cost</a:t>
                      </a:r>
                      <a:endParaRPr lang="en-US" dirty="0"/>
                    </a:p>
                  </a:txBody>
                  <a:tcPr/>
                </a:tc>
              </a:tr>
              <a:tr h="55357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Renewal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HMO Blue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HPHC (new)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$116.07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$98.88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($17.19)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($206.28)</a:t>
                      </a:r>
                      <a:endParaRPr lang="en-US" dirty="0"/>
                    </a:p>
                  </a:txBody>
                  <a:tcPr/>
                </a:tc>
              </a:tr>
              <a:tr h="342339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$307.16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($45.81)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($549.72)</a:t>
                      </a:r>
                      <a:endParaRPr lang="en-US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HPHC HMO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HPHC (new)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$94.17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$98.88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$56.52</a:t>
                      </a:r>
                      <a:endParaRPr lang="en-US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$242.01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$19.34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$232.08</a:t>
                      </a:r>
                      <a:endParaRPr lang="en-US" dirty="0"/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Medex III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HPHC (new)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329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Retiree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$107.36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$98.88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($8.48)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($101.76)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3739</TotalTime>
  <Words>1934</Words>
  <Application>Microsoft Office PowerPoint</Application>
  <PresentationFormat>On-screen Show (4:3)</PresentationFormat>
  <Paragraphs>468</Paragraphs>
  <Slides>28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Wingdings</vt:lpstr>
      <vt:lpstr>Garamond</vt:lpstr>
      <vt:lpstr>ＭＳ Ｐゴシック</vt:lpstr>
      <vt:lpstr>Times New Roman</vt:lpstr>
      <vt:lpstr>Tahoma</vt:lpstr>
      <vt:lpstr>Capsules</vt:lpstr>
      <vt:lpstr>Capsules</vt:lpstr>
      <vt:lpstr>Microsoft Excel Worksheet</vt:lpstr>
      <vt:lpstr>Town of Arlington Public Employees 2011 Health Insurance Options</vt:lpstr>
      <vt:lpstr>The Problem - Healthcare Costs are Increasing</vt:lpstr>
      <vt:lpstr>Healthcare Discussion - Background Information</vt:lpstr>
      <vt:lpstr>Healthcare Discussion - Why Consider a Change Now?</vt:lpstr>
      <vt:lpstr>Overview  - Three Choices to Consider</vt:lpstr>
      <vt:lpstr>Option 1 - No Changes Town Absorbs $1.4 million Additional Costs</vt:lpstr>
      <vt:lpstr>Option 2 – Total Replacement with HPHC Town Saves $1.5 million </vt:lpstr>
      <vt:lpstr>Option 2 – HPHC Total Replacement Plan Design Changes</vt:lpstr>
      <vt:lpstr>Option 2 – HPHC Total Replacement Cost for Members</vt:lpstr>
      <vt:lpstr>Option 2: HPHC Total Replacement Plan Design Changes Continued</vt:lpstr>
      <vt:lpstr>Slide 11</vt:lpstr>
      <vt:lpstr>Slide 12</vt:lpstr>
      <vt:lpstr>Slide 13</vt:lpstr>
      <vt:lpstr>Option 3 - GIC Health Insurance Plans</vt:lpstr>
      <vt:lpstr>Option 3 – GIC Cost for Members</vt:lpstr>
      <vt:lpstr>Option 3 - GIC Health Insurance Plans Continued</vt:lpstr>
      <vt:lpstr>Option 3 - GIC Health Insurance Plans Continued</vt:lpstr>
      <vt:lpstr>                                Option 2 – GIC Health Insurance Plans 2009 Enrollment   </vt:lpstr>
      <vt:lpstr> Option 3 – GIC Sample Plan Design</vt:lpstr>
      <vt:lpstr>GIC – Sample HPHC Independence Hospital Tiers</vt:lpstr>
      <vt:lpstr>Option 3 – GIC Sample Plan Design Continued</vt:lpstr>
      <vt:lpstr>Option 3 – GIC Continued Explanation of ‘up-front’ deductibles</vt:lpstr>
      <vt:lpstr>Option 3 - GIC Continued Eligibility Rules</vt:lpstr>
      <vt:lpstr>Option 3 – GIC Resources</vt:lpstr>
      <vt:lpstr>Summary – Health Plan Options</vt:lpstr>
      <vt:lpstr>Summary – Health Plan Options Continued</vt:lpstr>
      <vt:lpstr>Health Plan Options – Index of Materials</vt:lpstr>
      <vt:lpstr>Town of Arlington Health Insurance Options</vt:lpstr>
    </vt:vector>
  </TitlesOfParts>
  <Company>Boston Benefit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Three Cities Municipal Workers and Section 19</dc:title>
  <dc:creator>cchandor</dc:creator>
  <cp:lastModifiedBy>NEWUSER</cp:lastModifiedBy>
  <cp:revision>253</cp:revision>
  <dcterms:created xsi:type="dcterms:W3CDTF">2008-04-24T18:03:35Z</dcterms:created>
  <dcterms:modified xsi:type="dcterms:W3CDTF">2010-10-27T18:07:19Z</dcterms:modified>
</cp:coreProperties>
</file>