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9" r:id="rId3"/>
    <p:sldId id="268" r:id="rId4"/>
    <p:sldId id="311" r:id="rId5"/>
    <p:sldId id="312" r:id="rId6"/>
    <p:sldId id="272" r:id="rId7"/>
    <p:sldId id="281" r:id="rId8"/>
    <p:sldId id="280" r:id="rId9"/>
    <p:sldId id="277" r:id="rId10"/>
    <p:sldId id="294" r:id="rId11"/>
    <p:sldId id="278" r:id="rId12"/>
    <p:sldId id="304" r:id="rId13"/>
    <p:sldId id="287" r:id="rId14"/>
    <p:sldId id="265" r:id="rId15"/>
    <p:sldId id="285" r:id="rId16"/>
    <p:sldId id="295" r:id="rId17"/>
    <p:sldId id="291" r:id="rId18"/>
    <p:sldId id="298" r:id="rId19"/>
    <p:sldId id="299" r:id="rId20"/>
    <p:sldId id="305" r:id="rId21"/>
    <p:sldId id="310" r:id="rId22"/>
    <p:sldId id="308" r:id="rId23"/>
    <p:sldId id="313" r:id="rId24"/>
    <p:sldId id="300" r:id="rId25"/>
    <p:sldId id="306" r:id="rId26"/>
    <p:sldId id="286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7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40358" autoAdjust="0"/>
  </p:normalViewPr>
  <p:slideViewPr>
    <p:cSldViewPr>
      <p:cViewPr>
        <p:scale>
          <a:sx n="60" d="100"/>
          <a:sy n="60" d="100"/>
        </p:scale>
        <p:origin x="-28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07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hillips\Local%20Settings\Temporary%20Internet%20Files\Content.Outlook\QIBAK3XA\Budget%20Gap%20Graph%20(5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7093810854288398E-2"/>
          <c:y val="4.255319148936177E-2"/>
          <c:w val="0.88960869810628618"/>
          <c:h val="0.84922572178477695"/>
        </c:manualLayout>
      </c:layout>
      <c:barChart>
        <c:barDir val="col"/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Year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$590M C.R. Growth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$1.3</a:t>
                    </a:r>
                    <a:r>
                      <a:rPr lang="en-US" baseline="0"/>
                      <a:t> billion</a:t>
                    </a:r>
                    <a:r>
                      <a:rPr lang="en-US"/>
                      <a:t> in FY11</a:t>
                    </a:r>
                    <a:r>
                      <a:rPr lang="en-US" baseline="0"/>
                      <a:t> Maintenance Growth</a:t>
                    </a:r>
                    <a:endParaRPr lang="en-US"/>
                  </a:p>
                </c:rich>
              </c:tx>
              <c:showVal val="1"/>
            </c:dLbl>
            <c:numFmt formatCode="&quot;$&quot;#,##0" sourceLinked="0"/>
            <c:showVal val="1"/>
          </c:dLbls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Expenditure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590</c:v>
                </c:pt>
                <c:pt idx="1">
                  <c:v>1300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Money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-2.777777777777794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$2.5</a:t>
                    </a:r>
                    <a:r>
                      <a:rPr lang="en-US" baseline="0"/>
                      <a:t> billion </a:t>
                    </a:r>
                    <a:r>
                      <a:rPr lang="en-US"/>
                      <a:t>in FY10 One-Time  Solutions</a:t>
                    </a:r>
                  </a:p>
                </c:rich>
              </c:tx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Revenue</c:v>
                </c:pt>
                <c:pt idx="1">
                  <c:v>Expenditure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2500</c:v>
                </c:pt>
              </c:numCache>
            </c:numRef>
          </c:val>
        </c:ser>
        <c:gapWidth val="91"/>
        <c:overlap val="100"/>
        <c:axId val="118489088"/>
        <c:axId val="118490624"/>
      </c:barChart>
      <c:catAx>
        <c:axId val="118489088"/>
        <c:scaling>
          <c:orientation val="minMax"/>
        </c:scaling>
        <c:axPos val="b"/>
        <c:majorTickMark val="none"/>
        <c:tickLblPos val="nextTo"/>
        <c:crossAx val="118490624"/>
        <c:crosses val="autoZero"/>
        <c:auto val="1"/>
        <c:lblAlgn val="ctr"/>
        <c:lblOffset val="100"/>
      </c:catAx>
      <c:valAx>
        <c:axId val="118490624"/>
        <c:scaling>
          <c:orientation val="minMax"/>
        </c:scaling>
        <c:axPos val="l"/>
        <c:majorGridlines>
          <c:spPr>
            <a:ln w="95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&quot;$&quot;#,##0" sourceLinked="0"/>
        <c:majorTickMark val="none"/>
        <c:tickLblPos val="nextTo"/>
        <c:crossAx val="118489088"/>
        <c:crosses val="autoZero"/>
        <c:crossBetween val="between"/>
      </c:valAx>
      <c:spPr>
        <a:noFill/>
        <a:ln>
          <a:noFill/>
        </a:ln>
      </c:spPr>
    </c:plotArea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0.23333</cdr:x>
      <cdr:y>0.30556</cdr:y>
    </cdr:from>
    <cdr:to>
      <cdr:x>0.49333</cdr:x>
      <cdr:y>0.54167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838200"/>
          <a:ext cx="118872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FY2011 Budget Gap $3.2 Billion</a:t>
          </a:r>
        </a:p>
      </cdr:txBody>
    </cdr:sp>
  </cdr:relSizeAnchor>
  <cdr:relSizeAnchor xmlns:cdr="http://schemas.openxmlformats.org/drawingml/2006/chartDrawing">
    <cdr:from>
      <cdr:x>0.57667</cdr:x>
      <cdr:y>0.17778</cdr:y>
    </cdr:from>
    <cdr:to>
      <cdr:x>0.57833</cdr:x>
      <cdr:y>0.67222</cdr:y>
    </cdr:to>
    <cdr:sp macro="" textlink="">
      <cdr:nvSpPr>
        <cdr:cNvPr id="6" name="Straight Connector 5"/>
        <cdr:cNvSpPr/>
      </cdr:nvSpPr>
      <cdr:spPr>
        <a:xfrm xmlns:a="http://schemas.openxmlformats.org/drawingml/2006/main" rot="5400000">
          <a:off x="1962146" y="1162060"/>
          <a:ext cx="1356354" cy="7605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0.46167</cdr:x>
      <cdr:y>0.40556</cdr:y>
    </cdr:from>
    <cdr:to>
      <cdr:x>0.575</cdr:x>
      <cdr:y>0.40833</cdr:y>
    </cdr:to>
    <cdr:sp macro="" textlink="">
      <cdr:nvSpPr>
        <cdr:cNvPr id="8" name="Straight Arrow Connector 7"/>
        <cdr:cNvSpPr/>
      </cdr:nvSpPr>
      <cdr:spPr>
        <a:xfrm xmlns:a="http://schemas.openxmlformats.org/drawingml/2006/main" rot="10800000" flipV="1">
          <a:off x="2110740" y="1112519"/>
          <a:ext cx="518160" cy="762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4546CEBB-1B21-470C-9C59-93B77B31F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9" y="4416427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0A6717C6-CB48-4E62-9A96-AA13C49F1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46E017EA-A734-479D-8FA9-023621E3FB63}" type="slidenum">
              <a:rPr lang="en-US" smtClean="0"/>
              <a:pPr defTabSz="930275"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A3231DD2-BC76-42E1-83E0-1E56E2C5067A}" type="slidenum">
              <a:rPr lang="en-US" smtClean="0"/>
              <a:pPr defTabSz="930275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6717C6-CB48-4E62-9A96-AA13C49F17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7D7D-E1FE-48AF-AB2E-2A2E14246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0CD4-D83C-4357-9D80-5A9FD1B03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052B-0EDC-4091-80FD-2AA318EF9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5E7FD-D863-4376-8C69-0EA5C99B0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40A1-60AB-44CC-9847-09C9615A3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C370C-8C10-4759-8275-BA3555C2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BE13-4B70-49FB-B912-AD8B2E6C9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DB1B-1D5E-49DD-A105-3AF18B86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4AA9C-116F-4211-BFFB-4AEF1F63D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4E009-B37B-476F-B0D1-2C0ED47BB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BF31-D1A1-450C-A18F-E3FED204F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0EFA6-4256-4AA2-86B4-2F94A87D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026BF-E9C2-44D7-BA19-08041DB37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/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96BC4CE5-0028-41A6-B4D7-015EB3E5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400" smtClean="0"/>
              <a:t>House Committee on Ways and Means Budget Briefing</a:t>
            </a:r>
            <a:br>
              <a:rPr lang="en-US" sz="4400" smtClean="0"/>
            </a:br>
            <a:r>
              <a:rPr lang="en-US" sz="4400" smtClean="0"/>
              <a:t> </a:t>
            </a:r>
            <a:r>
              <a:rPr lang="en-US" sz="3600" smtClean="0">
                <a:solidFill>
                  <a:schemeClr val="tx1"/>
                </a:solidFill>
              </a:rPr>
              <a:t>Fiscal Year 2011</a:t>
            </a: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Times New Roman" pitchFamily="18" charset="0"/>
              </a:rPr>
              <a:t>Chairman Charles A. Murphy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April 14, 2010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FY11 Structural Budget Gap –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$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</a:rPr>
              <a:t>3.2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Times New Roman" pitchFamily="18" charset="0"/>
              </a:rPr>
              <a:t>Closing the Gap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	$1.4 Billion in cuts/savings initiatives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	$1.6 Billion in federal stimulus money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	$91 Million from canceling stabilization fund transfer 	$48 Million from trust fund sweeps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	$24 Million from Authorities budget participation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	$70 Million in additional revenues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363" y="1554163"/>
            <a:ext cx="7162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Federal Stimulus Monies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              </a:t>
            </a:r>
            <a:r>
              <a:rPr lang="en-US" sz="2400" dirty="0" smtClean="0">
                <a:latin typeface="Times New Roman" pitchFamily="18" charset="0"/>
              </a:rPr>
              <a:t>Enhanced FMAP      $690M</a:t>
            </a: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800" dirty="0" smtClean="0">
              <a:latin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	           Enhanced FMAP Extension      $608M</a:t>
            </a: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800" dirty="0" smtClean="0">
              <a:latin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          SSDI Overpayment Reimbursement      $160M</a:t>
            </a: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800" dirty="0" smtClean="0">
              <a:latin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State Fiscal Stabilization Funds for Education        $96M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5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                                                   Total</a:t>
            </a:r>
            <a:r>
              <a:rPr lang="en-US" sz="2000" dirty="0" smtClean="0">
                <a:latin typeface="Times New Roman" pitchFamily="18" charset="0"/>
              </a:rPr>
              <a:t>       </a:t>
            </a:r>
            <a:r>
              <a:rPr lang="en-US" b="1" dirty="0" smtClean="0">
                <a:latin typeface="Times New Roman" pitchFamily="18" charset="0"/>
              </a:rPr>
              <a:t>$1.554B</a:t>
            </a:r>
            <a:r>
              <a:rPr lang="en-US" b="1" dirty="0" smtClean="0"/>
              <a:t> 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638800" y="4572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924800" cy="51816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latin typeface="+mj-lt"/>
              </a:rPr>
              <a:t>$1.4B in Cuts &amp; Savings Initiatives 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$745M in Line Item Reductions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$300M for Long Term Debt Payments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$234M in Local Aid Reductions 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$111M (net) in </a:t>
            </a:r>
            <a:r>
              <a:rPr lang="en-US" sz="3200" dirty="0" err="1" smtClean="0">
                <a:latin typeface="+mj-lt"/>
              </a:rPr>
              <a:t>MassHealth</a:t>
            </a:r>
            <a:r>
              <a:rPr lang="en-US" sz="3200" dirty="0" smtClean="0">
                <a:latin typeface="+mj-lt"/>
              </a:rPr>
              <a:t> Savings Initiatives</a:t>
            </a:r>
          </a:p>
          <a:p>
            <a:pPr eaLnBrk="1" hangingPunct="1"/>
            <a:r>
              <a:rPr lang="en-US" sz="3200" dirty="0" smtClean="0">
                <a:latin typeface="+mj-lt"/>
              </a:rPr>
              <a:t>$15M Capping Commonwealth Care (AWSS)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620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Bottom Line Overview</a:t>
            </a:r>
          </a:p>
          <a:p>
            <a:pPr lvl="0" eaLnBrk="1" hangingPunct="1">
              <a:lnSpc>
                <a:spcPct val="90000"/>
              </a:lnSpc>
              <a:buClr>
                <a:srgbClr val="CCCC99"/>
              </a:buClr>
              <a:buNone/>
            </a:pPr>
            <a:r>
              <a:rPr lang="en-US" sz="2400" dirty="0" smtClean="0">
                <a:latin typeface="Times New Roman" pitchFamily="18" charset="0"/>
              </a:rPr>
              <a:t>The GAA includes 644 line items</a:t>
            </a:r>
          </a:p>
          <a:p>
            <a:pPr lvl="0" eaLnBrk="1" hangingPunct="1">
              <a:lnSpc>
                <a:spcPct val="90000"/>
              </a:lnSpc>
              <a:buClr>
                <a:srgbClr val="CCCC99"/>
              </a:buClr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Level Funded 120 line items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Reduced 294 line items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Eliminated 15 line items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Anticipated Reduction in FTEs -1517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200" dirty="0" smtClean="0">
                <a:solidFill>
                  <a:srgbClr val="00B0F0"/>
                </a:solidFill>
                <a:latin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			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HWM Fiscal Year 2011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State Budget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Line Item Overview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latin typeface="Times New Roman" pitchFamily="18" charset="0"/>
              </a:rPr>
              <a:t>Local Aid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Funded Ch.70 at $3.93B including SFSF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Funded Unrestricted General Government Aid at $899M</a:t>
            </a:r>
            <a:endParaRPr lang="en-US" sz="2400" b="1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</a:rPr>
              <a:t>	</a:t>
            </a:r>
            <a:r>
              <a:rPr lang="en-US" sz="1200" b="1" dirty="0" smtClean="0">
                <a:latin typeface="Times New Roman" pitchFamily="18" charset="0"/>
              </a:rPr>
              <a:t>	</a:t>
            </a:r>
            <a:endParaRPr lang="en-US" sz="12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             	Increased Regional School Transportation by 5%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		Increased Special Education “Circuit Breaker” by 1.4%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		Level funded PILOT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		Level funded Municipal Aid to Public Libraries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</a:rPr>
              <a:t>		Level funded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Tax Abatements for Veterans, Widows,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Blind Persons and the Elderly</a:t>
            </a:r>
            <a:endParaRPr lang="en-US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Education</a:t>
            </a:r>
            <a:endParaRPr lang="en-US" dirty="0" smtClean="0">
              <a:latin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METCO funding - $17M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Extended Learning Time Grants - $15M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Full-day Kindergarten - $26M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		Head Start - $8M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Non-Ch.70 accounts funded $2.6M above current FY10 spending levels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Did </a:t>
            </a:r>
            <a:r>
              <a:rPr lang="en-US" sz="2400" dirty="0" smtClean="0">
                <a:latin typeface="+mj-lt"/>
              </a:rPr>
              <a:t>not adopt H2 initiative freezing Ch. 766 School teacher salaries</a:t>
            </a:r>
            <a:r>
              <a:rPr lang="en-US" dirty="0" smtClean="0">
                <a:latin typeface="+mj-lt"/>
              </a:rPr>
              <a:t>	</a:t>
            </a:r>
            <a:r>
              <a:rPr lang="en-US" dirty="0" smtClean="0">
                <a:solidFill>
                  <a:srgbClr val="1F9719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530725"/>
          </a:xfrm>
        </p:spPr>
        <p:txBody>
          <a:bodyPr/>
          <a:lstStyle/>
          <a:p>
            <a:pPr marL="231775" indent="-231775"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Higher Education</a:t>
            </a:r>
          </a:p>
          <a:p>
            <a:pPr marL="231775" indent="-231775" eaLnBrk="1" hangingPunct="1"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Provided State Support at FY06 Funding Levels and $21M in State Fiscal Stabilization Funding</a:t>
            </a:r>
          </a:p>
          <a:p>
            <a:pPr marL="231775" indent="-231775" eaLnBrk="1" hangingPunct="1">
              <a:buNone/>
            </a:pPr>
            <a:endParaRPr lang="en-US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marL="231775" indent="-231775" eaLnBrk="1" hangingPunct="1"/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$419M with $11M in SFSF allocation for UMASS</a:t>
            </a:r>
          </a:p>
          <a:p>
            <a:pPr marL="231775" indent="-231775" eaLnBrk="1" hangingPunct="1"/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$189M with $5M in SFSF allocation for State Colleges</a:t>
            </a:r>
          </a:p>
          <a:p>
            <a:pPr marL="231775" indent="-231775" eaLnBrk="1" hangingPunct="1"/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$207M with $5M in SFSF allocation for Community Colleges </a:t>
            </a:r>
          </a:p>
          <a:p>
            <a:pPr marL="231775" indent="-231775"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marL="231775" indent="-231775"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Total Reduction $132M from FY10</a:t>
            </a:r>
          </a:p>
          <a:p>
            <a:pPr marL="231775" indent="-231775" eaLnBrk="1" hangingPunct="1">
              <a:buFont typeface="Wingdings" pitchFamily="2" charset="2"/>
              <a:buNone/>
            </a:pPr>
            <a:endParaRPr lang="en-US" dirty="0" smtClean="0">
              <a:solidFill>
                <a:srgbClr val="1F9719"/>
              </a:solidFill>
              <a:latin typeface="Times New Roman" pitchFamily="18" charset="0"/>
            </a:endParaRPr>
          </a:p>
          <a:p>
            <a:pPr marL="231775" indent="-231775" eaLnBrk="1" hangingPunct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Healthcare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>
                <a:latin typeface="Times New Roman" pitchFamily="18" charset="0"/>
              </a:rPr>
              <a:t>		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$9B to fund 1.2 Million </a:t>
            </a:r>
            <a:r>
              <a:rPr lang="en-US" sz="2400" dirty="0" err="1" smtClean="0">
                <a:latin typeface="Times New Roman" pitchFamily="18" charset="0"/>
              </a:rPr>
              <a:t>MassHealth</a:t>
            </a:r>
            <a:r>
              <a:rPr lang="en-US" sz="2400" dirty="0" smtClean="0">
                <a:latin typeface="Times New Roman" pitchFamily="18" charset="0"/>
              </a:rPr>
              <a:t> enrollees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	Includes </a:t>
            </a:r>
            <a:r>
              <a:rPr lang="en-US" sz="2400" dirty="0" smtClean="0">
                <a:latin typeface="Times New Roman" pitchFamily="18" charset="0"/>
                <a:cs typeface="Arial" charset="0"/>
              </a:rPr>
              <a:t>$256M in Gross Savings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			Totals $111M in Net Savings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		Reflects $601M increase in spending due 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Arial" charset="0"/>
              </a:rPr>
              <a:t>			3% enrollment increase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Provided $20M to providers through Essential 			Community Providers Trust Fund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>
              <a:solidFill>
                <a:srgbClr val="1F9719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1F9719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Healthcare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>
                <a:latin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$60M for Aliens with Special Status Coverage</a:t>
            </a:r>
          </a:p>
          <a:p>
            <a:pPr lvl="2" eaLnBrk="1" hangingPunct="1"/>
            <a:r>
              <a:rPr lang="en-US" sz="1900" dirty="0" smtClean="0">
                <a:latin typeface="Times New Roman" pitchFamily="18" charset="0"/>
              </a:rPr>
              <a:t>Caps the program at current enrollment </a:t>
            </a:r>
          </a:p>
          <a:p>
            <a:pPr lvl="2" eaLnBrk="1" hangingPunct="1"/>
            <a:r>
              <a:rPr lang="en-US" sz="1900" dirty="0" smtClean="0">
                <a:latin typeface="Times New Roman" pitchFamily="18" charset="0"/>
              </a:rPr>
              <a:t>Provides $15M less than H2. </a:t>
            </a:r>
          </a:p>
          <a:p>
            <a:pPr lvl="2" eaLnBrk="1" hangingPunct="1"/>
            <a:endParaRPr lang="en-US" sz="19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Adopted Governor’s savings initiatives for </a:t>
            </a:r>
            <a:r>
              <a:rPr lang="en-US" sz="2200" dirty="0" err="1" smtClean="0">
                <a:solidFill>
                  <a:schemeClr val="accent4"/>
                </a:solidFill>
                <a:latin typeface="Times New Roman" pitchFamily="18" charset="0"/>
              </a:rPr>
              <a:t>MassHealth</a:t>
            </a:r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 Including:</a:t>
            </a:r>
          </a:p>
          <a:p>
            <a:pPr eaLnBrk="1" hangingPunct="1"/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$174M (gross) for provider rates</a:t>
            </a:r>
          </a:p>
          <a:p>
            <a:pPr eaLnBrk="1" hangingPunct="1"/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$58M (gross) in restructuring </a:t>
            </a:r>
            <a:r>
              <a:rPr lang="en-US" sz="2200" dirty="0" err="1" smtClean="0">
                <a:solidFill>
                  <a:schemeClr val="accent4"/>
                </a:solidFill>
                <a:latin typeface="Times New Roman" pitchFamily="18" charset="0"/>
              </a:rPr>
              <a:t>MassHealth</a:t>
            </a:r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 programs</a:t>
            </a:r>
          </a:p>
          <a:p>
            <a:pPr lvl="1" eaLnBrk="1" hangingPunct="1"/>
            <a:r>
              <a:rPr lang="en-US" sz="2200" dirty="0" smtClean="0">
                <a:solidFill>
                  <a:schemeClr val="accent4"/>
                </a:solidFill>
                <a:latin typeface="Times New Roman" pitchFamily="18" charset="0"/>
              </a:rPr>
              <a:t>Including the restructuring of adult dental</a:t>
            </a:r>
          </a:p>
          <a:p>
            <a:pPr eaLnBrk="1" hangingPunct="1"/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$23M (gross) for program integrity enhancements</a:t>
            </a:r>
            <a:r>
              <a:rPr lang="en-US" sz="2400" dirty="0" smtClean="0">
                <a:solidFill>
                  <a:srgbClr val="1F9719"/>
                </a:solidFill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>
              <a:solidFill>
                <a:srgbClr val="1F9719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1F9719"/>
                </a:solidFill>
                <a:latin typeface="Times New Roman" pitchFamily="18" charset="0"/>
              </a:rPr>
              <a:t> 		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HWM Fiscal Year 2011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State Budget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Financial Overview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HWM Proposal – H4600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+mj-lt"/>
              </a:rPr>
              <a:t>Homelessness and Emergency Shelter</a:t>
            </a:r>
          </a:p>
          <a:p>
            <a:pPr>
              <a:buFont typeface="Wingdings" pitchFamily="2" charset="2"/>
              <a:buNone/>
              <a:defRPr/>
            </a:pPr>
            <a:endParaRPr lang="en-US" sz="14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Created new line item for $4M Housing Stabilization Initiative to provide flexible funding for rapid re-housing efforts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chemeClr val="accent4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		$113M for emergency family shelters</a:t>
            </a:r>
          </a:p>
          <a:p>
            <a:pPr>
              <a:buFont typeface="Wingdings" pitchFamily="2" charset="2"/>
              <a:buNone/>
              <a:defRPr/>
            </a:pPr>
            <a:endParaRPr lang="en-US" sz="1200" dirty="0" smtClean="0">
              <a:solidFill>
                <a:schemeClr val="accent4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		$38M for emergency individual shelters</a:t>
            </a:r>
          </a:p>
          <a:p>
            <a:pPr>
              <a:buFont typeface="Wingdings" pitchFamily="2" charset="2"/>
              <a:buNone/>
              <a:defRPr/>
            </a:pPr>
            <a:endParaRPr lang="en-US" sz="1200" dirty="0" smtClean="0">
              <a:solidFill>
                <a:schemeClr val="accent4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		$35.4M to Mass. Rental Voucher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HWM Proposal – H4600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+mj-lt"/>
              </a:rPr>
              <a:t>Public Safety</a:t>
            </a:r>
          </a:p>
          <a:p>
            <a:pPr>
              <a:buFont typeface="Wingdings" pitchFamily="2" charset="2"/>
              <a:buNone/>
              <a:defRPr/>
            </a:pPr>
            <a:endParaRPr lang="en-US" sz="12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endParaRPr lang="en-US" sz="12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	$3.2M to fund new state police class in 2011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	$6.5M in Shannon anti-gang grant program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	Maintained funds for witness protection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accent4"/>
              </a:solidFill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		$5M Quinn Bill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Judiciary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Reduced Trial Court by $30M, from projected FY10 spending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Level funded all District Attorney’s Offices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$192M for constitutionally obligated defense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	- $32M Public Defenders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	- $146M Private Bar Advocates</a:t>
            </a:r>
          </a:p>
          <a:p>
            <a:pPr lvl="4"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- $14M Additional Court Expenses 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Funded Mass. Legal Assistance Corporation at $9.5M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1F9719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1F9719"/>
                </a:solidFill>
                <a:latin typeface="Times New Roman" pitchFamily="18" charset="0"/>
              </a:rPr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>
                <a:solidFill>
                  <a:srgbClr val="1F9719"/>
                </a:solidFill>
                <a:latin typeface="Times New Roman" pitchFamily="18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1F9719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HWM Fiscal Year 2011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State Budget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smtClean="0">
                <a:latin typeface="Times New Roman" pitchFamily="18" charset="0"/>
              </a:rPr>
              <a:t>Outside Section Overview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Capital Gains Reform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</a:rPr>
              <a:t>All tax receipts from capital gains over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			$1 billion deposited into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			Stabilization Fund</a:t>
            </a:r>
          </a:p>
          <a:p>
            <a:pPr eaLnBrk="1" hangingPunct="1">
              <a:buFont typeface="Wingdings" pitchFamily="2" charset="2"/>
              <a:buNone/>
            </a:pPr>
            <a:endParaRPr lang="en-US" sz="11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1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5% Over $1B to State Retirees Benefits Trust Fund </a:t>
            </a:r>
          </a:p>
          <a:p>
            <a:pPr eaLnBrk="1" hangingPunct="1">
              <a:buFont typeface="Wingdings" pitchFamily="2" charset="2"/>
              <a:buNone/>
            </a:pPr>
            <a:endParaRPr lang="en-US" sz="11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		Tempers volatile revenue source, for more 			stable budgeting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HWM Proposal – H4600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 smtClean="0">
                <a:latin typeface="+mj-lt"/>
              </a:rPr>
              <a:t>Budget Transparency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	Creates comprehensive, one-stop, online database to 			track the use of taxpayer monies</a:t>
            </a:r>
          </a:p>
          <a:p>
            <a:pPr>
              <a:buFont typeface="Wingdings" pitchFamily="2" charset="2"/>
              <a:buNone/>
              <a:defRPr/>
            </a:pPr>
            <a:endParaRPr lang="en-US" sz="8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12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Provides transparent check on all state spending </a:t>
            </a:r>
          </a:p>
          <a:p>
            <a:pPr>
              <a:buNone/>
              <a:defRPr/>
            </a:pPr>
            <a:endParaRPr lang="en-US" sz="24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3200" b="1" dirty="0" smtClean="0">
                <a:latin typeface="+mj-lt"/>
              </a:rPr>
              <a:t>Other Outside Sections</a:t>
            </a:r>
          </a:p>
          <a:p>
            <a:pPr>
              <a:buNone/>
              <a:defRPr/>
            </a:pPr>
            <a:r>
              <a:rPr lang="en-US" dirty="0" smtClean="0">
                <a:latin typeface="+mj-lt"/>
              </a:rPr>
              <a:t>		</a:t>
            </a:r>
            <a:r>
              <a:rPr lang="en-US" sz="2400" dirty="0" smtClean="0">
                <a:latin typeface="+mj-lt"/>
              </a:rPr>
              <a:t>No state monies for registered lobbyists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+mj-lt"/>
              </a:rPr>
              <a:t>		Study of capital to operating transfers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8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Substance Abuse Prevention and Treatment Fund</a:t>
            </a:r>
          </a:p>
          <a:p>
            <a:pPr marL="685800" indent="-571500" eaLnBrk="1" hangingPunct="1"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</a:rPr>
              <a:t>	</a:t>
            </a:r>
          </a:p>
          <a:p>
            <a:pPr marL="685800" indent="-5715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Creates fund to receive all sales tax revenue from </a:t>
            </a:r>
          </a:p>
          <a:p>
            <a:pPr marL="685800" indent="-5715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sale of alcohol.  </a:t>
            </a:r>
          </a:p>
          <a:p>
            <a:pPr marL="685800" indent="-571500" eaLnBrk="1" hangingPunct="1">
              <a:buFont typeface="Wingdings" pitchFamily="2" charset="2"/>
              <a:buNone/>
            </a:pPr>
            <a:endParaRPr lang="en-US" sz="12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marL="685800" indent="-5715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Monies to be used to fund prevention and treatment of substance abuse.</a:t>
            </a:r>
          </a:p>
          <a:p>
            <a:pPr marL="685800" indent="-571500" eaLnBrk="1" hangingPunct="1">
              <a:buFont typeface="Wingdings" pitchFamily="2" charset="2"/>
              <a:buNone/>
            </a:pPr>
            <a:endParaRPr lang="en-US" sz="12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marL="685800" indent="-5715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	Appropriated $96.3 million for FY11</a:t>
            </a:r>
          </a:p>
          <a:p>
            <a:pPr marL="685800" indent="-571500" eaLnBrk="1" hangingPunct="1">
              <a:buFont typeface="Wingdings" pitchFamily="2" charset="2"/>
              <a:buNone/>
            </a:pPr>
            <a:endParaRPr lang="en-US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530725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FY10 General Appropriations Act	   	   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$26.93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FY10 Current Spending                                     $27.05 Billion 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FY10 General Appropriations Act	   	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   $26.93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FY10 Current Spending			   $27.05 Billion 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Governor’s FY11 – House 2		  	   $28.21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FY10 General Appropriations Act	   	   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$ 26.93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FY10 Current Spending	                            $27.05 Billion 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Governor’s FY11 – House 2		  	    $28.21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HWM H4600			      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</a:rPr>
              <a:t>$27.80 Billion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latin typeface="Times New Roman" pitchFamily="18" charset="0"/>
              </a:rPr>
              <a:t>FY10 General Appropriations Act	   	</a:t>
            </a: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   $26.93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FY10 Current Spending			    $27.05 Billion </a:t>
            </a:r>
          </a:p>
          <a:p>
            <a:pPr eaLnBrk="1" hangingPunct="1">
              <a:buFont typeface="Wingdings" pitchFamily="2" charset="2"/>
              <a:buNone/>
            </a:pPr>
            <a:endParaRPr lang="en-US" sz="8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4"/>
                </a:solidFill>
                <a:latin typeface="Times New Roman" pitchFamily="18" charset="0"/>
              </a:rPr>
              <a:t>Governor’s FY11 – House 2		  	    $28.21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accent4"/>
              </a:solidFill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HWM H4600			      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</a:rPr>
              <a:t>$27.80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</a:rPr>
              <a:t>$411M below Governor’s 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2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$27.80 Billion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	No new taxes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	No elimination of tax exemptions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	No draw from stabilization fund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/>
              <a:t>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1331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3072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dirty="0" smtClean="0">
                <a:latin typeface="Times New Roman" pitchFamily="18" charset="0"/>
              </a:rPr>
              <a:t>FY11 Structural Budget Gap – </a:t>
            </a:r>
            <a:r>
              <a:rPr lang="en-US" b="1" dirty="0" smtClean="0">
                <a:latin typeface="Times New Roman" pitchFamily="18" charset="0"/>
              </a:rPr>
              <a:t>$3.2 Billion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HWM Proposal – H4600</a:t>
            </a: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2800" kern="0" dirty="0">
                <a:solidFill>
                  <a:srgbClr val="000000"/>
                </a:solidFill>
              </a:rPr>
              <a:t>FY11 Structural Budget Gap </a:t>
            </a:r>
            <a:r>
              <a:rPr lang="en-US" sz="2800" kern="0" dirty="0" smtClean="0">
                <a:solidFill>
                  <a:srgbClr val="000000"/>
                </a:solidFill>
              </a:rPr>
              <a:t>– </a:t>
            </a:r>
            <a:r>
              <a:rPr lang="en-US" sz="2800" b="1" kern="0" dirty="0" smtClean="0">
                <a:solidFill>
                  <a:srgbClr val="000000"/>
                </a:solidFill>
              </a:rPr>
              <a:t>$</a:t>
            </a:r>
            <a:r>
              <a:rPr lang="en-US" sz="2800" b="1" kern="0" dirty="0">
                <a:solidFill>
                  <a:srgbClr val="000000"/>
                </a:solidFill>
              </a:rPr>
              <a:t>3.2 Billion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2461" y="3520589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Times New Roman" pitchFamily="18" charset="0"/>
              </a:rPr>
              <a:t>In Millions</a:t>
            </a:r>
            <a:endParaRPr lang="en-US" sz="1600" b="1" dirty="0"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447800" y="2209800"/>
          <a:ext cx="6629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416</Words>
  <Application>Microsoft Office PowerPoint</Application>
  <PresentationFormat>On-screen Show (4:3)</PresentationFormat>
  <Paragraphs>268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Layers</vt:lpstr>
      <vt:lpstr>House Committee on Ways and Means Budget Briefing  Fiscal Year 2011</vt:lpstr>
      <vt:lpstr> 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  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HWM Proposal – H4600</vt:lpstr>
      <vt:lpstr>  </vt:lpstr>
      <vt:lpstr>HWM Proposal – H4600</vt:lpstr>
      <vt:lpstr>HWM Proposal – H4600</vt:lpstr>
      <vt:lpstr>HWM Proposal – H4600</vt:lpstr>
    </vt:vector>
  </TitlesOfParts>
  <Company>House Ways and Means Committee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2010 House Committee on Ways and Means Budget Briefing</dc:title>
  <dc:creator>Wilson</dc:creator>
  <cp:lastModifiedBy>Weikel</cp:lastModifiedBy>
  <cp:revision>235</cp:revision>
  <dcterms:created xsi:type="dcterms:W3CDTF">2009-04-09T14:20:15Z</dcterms:created>
  <dcterms:modified xsi:type="dcterms:W3CDTF">2010-04-14T17:48:53Z</dcterms:modified>
</cp:coreProperties>
</file>